
<file path=[Content_Types].xml><?xml version="1.0" encoding="utf-8"?>
<Types xmlns="http://schemas.openxmlformats.org/package/2006/content-types">
  <Default Extension="dat" ContentType="text/plain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41c33d2fe5b94728" Type="http://schemas.microsoft.com/office/2006/relationships/txt" Target="udata/data.dat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54"/>
  </p:notesMasterIdLst>
  <p:sldIdLst>
    <p:sldId id="256" r:id="rId3"/>
    <p:sldId id="260" r:id="rId4"/>
    <p:sldId id="258" r:id="rId5"/>
    <p:sldId id="262" r:id="rId6"/>
    <p:sldId id="257" r:id="rId7"/>
    <p:sldId id="261" r:id="rId8"/>
    <p:sldId id="263" r:id="rId9"/>
    <p:sldId id="264" r:id="rId10"/>
    <p:sldId id="265" r:id="rId11"/>
    <p:sldId id="292" r:id="rId12"/>
    <p:sldId id="315" r:id="rId13"/>
    <p:sldId id="259" r:id="rId14"/>
    <p:sldId id="268" r:id="rId15"/>
    <p:sldId id="267" r:id="rId16"/>
    <p:sldId id="282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3" r:id="rId26"/>
    <p:sldId id="294" r:id="rId27"/>
    <p:sldId id="270" r:id="rId28"/>
    <p:sldId id="275" r:id="rId29"/>
    <p:sldId id="274" r:id="rId30"/>
    <p:sldId id="295" r:id="rId31"/>
    <p:sldId id="276" r:id="rId32"/>
    <p:sldId id="272" r:id="rId33"/>
    <p:sldId id="280" r:id="rId34"/>
    <p:sldId id="278" r:id="rId35"/>
    <p:sldId id="281" r:id="rId36"/>
    <p:sldId id="296" r:id="rId37"/>
    <p:sldId id="279" r:id="rId38"/>
    <p:sldId id="297" r:id="rId39"/>
    <p:sldId id="298" r:id="rId40"/>
    <p:sldId id="299" r:id="rId41"/>
    <p:sldId id="300" r:id="rId42"/>
    <p:sldId id="301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2" r:id="rId52"/>
    <p:sldId id="314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92" autoAdjust="0"/>
  </p:normalViewPr>
  <p:slideViewPr>
    <p:cSldViewPr snapToGrid="0">
      <p:cViewPr varScale="1">
        <p:scale>
          <a:sx n="48" d="100"/>
          <a:sy n="48" d="100"/>
        </p:scale>
        <p:origin x="888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36BFB-5B80-4762-BFD7-CC94DAC6ECA5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4FA87-831E-4ADA-8AF3-BA72CB86D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63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D1AC-4A4F-4650-84CB-A600EF40B51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825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46589-2810-42AD-8D09-AF46BEC9253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584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8CD22-7513-F649-9532-5FFDEAD77513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0717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D0164-AB29-4C10-8553-DB92525C6F4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680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402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2016FC-79DE-4849-AEF5-98E3B75C799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80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2016FC-79DE-4849-AEF5-98E3B75C799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4700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2016FC-79DE-4849-AEF5-98E3B75C799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971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5C80C-5D50-4EB1-9A0F-00237C42CA5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799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7D1AC-4A4F-4650-84CB-A600EF40B51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755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D1AC-4A4F-4650-84CB-A600EF40B51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073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7D1AC-4A4F-4650-84CB-A600EF40B51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774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7D1AC-4A4F-4650-84CB-A600EF40B51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253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46589-2810-42AD-8D09-AF46BEC9253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6170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D1AC-4A4F-4650-84CB-A600EF40B51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922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D1AC-4A4F-4650-84CB-A600EF40B51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203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7D1AC-4A4F-4650-84CB-A600EF40B51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04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03D8-B4A6-41A0-B37D-70820E99CD46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94E4-1471-4E17-A10A-E19936527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20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03D8-B4A6-41A0-B37D-70820E99CD46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94E4-1471-4E17-A10A-E19936527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85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03D8-B4A6-41A0-B37D-70820E99CD46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94E4-1471-4E17-A10A-E19936527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940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59510" y="190295"/>
            <a:ext cx="8825701" cy="33846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6" name="矩形 5"/>
          <p:cNvSpPr/>
          <p:nvPr userDrawn="1"/>
        </p:nvSpPr>
        <p:spPr>
          <a:xfrm>
            <a:off x="3" y="76403"/>
            <a:ext cx="209598" cy="536698"/>
          </a:xfrm>
          <a:prstGeom prst="rect">
            <a:avLst/>
          </a:prstGeom>
          <a:solidFill>
            <a:srgbClr val="E2211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218358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DEBD-C8BB-454B-B842-EE6DDED6BCC9}" type="datetimeFigureOut">
              <a:rPr kumimoji="1" lang="zh-CN" altLang="en-US" smtClean="0"/>
              <a:t>2024/11/19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CD9E-B232-0340-A09E-60C27F8B0D7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2370" y="0"/>
            <a:ext cx="12189630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object 25"/>
          <p:cNvSpPr/>
          <p:nvPr userDrawn="1"/>
        </p:nvSpPr>
        <p:spPr>
          <a:xfrm>
            <a:off x="-10268" y="209230"/>
            <a:ext cx="530375" cy="396240"/>
          </a:xfrm>
          <a:custGeom>
            <a:avLst/>
            <a:gdLst/>
            <a:ahLst/>
            <a:cxnLst/>
            <a:rect l="l" t="t" r="r" b="b"/>
            <a:pathLst>
              <a:path w="731520" h="396240">
                <a:moveTo>
                  <a:pt x="0" y="396240"/>
                </a:moveTo>
                <a:lnTo>
                  <a:pt x="731520" y="396240"/>
                </a:lnTo>
                <a:lnTo>
                  <a:pt x="731520" y="0"/>
                </a:lnTo>
                <a:lnTo>
                  <a:pt x="0" y="0"/>
                </a:lnTo>
                <a:lnTo>
                  <a:pt x="0" y="396240"/>
                </a:lnTo>
                <a:close/>
              </a:path>
            </a:pathLst>
          </a:custGeom>
          <a:solidFill>
            <a:srgbClr val="1A2E9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26"/>
          <p:cNvSpPr/>
          <p:nvPr userDrawn="1"/>
        </p:nvSpPr>
        <p:spPr>
          <a:xfrm>
            <a:off x="545142" y="209230"/>
            <a:ext cx="102201" cy="396240"/>
          </a:xfrm>
          <a:custGeom>
            <a:avLst/>
            <a:gdLst/>
            <a:ahLst/>
            <a:cxnLst/>
            <a:rect l="l" t="t" r="r" b="b"/>
            <a:pathLst>
              <a:path w="77724" h="396240">
                <a:moveTo>
                  <a:pt x="0" y="396240"/>
                </a:moveTo>
                <a:lnTo>
                  <a:pt x="77724" y="396240"/>
                </a:lnTo>
                <a:lnTo>
                  <a:pt x="77724" y="0"/>
                </a:lnTo>
                <a:lnTo>
                  <a:pt x="0" y="0"/>
                </a:lnTo>
                <a:lnTo>
                  <a:pt x="0" y="3962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27"/>
          <p:cNvSpPr/>
          <p:nvPr userDrawn="1"/>
        </p:nvSpPr>
        <p:spPr>
          <a:xfrm>
            <a:off x="678643" y="425638"/>
            <a:ext cx="102201" cy="179832"/>
          </a:xfrm>
          <a:custGeom>
            <a:avLst/>
            <a:gdLst/>
            <a:ahLst/>
            <a:cxnLst/>
            <a:rect l="l" t="t" r="r" b="b"/>
            <a:pathLst>
              <a:path w="77724" h="179832">
                <a:moveTo>
                  <a:pt x="0" y="179832"/>
                </a:moveTo>
                <a:lnTo>
                  <a:pt x="77724" y="179832"/>
                </a:lnTo>
                <a:lnTo>
                  <a:pt x="77724" y="0"/>
                </a:lnTo>
                <a:lnTo>
                  <a:pt x="0" y="0"/>
                </a:lnTo>
                <a:lnTo>
                  <a:pt x="0" y="17983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838200" y="9468"/>
            <a:ext cx="10515600" cy="915206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192F8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29388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正文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5FDEBD-C8BB-454B-B842-EE6DDED6BCC9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2024/11/19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032CD9E-B232-0340-A09E-60C27F8B0D7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object 25"/>
          <p:cNvSpPr/>
          <p:nvPr userDrawn="1"/>
        </p:nvSpPr>
        <p:spPr>
          <a:xfrm>
            <a:off x="-10268" y="200352"/>
            <a:ext cx="530375" cy="396240"/>
          </a:xfrm>
          <a:custGeom>
            <a:avLst/>
            <a:gdLst/>
            <a:ahLst/>
            <a:cxnLst/>
            <a:rect l="l" t="t" r="r" b="b"/>
            <a:pathLst>
              <a:path w="731520" h="396240">
                <a:moveTo>
                  <a:pt x="0" y="396240"/>
                </a:moveTo>
                <a:lnTo>
                  <a:pt x="731520" y="396240"/>
                </a:lnTo>
                <a:lnTo>
                  <a:pt x="731520" y="0"/>
                </a:lnTo>
                <a:lnTo>
                  <a:pt x="0" y="0"/>
                </a:lnTo>
                <a:lnTo>
                  <a:pt x="0" y="396240"/>
                </a:lnTo>
                <a:close/>
              </a:path>
            </a:pathLst>
          </a:custGeom>
          <a:solidFill>
            <a:srgbClr val="E32419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2" name="object 26"/>
          <p:cNvSpPr/>
          <p:nvPr userDrawn="1"/>
        </p:nvSpPr>
        <p:spPr>
          <a:xfrm>
            <a:off x="545142" y="200352"/>
            <a:ext cx="102201" cy="396240"/>
          </a:xfrm>
          <a:custGeom>
            <a:avLst/>
            <a:gdLst/>
            <a:ahLst/>
            <a:cxnLst/>
            <a:rect l="l" t="t" r="r" b="b"/>
            <a:pathLst>
              <a:path w="77724" h="396240">
                <a:moveTo>
                  <a:pt x="0" y="396240"/>
                </a:moveTo>
                <a:lnTo>
                  <a:pt x="77724" y="396240"/>
                </a:lnTo>
                <a:lnTo>
                  <a:pt x="77724" y="0"/>
                </a:lnTo>
                <a:lnTo>
                  <a:pt x="0" y="0"/>
                </a:lnTo>
                <a:lnTo>
                  <a:pt x="0" y="396240"/>
                </a:lnTo>
                <a:close/>
              </a:path>
            </a:pathLst>
          </a:custGeom>
          <a:solidFill>
            <a:srgbClr val="E32419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3" name="object 27"/>
          <p:cNvSpPr/>
          <p:nvPr userDrawn="1"/>
        </p:nvSpPr>
        <p:spPr>
          <a:xfrm>
            <a:off x="678643" y="416760"/>
            <a:ext cx="102201" cy="179832"/>
          </a:xfrm>
          <a:custGeom>
            <a:avLst/>
            <a:gdLst/>
            <a:ahLst/>
            <a:cxnLst/>
            <a:rect l="l" t="t" r="r" b="b"/>
            <a:pathLst>
              <a:path w="77724" h="179832">
                <a:moveTo>
                  <a:pt x="0" y="179832"/>
                </a:moveTo>
                <a:lnTo>
                  <a:pt x="77724" y="179832"/>
                </a:lnTo>
                <a:lnTo>
                  <a:pt x="77724" y="0"/>
                </a:lnTo>
                <a:lnTo>
                  <a:pt x="0" y="0"/>
                </a:lnTo>
                <a:lnTo>
                  <a:pt x="0" y="17983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838200" y="9468"/>
            <a:ext cx="10515600" cy="915206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E32419"/>
                </a:solidFill>
                <a:latin typeface="京东朗正体 巍峨" panose="02000500000000000000" pitchFamily="2" charset="-122"/>
                <a:ea typeface="京东朗正体 巍峨" panose="02000500000000000000" pitchFamily="2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9" name="图片 4" descr="image00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803" y="209249"/>
            <a:ext cx="1715377" cy="387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56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DEBD-C8BB-454B-B842-EE6DDED6BCC9}" type="datetimeFigureOut">
              <a:rPr kumimoji="1" lang="zh-CN" altLang="en-US" smtClean="0"/>
              <a:t>2024/11/19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CD9E-B232-0340-A09E-60C27F8B0D7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10268" y="1308342"/>
            <a:ext cx="12189630" cy="351399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186085C-3423-4CC6-B86E-85C0EFE58FFB}"/>
              </a:ext>
            </a:extLst>
          </p:cNvPr>
          <p:cNvSpPr/>
          <p:nvPr userDrawn="1"/>
        </p:nvSpPr>
        <p:spPr>
          <a:xfrm>
            <a:off x="-10268" y="0"/>
            <a:ext cx="12210166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object 25"/>
          <p:cNvSpPr/>
          <p:nvPr userDrawn="1"/>
        </p:nvSpPr>
        <p:spPr>
          <a:xfrm>
            <a:off x="-10268" y="209230"/>
            <a:ext cx="530375" cy="396240"/>
          </a:xfrm>
          <a:custGeom>
            <a:avLst/>
            <a:gdLst/>
            <a:ahLst/>
            <a:cxnLst/>
            <a:rect l="l" t="t" r="r" b="b"/>
            <a:pathLst>
              <a:path w="731520" h="396240">
                <a:moveTo>
                  <a:pt x="0" y="396240"/>
                </a:moveTo>
                <a:lnTo>
                  <a:pt x="731520" y="396240"/>
                </a:lnTo>
                <a:lnTo>
                  <a:pt x="731520" y="0"/>
                </a:lnTo>
                <a:lnTo>
                  <a:pt x="0" y="0"/>
                </a:lnTo>
                <a:lnTo>
                  <a:pt x="0" y="396240"/>
                </a:lnTo>
                <a:close/>
              </a:path>
            </a:pathLst>
          </a:custGeom>
          <a:solidFill>
            <a:srgbClr val="1A2E9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26"/>
          <p:cNvSpPr/>
          <p:nvPr userDrawn="1"/>
        </p:nvSpPr>
        <p:spPr>
          <a:xfrm>
            <a:off x="545142" y="209230"/>
            <a:ext cx="102201" cy="396240"/>
          </a:xfrm>
          <a:custGeom>
            <a:avLst/>
            <a:gdLst/>
            <a:ahLst/>
            <a:cxnLst/>
            <a:rect l="l" t="t" r="r" b="b"/>
            <a:pathLst>
              <a:path w="77724" h="396240">
                <a:moveTo>
                  <a:pt x="0" y="396240"/>
                </a:moveTo>
                <a:lnTo>
                  <a:pt x="77724" y="396240"/>
                </a:lnTo>
                <a:lnTo>
                  <a:pt x="77724" y="0"/>
                </a:lnTo>
                <a:lnTo>
                  <a:pt x="0" y="0"/>
                </a:lnTo>
                <a:lnTo>
                  <a:pt x="0" y="3962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27"/>
          <p:cNvSpPr/>
          <p:nvPr userDrawn="1"/>
        </p:nvSpPr>
        <p:spPr>
          <a:xfrm>
            <a:off x="678643" y="425638"/>
            <a:ext cx="102201" cy="179832"/>
          </a:xfrm>
          <a:custGeom>
            <a:avLst/>
            <a:gdLst/>
            <a:ahLst/>
            <a:cxnLst/>
            <a:rect l="l" t="t" r="r" b="b"/>
            <a:pathLst>
              <a:path w="77724" h="179832">
                <a:moveTo>
                  <a:pt x="0" y="179832"/>
                </a:moveTo>
                <a:lnTo>
                  <a:pt x="77724" y="179832"/>
                </a:lnTo>
                <a:lnTo>
                  <a:pt x="77724" y="0"/>
                </a:lnTo>
                <a:lnTo>
                  <a:pt x="0" y="0"/>
                </a:lnTo>
                <a:lnTo>
                  <a:pt x="0" y="17983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847283" y="41780"/>
            <a:ext cx="5257800" cy="808356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192F8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02734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5F09-D9B3-4BBA-BBF1-7637C8A53323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2C58E-6104-42CF-B222-363D7594A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785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DEBD-C8BB-454B-B842-EE6DDED6BCC9}" type="datetimeFigureOut">
              <a:rPr kumimoji="1" lang="zh-CN" altLang="en-US" smtClean="0"/>
              <a:t>2024/11/19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CD9E-B232-0340-A09E-60C27F8B0D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681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03D8-B4A6-41A0-B37D-70820E99CD46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94E4-1471-4E17-A10A-E19936527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423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03D8-B4A6-41A0-B37D-70820E99CD46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94E4-1471-4E17-A10A-E19936527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725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03D8-B4A6-41A0-B37D-70820E99CD46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94E4-1471-4E17-A10A-E19936527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716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03D8-B4A6-41A0-B37D-70820E99CD46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94E4-1471-4E17-A10A-E19936527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93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03D8-B4A6-41A0-B37D-70820E99CD46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94E4-1471-4E17-A10A-E19936527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75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03D8-B4A6-41A0-B37D-70820E99CD46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94E4-1471-4E17-A10A-E19936527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172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03D8-B4A6-41A0-B37D-70820E99CD46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94E4-1471-4E17-A10A-E19936527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805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03D8-B4A6-41A0-B37D-70820E99CD46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94E4-1471-4E17-A10A-E19936527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642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903D8-B4A6-41A0-B37D-70820E99CD46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194E4-1471-4E17-A10A-E19936527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818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1E52-DBEB-4517-88DE-6C46865B7010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BE613-6741-4902-9D0E-2531385B990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日期占位符 1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5FDEBD-C8BB-454B-B842-EE6DDED6BCC9}" type="datetimeFigureOut">
              <a:rPr kumimoji="1" lang="zh-CN" altLang="en-US" smtClean="0"/>
              <a:pPr/>
              <a:t>2024/11/19</a:t>
            </a:fld>
            <a:endParaRPr kumimoji="1" lang="zh-CN" altLang="en-US"/>
          </a:p>
        </p:txBody>
      </p:sp>
      <p:sp>
        <p:nvSpPr>
          <p:cNvPr id="8" name="幻灯片编号占位符 3"/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32CD9E-B232-0340-A09E-60C27F8B0D7F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2370" y="0"/>
            <a:ext cx="12189630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object 25"/>
          <p:cNvSpPr/>
          <p:nvPr userDrawn="1"/>
        </p:nvSpPr>
        <p:spPr>
          <a:xfrm>
            <a:off x="-10268" y="209230"/>
            <a:ext cx="530375" cy="396240"/>
          </a:xfrm>
          <a:custGeom>
            <a:avLst/>
            <a:gdLst/>
            <a:ahLst/>
            <a:cxnLst/>
            <a:rect l="l" t="t" r="r" b="b"/>
            <a:pathLst>
              <a:path w="731520" h="396240">
                <a:moveTo>
                  <a:pt x="0" y="396240"/>
                </a:moveTo>
                <a:lnTo>
                  <a:pt x="731520" y="396240"/>
                </a:lnTo>
                <a:lnTo>
                  <a:pt x="731520" y="0"/>
                </a:lnTo>
                <a:lnTo>
                  <a:pt x="0" y="0"/>
                </a:lnTo>
                <a:lnTo>
                  <a:pt x="0" y="396240"/>
                </a:lnTo>
                <a:close/>
              </a:path>
            </a:pathLst>
          </a:custGeom>
          <a:solidFill>
            <a:srgbClr val="1A2E9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26"/>
          <p:cNvSpPr/>
          <p:nvPr userDrawn="1"/>
        </p:nvSpPr>
        <p:spPr>
          <a:xfrm>
            <a:off x="545142" y="209230"/>
            <a:ext cx="102201" cy="396240"/>
          </a:xfrm>
          <a:custGeom>
            <a:avLst/>
            <a:gdLst/>
            <a:ahLst/>
            <a:cxnLst/>
            <a:rect l="l" t="t" r="r" b="b"/>
            <a:pathLst>
              <a:path w="77724" h="396240">
                <a:moveTo>
                  <a:pt x="0" y="396240"/>
                </a:moveTo>
                <a:lnTo>
                  <a:pt x="77724" y="396240"/>
                </a:lnTo>
                <a:lnTo>
                  <a:pt x="77724" y="0"/>
                </a:lnTo>
                <a:lnTo>
                  <a:pt x="0" y="0"/>
                </a:lnTo>
                <a:lnTo>
                  <a:pt x="0" y="3962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27"/>
          <p:cNvSpPr/>
          <p:nvPr userDrawn="1"/>
        </p:nvSpPr>
        <p:spPr>
          <a:xfrm>
            <a:off x="678643" y="425638"/>
            <a:ext cx="102201" cy="179832"/>
          </a:xfrm>
          <a:custGeom>
            <a:avLst/>
            <a:gdLst/>
            <a:ahLst/>
            <a:cxnLst/>
            <a:rect l="l" t="t" r="r" b="b"/>
            <a:pathLst>
              <a:path w="77724" h="179832">
                <a:moveTo>
                  <a:pt x="0" y="179832"/>
                </a:moveTo>
                <a:lnTo>
                  <a:pt x="77724" y="179832"/>
                </a:lnTo>
                <a:lnTo>
                  <a:pt x="77724" y="0"/>
                </a:lnTo>
                <a:lnTo>
                  <a:pt x="0" y="0"/>
                </a:lnTo>
                <a:lnTo>
                  <a:pt x="0" y="17983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标题 1"/>
          <p:cNvSpPr txBox="1">
            <a:spLocks/>
          </p:cNvSpPr>
          <p:nvPr userDrawn="1"/>
        </p:nvSpPr>
        <p:spPr>
          <a:xfrm>
            <a:off x="838200" y="219364"/>
            <a:ext cx="10515600" cy="91520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92F8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0027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0.png"/><Relationship Id="rId18" Type="http://schemas.openxmlformats.org/officeDocument/2006/relationships/image" Target="../media/image220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12" Type="http://schemas.openxmlformats.org/officeDocument/2006/relationships/image" Target="../media/image160.png"/><Relationship Id="rId17" Type="http://schemas.openxmlformats.org/officeDocument/2006/relationships/image" Target="../media/image210.png"/><Relationship Id="rId2" Type="http://schemas.openxmlformats.org/officeDocument/2006/relationships/image" Target="../media/image60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0.png"/><Relationship Id="rId11" Type="http://schemas.openxmlformats.org/officeDocument/2006/relationships/image" Target="../media/image150.png"/><Relationship Id="rId5" Type="http://schemas.openxmlformats.org/officeDocument/2006/relationships/image" Target="../media/image90.png"/><Relationship Id="rId15" Type="http://schemas.openxmlformats.org/officeDocument/2006/relationships/image" Target="../media/image190.png"/><Relationship Id="rId10" Type="http://schemas.openxmlformats.org/officeDocument/2006/relationships/image" Target="../media/image14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Relationship Id="rId14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52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12" Type="http://schemas.openxmlformats.org/officeDocument/2006/relationships/image" Target="../media/image33.jpe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0.jpe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49.png"/><Relationship Id="rId10" Type="http://schemas.openxmlformats.org/officeDocument/2006/relationships/image" Target="../media/image31.jpeg"/><Relationship Id="rId19" Type="http://schemas.openxmlformats.org/officeDocument/2006/relationships/image" Target="../media/image53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Relationship Id="rId1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83.png"/><Relationship Id="rId26" Type="http://schemas.openxmlformats.org/officeDocument/2006/relationships/image" Target="../media/image92.png"/><Relationship Id="rId39" Type="http://schemas.openxmlformats.org/officeDocument/2006/relationships/image" Target="../media/image106.png"/><Relationship Id="rId21" Type="http://schemas.openxmlformats.org/officeDocument/2006/relationships/image" Target="../media/image86.png"/><Relationship Id="rId34" Type="http://schemas.openxmlformats.org/officeDocument/2006/relationships/image" Target="../media/image101.png"/><Relationship Id="rId42" Type="http://schemas.openxmlformats.org/officeDocument/2006/relationships/image" Target="../media/image109.png"/><Relationship Id="rId47" Type="http://schemas.openxmlformats.org/officeDocument/2006/relationships/image" Target="../media/image115.png"/><Relationship Id="rId50" Type="http://schemas.openxmlformats.org/officeDocument/2006/relationships/image" Target="../media/image11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1.png"/><Relationship Id="rId29" Type="http://schemas.openxmlformats.org/officeDocument/2006/relationships/image" Target="../media/image95.png"/><Relationship Id="rId11" Type="http://schemas.openxmlformats.org/officeDocument/2006/relationships/image" Target="../media/image75.png"/><Relationship Id="rId24" Type="http://schemas.openxmlformats.org/officeDocument/2006/relationships/image" Target="../media/image89.png"/><Relationship Id="rId32" Type="http://schemas.openxmlformats.org/officeDocument/2006/relationships/image" Target="../media/image98.png"/><Relationship Id="rId37" Type="http://schemas.openxmlformats.org/officeDocument/2006/relationships/image" Target="../media/image104.png"/><Relationship Id="rId40" Type="http://schemas.openxmlformats.org/officeDocument/2006/relationships/image" Target="../media/image107.png"/><Relationship Id="rId45" Type="http://schemas.openxmlformats.org/officeDocument/2006/relationships/image" Target="../media/image113.png"/><Relationship Id="rId5" Type="http://schemas.openxmlformats.org/officeDocument/2006/relationships/image" Target="../media/image68.png"/><Relationship Id="rId15" Type="http://schemas.openxmlformats.org/officeDocument/2006/relationships/image" Target="../media/image79.png"/><Relationship Id="rId23" Type="http://schemas.openxmlformats.org/officeDocument/2006/relationships/image" Target="../media/image88.png"/><Relationship Id="rId28" Type="http://schemas.openxmlformats.org/officeDocument/2006/relationships/image" Target="../media/image94.png"/><Relationship Id="rId36" Type="http://schemas.openxmlformats.org/officeDocument/2006/relationships/image" Target="../media/image103.png"/><Relationship Id="rId49" Type="http://schemas.openxmlformats.org/officeDocument/2006/relationships/image" Target="../media/image117.png"/><Relationship Id="rId10" Type="http://schemas.openxmlformats.org/officeDocument/2006/relationships/image" Target="../media/image74.png"/><Relationship Id="rId19" Type="http://schemas.openxmlformats.org/officeDocument/2006/relationships/image" Target="../media/image84.png"/><Relationship Id="rId31" Type="http://schemas.openxmlformats.org/officeDocument/2006/relationships/image" Target="../media/image97.png"/><Relationship Id="rId44" Type="http://schemas.openxmlformats.org/officeDocument/2006/relationships/image" Target="../media/image112.png"/><Relationship Id="rId4" Type="http://schemas.microsoft.com/office/2007/relationships/hdphoto" Target="../media/hdphoto2.wdp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7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Relationship Id="rId35" Type="http://schemas.openxmlformats.org/officeDocument/2006/relationships/image" Target="../media/image102.png"/><Relationship Id="rId43" Type="http://schemas.openxmlformats.org/officeDocument/2006/relationships/image" Target="../media/image111.png"/><Relationship Id="rId48" Type="http://schemas.openxmlformats.org/officeDocument/2006/relationships/image" Target="../media/image116.png"/><Relationship Id="rId8" Type="http://schemas.openxmlformats.org/officeDocument/2006/relationships/image" Target="../media/image72.png"/><Relationship Id="rId51" Type="http://schemas.openxmlformats.org/officeDocument/2006/relationships/image" Target="../media/image119.png"/><Relationship Id="rId3" Type="http://schemas.openxmlformats.org/officeDocument/2006/relationships/image" Target="../media/image67.png"/><Relationship Id="rId12" Type="http://schemas.openxmlformats.org/officeDocument/2006/relationships/image" Target="../media/image76.png"/><Relationship Id="rId17" Type="http://schemas.openxmlformats.org/officeDocument/2006/relationships/image" Target="../media/image82.png"/><Relationship Id="rId25" Type="http://schemas.openxmlformats.org/officeDocument/2006/relationships/image" Target="../media/image91.png"/><Relationship Id="rId33" Type="http://schemas.openxmlformats.org/officeDocument/2006/relationships/image" Target="../media/image99.png"/><Relationship Id="rId38" Type="http://schemas.openxmlformats.org/officeDocument/2006/relationships/image" Target="../media/image105.png"/><Relationship Id="rId46" Type="http://schemas.openxmlformats.org/officeDocument/2006/relationships/image" Target="../media/image114.png"/><Relationship Id="rId20" Type="http://schemas.openxmlformats.org/officeDocument/2006/relationships/image" Target="../media/image85.png"/><Relationship Id="rId41" Type="http://schemas.openxmlformats.org/officeDocument/2006/relationships/image" Target="../media/image10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tiff"/><Relationship Id="rId7" Type="http://schemas.openxmlformats.org/officeDocument/2006/relationships/image" Target="../media/image12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8.tiff"/><Relationship Id="rId5" Type="http://schemas.openxmlformats.org/officeDocument/2006/relationships/image" Target="../media/image127.tiff"/><Relationship Id="rId4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tiff"/><Relationship Id="rId3" Type="http://schemas.openxmlformats.org/officeDocument/2006/relationships/image" Target="../media/image132.tiff"/><Relationship Id="rId7" Type="http://schemas.openxmlformats.org/officeDocument/2006/relationships/image" Target="../media/image13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me.jdcloud.com/hsbd#/help" TargetMode="Externa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1.png"/><Relationship Id="rId4" Type="http://schemas.openxmlformats.org/officeDocument/2006/relationships/image" Target="../media/image1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me.jdcloud.com/hsbd#/help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me.jdcloud.com/hsbd#/help" TargetMode="Externa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6600" b="1" dirty="0"/>
              <a:t>G/B</a:t>
            </a:r>
            <a:r>
              <a:rPr lang="zh-CN" altLang="en-US" sz="6600" b="1" dirty="0"/>
              <a:t>端产品经理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232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3203" y="1635618"/>
            <a:ext cx="10515600" cy="256824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CN" altLang="en-US" sz="3200" b="1" dirty="0">
                <a:solidFill>
                  <a:srgbClr val="C00000"/>
                </a:solidFill>
              </a:rPr>
              <a:t>根据客户价值主张设计产品功能！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zh-CN" altLang="en-US" sz="3200" b="1" dirty="0">
                <a:solidFill>
                  <a:srgbClr val="C00000"/>
                </a:solidFill>
              </a:rPr>
              <a:t>根据用户反馈优化产品使用体验！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zh-CN" altLang="en-US" sz="3200" b="1" dirty="0">
                <a:solidFill>
                  <a:srgbClr val="C00000"/>
                </a:solidFill>
              </a:rPr>
              <a:t>最终做到客户和用户诉求的对立统一！</a:t>
            </a:r>
          </a:p>
        </p:txBody>
      </p:sp>
    </p:spTree>
    <p:extLst>
      <p:ext uri="{BB962C8B-B14F-4D97-AF65-F5344CB8AC3E}">
        <p14:creationId xmlns:p14="http://schemas.microsoft.com/office/powerpoint/2010/main" val="932324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提炼共性需求（</a:t>
            </a:r>
            <a:r>
              <a:rPr lang="en-US" altLang="zh-CN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I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nsights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不要把客户提出的解决方案当作需求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Wingdings" panose="05000000000000000000" pitchFamily="2" charset="2"/>
              </a:rPr>
              <a:t>真实</a:t>
            </a:r>
            <a:endParaRPr lang="en-US" altLang="zh-CN" dirty="0">
              <a:solidFill>
                <a:srgbClr val="C00000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避免个性化的需求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Wingdings" panose="05000000000000000000" pitchFamily="2" charset="2"/>
              </a:rPr>
              <a:t>共性</a:t>
            </a:r>
            <a:endParaRPr lang="en-US" altLang="zh-CN" dirty="0">
              <a:solidFill>
                <a:srgbClr val="C00000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与产品定位不符合的需求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Wingdings" panose="05000000000000000000" pitchFamily="2" charset="2"/>
              </a:rPr>
              <a:t>相符</a:t>
            </a:r>
            <a:endParaRPr lang="en-US" altLang="zh-CN" dirty="0">
              <a:solidFill>
                <a:srgbClr val="C00000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Wingdings" panose="05000000000000000000" pitchFamily="2" charset="2"/>
            </a:endParaRPr>
          </a:p>
          <a:p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Wingdings" panose="05000000000000000000" pitchFamily="2" charset="2"/>
            </a:endParaRPr>
          </a:p>
          <a:p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Wingdings" panose="05000000000000000000" pitchFamily="2" charset="2"/>
              </a:rPr>
              <a:t>如何做到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Wingdings" panose="05000000000000000000" pitchFamily="2" charset="2"/>
              </a:rPr>
              <a:t>了解当前客户：业务、单位、体制、背景；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Wingdings" panose="05000000000000000000" pitchFamily="2" charset="2"/>
              </a:rPr>
              <a:t>了解很多客户：见过很多市长、书记、局长；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Wingdings" panose="05000000000000000000" pitchFamily="2" charset="2"/>
              </a:rPr>
              <a:t>了解其它产品：知道客户知道的解决方案来自哪里，知道其它产品的定位；</a:t>
            </a:r>
            <a:endParaRPr lang="zh-CN" altLang="en-US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6205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0123"/>
            <a:ext cx="10515600" cy="751156"/>
          </a:xfrm>
        </p:spPr>
        <p:txBody>
          <a:bodyPr/>
          <a:lstStyle/>
          <a:p>
            <a:r>
              <a:rPr lang="zh-CN" altLang="en-US" dirty="0"/>
              <a:t>找准产品定位（</a:t>
            </a:r>
            <a:r>
              <a:rPr lang="en-US" altLang="zh-CN" dirty="0"/>
              <a:t>Positioning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0698" y="1294410"/>
            <a:ext cx="10515600" cy="5106389"/>
          </a:xfrm>
        </p:spPr>
        <p:txBody>
          <a:bodyPr/>
          <a:lstStyle/>
          <a:p>
            <a:r>
              <a:rPr lang="zh-CN" altLang="en-US" dirty="0"/>
              <a:t>客户、用户、场景、需求、痛点；</a:t>
            </a:r>
            <a:endParaRPr lang="en-US" altLang="zh-CN" dirty="0"/>
          </a:p>
          <a:p>
            <a:r>
              <a:rPr lang="zh-CN" altLang="en-US" dirty="0"/>
              <a:t>产品的定位：</a:t>
            </a:r>
            <a:endParaRPr lang="en-US" altLang="zh-CN" dirty="0"/>
          </a:p>
          <a:p>
            <a:pPr lvl="1"/>
            <a:r>
              <a:rPr lang="zh-CN" altLang="en-US" dirty="0"/>
              <a:t>功能定位：</a:t>
            </a:r>
            <a:endParaRPr lang="en-US" altLang="zh-CN" dirty="0"/>
          </a:p>
          <a:p>
            <a:pPr lvl="2"/>
            <a:r>
              <a:rPr lang="zh-CN" altLang="en-US" dirty="0"/>
              <a:t>例如，微信是移动互联网时代的熟人社交；</a:t>
            </a:r>
            <a:endParaRPr lang="en-US" altLang="zh-CN" dirty="0"/>
          </a:p>
          <a:p>
            <a:pPr lvl="2"/>
            <a:r>
              <a:rPr lang="zh-CN" altLang="en-US" dirty="0"/>
              <a:t>京民通：政民互通的信息通道；</a:t>
            </a:r>
            <a:endParaRPr lang="en-US" altLang="zh-CN" dirty="0"/>
          </a:p>
          <a:p>
            <a:pPr lvl="2"/>
            <a:r>
              <a:rPr lang="zh-CN" altLang="en-US" dirty="0"/>
              <a:t>京办：用信息连接一组政府工作人员共同完成一个任务；</a:t>
            </a:r>
            <a:endParaRPr lang="en-US" altLang="zh-CN" dirty="0"/>
          </a:p>
          <a:p>
            <a:pPr lvl="1"/>
            <a:r>
              <a:rPr lang="zh-CN" altLang="en-US" dirty="0"/>
              <a:t>产品在业界技术体系中的定位：</a:t>
            </a:r>
            <a:endParaRPr lang="en-US" altLang="zh-CN" dirty="0"/>
          </a:p>
          <a:p>
            <a:pPr lvl="2"/>
            <a:r>
              <a:rPr lang="zh-CN" altLang="en-US" dirty="0"/>
              <a:t>例如，城市操作系统：云之上脑之下，智能城市的数字基石</a:t>
            </a:r>
            <a:endParaRPr lang="en-US" altLang="zh-CN" dirty="0"/>
          </a:p>
          <a:p>
            <a:pPr lvl="2"/>
            <a:r>
              <a:rPr lang="zh-CN" altLang="en-US" dirty="0"/>
              <a:t>协同办公：政府办公系统的底座和应用入口；</a:t>
            </a:r>
            <a:endParaRPr lang="en-US" altLang="zh-CN" dirty="0"/>
          </a:p>
          <a:p>
            <a:r>
              <a:rPr lang="zh-CN" altLang="en-US" dirty="0"/>
              <a:t>产品的愿景：</a:t>
            </a:r>
            <a:endParaRPr lang="en-US" altLang="zh-CN" dirty="0"/>
          </a:p>
          <a:p>
            <a:pPr lvl="1"/>
            <a:r>
              <a:rPr lang="zh-CN" altLang="en-US" dirty="0"/>
              <a:t>京办：政府运行一网协同；</a:t>
            </a:r>
            <a:endParaRPr lang="en-US" altLang="zh-CN" dirty="0"/>
          </a:p>
          <a:p>
            <a:pPr lvl="1"/>
            <a:r>
              <a:rPr lang="zh-CN" altLang="en-US" dirty="0"/>
              <a:t>京东仑灵：城市治理一网统管；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061" y="1731981"/>
            <a:ext cx="2825634" cy="41150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905447" y="101177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定位</a:t>
            </a:r>
          </a:p>
        </p:txBody>
      </p:sp>
    </p:spTree>
    <p:extLst>
      <p:ext uri="{BB962C8B-B14F-4D97-AF65-F5344CB8AC3E}">
        <p14:creationId xmlns:p14="http://schemas.microsoft.com/office/powerpoint/2010/main" val="2286765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35" y="814297"/>
            <a:ext cx="2710535" cy="5424457"/>
            <a:chOff x="1235" y="567159"/>
            <a:chExt cx="2834027" cy="5671595"/>
          </a:xfrm>
        </p:grpSpPr>
        <p:sp>
          <p:nvSpPr>
            <p:cNvPr id="3" name="矩形 2"/>
            <p:cNvSpPr/>
            <p:nvPr/>
          </p:nvSpPr>
          <p:spPr>
            <a:xfrm>
              <a:off x="1235" y="567159"/>
              <a:ext cx="1516283" cy="5671595"/>
            </a:xfrm>
            <a:prstGeom prst="rect">
              <a:avLst/>
            </a:prstGeom>
            <a:solidFill>
              <a:srgbClr val="E221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3428" y="2046838"/>
              <a:ext cx="2821834" cy="28218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55687" y="2463424"/>
              <a:ext cx="2009125" cy="2009125"/>
              <a:chOff x="2767827" y="4692074"/>
              <a:chExt cx="1136653" cy="1136653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767827" y="4692074"/>
                <a:ext cx="1136653" cy="1136653"/>
              </a:xfrm>
              <a:prstGeom prst="ellipse">
                <a:avLst/>
              </a:prstGeom>
              <a:solidFill>
                <a:srgbClr val="F80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京东朗正体 玲珑" panose="02000400000000000000" pitchFamily="2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914072" y="4826001"/>
                <a:ext cx="858982" cy="85898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京东朗正体 玲珑" panose="02000400000000000000" pitchFamily="2" charset="-122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0204" y="4798292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5" name="组合 14"/>
          <p:cNvGrpSpPr/>
          <p:nvPr/>
        </p:nvGrpSpPr>
        <p:grpSpPr>
          <a:xfrm>
            <a:off x="2468536" y="814296"/>
            <a:ext cx="9239578" cy="5861543"/>
            <a:chOff x="2468535" y="567546"/>
            <a:chExt cx="9508599" cy="6108294"/>
          </a:xfrm>
        </p:grpSpPr>
        <p:sp>
          <p:nvSpPr>
            <p:cNvPr id="5" name="圆角矩形 34"/>
            <p:cNvSpPr/>
            <p:nvPr/>
          </p:nvSpPr>
          <p:spPr>
            <a:xfrm>
              <a:off x="2468535" y="1475089"/>
              <a:ext cx="9474637" cy="1006417"/>
            </a:xfrm>
            <a:prstGeom prst="roundRect">
              <a:avLst/>
            </a:prstGeom>
            <a:solidFill>
              <a:srgbClr val="F1D1CF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endParaRPr>
            </a:p>
          </p:txBody>
        </p:sp>
        <p:sp>
          <p:nvSpPr>
            <p:cNvPr id="6" name="圆角矩形 33"/>
            <p:cNvSpPr/>
            <p:nvPr/>
          </p:nvSpPr>
          <p:spPr>
            <a:xfrm>
              <a:off x="2468535" y="2555677"/>
              <a:ext cx="9474637" cy="821755"/>
            </a:xfrm>
            <a:prstGeom prst="roundRect">
              <a:avLst/>
            </a:prstGeom>
            <a:solidFill>
              <a:srgbClr val="F1D1CF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endParaRPr>
            </a:p>
          </p:txBody>
        </p:sp>
        <p:sp>
          <p:nvSpPr>
            <p:cNvPr id="7" name="圆角矩形 32"/>
            <p:cNvSpPr/>
            <p:nvPr/>
          </p:nvSpPr>
          <p:spPr>
            <a:xfrm>
              <a:off x="2497661" y="3503641"/>
              <a:ext cx="9474637" cy="1239047"/>
            </a:xfrm>
            <a:prstGeom prst="roundRect">
              <a:avLst/>
            </a:prstGeom>
            <a:solidFill>
              <a:srgbClr val="F1D1CF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468535" y="567546"/>
              <a:ext cx="9474637" cy="822052"/>
            </a:xfrm>
            <a:prstGeom prst="roundRect">
              <a:avLst/>
            </a:prstGeom>
            <a:solidFill>
              <a:srgbClr val="F1D1CF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210389" y="582639"/>
              <a:ext cx="6322092" cy="598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E2211C"/>
                  </a:solidFill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京东朗正体 玲珑" panose="02000400000000000000" pitchFamily="2" charset="-122"/>
                </a:rPr>
                <a:t>一个目标</a:t>
              </a:r>
              <a:r>
                <a:rPr lang="en-US" altLang="zh-CN" sz="2400" b="1" dirty="0">
                  <a:solidFill>
                    <a:srgbClr val="E2211C"/>
                  </a:solidFill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京东朗正体 玲珑" panose="02000400000000000000" pitchFamily="2" charset="-122"/>
                </a:rPr>
                <a:t>:</a:t>
              </a:r>
              <a:r>
                <a:rPr lang="zh-CN" altLang="en-US" sz="2400" b="1" dirty="0">
                  <a:solidFill>
                    <a:srgbClr val="E2211C"/>
                  </a:solidFill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京东朗正体 玲珑" panose="02000400000000000000" pitchFamily="2" charset="-122"/>
                </a:rPr>
                <a:t> 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京东朗正体 玲珑" panose="02000400000000000000" pitchFamily="2" charset="-122"/>
                </a:rPr>
                <a:t>工作用京办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203493" y="1572625"/>
              <a:ext cx="7983221" cy="598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E2211C"/>
                  </a:solidFill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京东朗正体 玲珑" panose="02000400000000000000" pitchFamily="2" charset="-122"/>
                </a:rPr>
                <a:t>两个定位</a:t>
              </a:r>
              <a:r>
                <a:rPr lang="en-US" altLang="zh-CN" sz="2400" b="1" dirty="0">
                  <a:solidFill>
                    <a:srgbClr val="E2211C"/>
                  </a:solidFill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京东朗正体 玲珑" panose="02000400000000000000" pitchFamily="2" charset="-122"/>
                </a:rPr>
                <a:t>:  </a:t>
              </a:r>
              <a:r>
                <a:rPr lang="zh-CN" altLang="en-US" sz="2400" dirty="0"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京东朗正体 玲珑" panose="02000400000000000000" pitchFamily="2" charset="-122"/>
                </a:rPr>
                <a:t>全市政府办公系统的底座和应用的统一入口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246917" y="2577542"/>
              <a:ext cx="7449345" cy="598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E2211C"/>
                  </a:solidFill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京东朗正体 玲珑" panose="02000400000000000000" pitchFamily="2" charset="-122"/>
                </a:rPr>
                <a:t>三大能力</a:t>
              </a:r>
              <a:r>
                <a:rPr lang="en-US" altLang="zh-CN" sz="2400" b="1" dirty="0">
                  <a:solidFill>
                    <a:srgbClr val="E2211C"/>
                  </a:solidFill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京东朗正体 玲珑" panose="02000400000000000000" pitchFamily="2" charset="-122"/>
                </a:rPr>
                <a:t>:  </a:t>
              </a:r>
              <a:r>
                <a:rPr lang="zh-CN" altLang="en-US" sz="2400" dirty="0"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京东朗正体 玲珑" panose="02000400000000000000" pitchFamily="2" charset="-122"/>
                </a:rPr>
                <a:t>核心能力、基础能力、接入能力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259617" y="3554464"/>
              <a:ext cx="8448496" cy="10584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E2211C"/>
                  </a:solidFill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京东朗正体 玲珑" panose="02000400000000000000" pitchFamily="2" charset="-122"/>
                </a:rPr>
                <a:t>四大亮点：</a:t>
              </a:r>
              <a:endParaRPr lang="en-US" altLang="zh-CN" sz="2400" b="1" dirty="0">
                <a:solidFill>
                  <a:srgbClr val="E2211C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endParaRPr>
            </a:p>
            <a:p>
              <a:endParaRPr lang="en-US" altLang="zh-CN" sz="1200" b="1" dirty="0">
                <a:solidFill>
                  <a:srgbClr val="E2211C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endParaRPr>
            </a:p>
            <a:p>
              <a:r>
                <a:rPr lang="zh-CN" altLang="en-US" sz="2400" dirty="0"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京东朗正体 玲珑" panose="02000400000000000000" pitchFamily="2" charset="-122"/>
                </a:rPr>
                <a:t>面向政府场景、以任务为中心、提升协同效率、确保深度安全</a:t>
              </a: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635570" y="710655"/>
              <a:ext cx="457200" cy="457200"/>
              <a:chOff x="3568700" y="914400"/>
              <a:chExt cx="457200" cy="45720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3568700" y="914400"/>
                <a:ext cx="457200" cy="457200"/>
              </a:xfrm>
              <a:prstGeom prst="ellipse">
                <a:avLst/>
              </a:prstGeom>
              <a:solidFill>
                <a:srgbClr val="E221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京东朗正体 玲珑" panose="02000400000000000000" pitchFamily="2" charset="-122"/>
                </a:endParaRPr>
              </a:p>
            </p:txBody>
          </p:sp>
          <p:pic>
            <p:nvPicPr>
              <p:cNvPr id="20" name="图形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644900" y="990600"/>
                <a:ext cx="304800" cy="304800"/>
              </a:xfrm>
              <a:prstGeom prst="rect">
                <a:avLst/>
              </a:prstGeom>
            </p:spPr>
          </p:pic>
        </p:grpSp>
        <p:grpSp>
          <p:nvGrpSpPr>
            <p:cNvPr id="21" name="组合 20"/>
            <p:cNvGrpSpPr/>
            <p:nvPr/>
          </p:nvGrpSpPr>
          <p:grpSpPr>
            <a:xfrm>
              <a:off x="2635570" y="1700852"/>
              <a:ext cx="457200" cy="457200"/>
              <a:chOff x="4432300" y="2204864"/>
              <a:chExt cx="457200" cy="45720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4432300" y="2204864"/>
                <a:ext cx="457200" cy="457200"/>
              </a:xfrm>
              <a:prstGeom prst="ellipse">
                <a:avLst/>
              </a:prstGeom>
              <a:solidFill>
                <a:srgbClr val="E221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京东朗正体 玲珑" panose="02000400000000000000" pitchFamily="2" charset="-122"/>
                </a:endParaRPr>
              </a:p>
            </p:txBody>
          </p:sp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521200" y="2298700"/>
                <a:ext cx="279400" cy="279400"/>
              </a:xfrm>
              <a:prstGeom prst="rect">
                <a:avLst/>
              </a:prstGeom>
            </p:spPr>
          </p:pic>
        </p:grpSp>
        <p:grpSp>
          <p:nvGrpSpPr>
            <p:cNvPr id="24" name="组合 23"/>
            <p:cNvGrpSpPr/>
            <p:nvPr/>
          </p:nvGrpSpPr>
          <p:grpSpPr>
            <a:xfrm>
              <a:off x="2635570" y="2691087"/>
              <a:ext cx="457200" cy="457200"/>
              <a:chOff x="4432300" y="3717032"/>
              <a:chExt cx="457200" cy="457200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4432300" y="3717032"/>
                <a:ext cx="457200" cy="457200"/>
              </a:xfrm>
              <a:prstGeom prst="ellipse">
                <a:avLst/>
              </a:prstGeom>
              <a:solidFill>
                <a:srgbClr val="E221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京东朗正体 玲珑" panose="02000400000000000000" pitchFamily="2" charset="-122"/>
                </a:endParaRPr>
              </a:p>
            </p:txBody>
          </p:sp>
          <p:pic>
            <p:nvPicPr>
              <p:cNvPr id="26" name="图形 25"/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470400" y="3759200"/>
                <a:ext cx="381000" cy="381000"/>
              </a:xfrm>
              <a:prstGeom prst="rect">
                <a:avLst/>
              </a:prstGeom>
            </p:spPr>
          </p:pic>
        </p:grpSp>
        <p:grpSp>
          <p:nvGrpSpPr>
            <p:cNvPr id="27" name="组合 26"/>
            <p:cNvGrpSpPr/>
            <p:nvPr/>
          </p:nvGrpSpPr>
          <p:grpSpPr>
            <a:xfrm>
              <a:off x="2635570" y="3611081"/>
              <a:ext cx="457200" cy="457200"/>
              <a:chOff x="4432300" y="5373216"/>
              <a:chExt cx="457200" cy="45720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432300" y="5373216"/>
                <a:ext cx="457200" cy="457200"/>
              </a:xfrm>
              <a:prstGeom prst="ellipse">
                <a:avLst/>
              </a:prstGeom>
              <a:solidFill>
                <a:srgbClr val="E221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京东朗正体 玲珑" panose="02000400000000000000" pitchFamily="2" charset="-122"/>
                </a:endParaRPr>
              </a:p>
            </p:txBody>
          </p:sp>
          <p:pic>
            <p:nvPicPr>
              <p:cNvPr id="29" name="图形 2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495800" y="5448300"/>
                <a:ext cx="317500" cy="317500"/>
              </a:xfrm>
              <a:prstGeom prst="rect">
                <a:avLst/>
              </a:prstGeom>
            </p:spPr>
          </p:pic>
        </p:grpSp>
        <p:sp>
          <p:nvSpPr>
            <p:cNvPr id="30" name="矩形 29"/>
            <p:cNvSpPr/>
            <p:nvPr/>
          </p:nvSpPr>
          <p:spPr>
            <a:xfrm>
              <a:off x="2694431" y="1319994"/>
              <a:ext cx="7697166" cy="45719"/>
            </a:xfrm>
            <a:prstGeom prst="rect">
              <a:avLst/>
            </a:prstGeom>
            <a:solidFill>
              <a:srgbClr val="F1D1CF">
                <a:alpha val="2435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694431" y="2407362"/>
              <a:ext cx="7697166" cy="45719"/>
            </a:xfrm>
            <a:prstGeom prst="rect">
              <a:avLst/>
            </a:prstGeom>
            <a:solidFill>
              <a:srgbClr val="F1D1CF">
                <a:alpha val="2435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694431" y="3346304"/>
              <a:ext cx="7697166" cy="45719"/>
            </a:xfrm>
            <a:prstGeom prst="rect">
              <a:avLst/>
            </a:prstGeom>
            <a:solidFill>
              <a:srgbClr val="F1D1CF">
                <a:alpha val="2435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694431" y="4652352"/>
              <a:ext cx="7697166" cy="45719"/>
            </a:xfrm>
            <a:prstGeom prst="rect">
              <a:avLst/>
            </a:prstGeom>
            <a:solidFill>
              <a:srgbClr val="F1D1CF">
                <a:alpha val="2435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endParaRPr>
            </a:p>
          </p:txBody>
        </p:sp>
        <p:sp>
          <p:nvSpPr>
            <p:cNvPr id="34" name="圆角矩形 38"/>
            <p:cNvSpPr/>
            <p:nvPr/>
          </p:nvSpPr>
          <p:spPr>
            <a:xfrm>
              <a:off x="2502497" y="4880864"/>
              <a:ext cx="9474637" cy="1794976"/>
            </a:xfrm>
            <a:prstGeom prst="roundRect">
              <a:avLst/>
            </a:prstGeom>
            <a:solidFill>
              <a:srgbClr val="F1D1CF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264452" y="5060286"/>
              <a:ext cx="8707846" cy="481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E2211C"/>
                  </a:solidFill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京东朗正体 玲珑" panose="02000400000000000000" pitchFamily="2" charset="-122"/>
                </a:rPr>
                <a:t>五大价值：</a:t>
              </a:r>
              <a:endParaRPr lang="en-US" altLang="zh-CN" sz="1200" b="1" dirty="0">
                <a:solidFill>
                  <a:srgbClr val="E2211C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2640406" y="5116903"/>
              <a:ext cx="457200" cy="457200"/>
              <a:chOff x="4432300" y="5373216"/>
              <a:chExt cx="457200" cy="457200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4432300" y="5373216"/>
                <a:ext cx="457200" cy="457200"/>
              </a:xfrm>
              <a:prstGeom prst="ellipse">
                <a:avLst/>
              </a:prstGeom>
              <a:solidFill>
                <a:srgbClr val="E221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京东朗正体 玲珑" panose="02000400000000000000" pitchFamily="2" charset="-122"/>
                </a:endParaRPr>
              </a:p>
            </p:txBody>
          </p:sp>
          <p:pic>
            <p:nvPicPr>
              <p:cNvPr id="38" name="图形 3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495800" y="5448300"/>
                <a:ext cx="317500" cy="317500"/>
              </a:xfrm>
              <a:prstGeom prst="rect">
                <a:avLst/>
              </a:prstGeom>
            </p:spPr>
          </p:pic>
        </p:grpSp>
        <p:sp>
          <p:nvSpPr>
            <p:cNvPr id="39" name="矩形 38"/>
            <p:cNvSpPr/>
            <p:nvPr/>
          </p:nvSpPr>
          <p:spPr>
            <a:xfrm>
              <a:off x="2699267" y="6560510"/>
              <a:ext cx="7697166" cy="45719"/>
            </a:xfrm>
            <a:prstGeom prst="rect">
              <a:avLst/>
            </a:prstGeom>
            <a:solidFill>
              <a:srgbClr val="F1D1CF">
                <a:alpha val="2435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097606" y="5093988"/>
              <a:ext cx="8610507" cy="12508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sz="24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endParaRPr>
            </a:p>
            <a:p>
              <a:pPr algn="ctr"/>
              <a:r>
                <a:rPr lang="zh-CN" altLang="en-US" sz="2400" dirty="0"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京东朗正体 玲珑" panose="02000400000000000000" pitchFamily="2" charset="-122"/>
                </a:rPr>
                <a:t>提升政府办公效率、促进部门协同效能、建立多级指挥体系、</a:t>
              </a:r>
              <a:endParaRPr lang="en-US" altLang="zh-CN" sz="24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endParaRPr>
            </a:p>
            <a:p>
              <a:r>
                <a:rPr lang="zh-CN" altLang="en-US" sz="2400" dirty="0"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京东朗正体 玲珑" panose="02000400000000000000" pitchFamily="2" charset="-122"/>
                </a:rPr>
                <a:t>赋能基层治理工作、降低系统开发成本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9699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2E1BD85-68B8-4902-8BC5-7B2B80A0493C}"/>
              </a:ext>
            </a:extLst>
          </p:cNvPr>
          <p:cNvSpPr/>
          <p:nvPr/>
        </p:nvSpPr>
        <p:spPr>
          <a:xfrm>
            <a:off x="498789" y="1151580"/>
            <a:ext cx="9425499" cy="1471878"/>
          </a:xfrm>
          <a:prstGeom prst="rect">
            <a:avLst/>
          </a:prstGeom>
          <a:solidFill>
            <a:srgbClr val="FDEFF0"/>
          </a:solidFill>
          <a:ln w="12700">
            <a:solidFill>
              <a:srgbClr val="E221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25000"/>
              </a:lnSpc>
            </a:pPr>
            <a:endParaRPr lang="zh-CN" altLang="en-US" sz="1200"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18736" y="454601"/>
            <a:ext cx="9299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00000"/>
              </a:lnSpc>
              <a:spcBef>
                <a:spcPts val="1000"/>
              </a:spcBef>
            </a:pPr>
            <a:r>
              <a:rPr kumimoji="1" lang="zh-CN" altLang="en-US" sz="3200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京办亮点、差异化优势</a:t>
            </a:r>
            <a:r>
              <a:rPr kumimoji="1" lang="en-US" altLang="zh-CN" sz="3200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(</a:t>
            </a:r>
            <a:r>
              <a:rPr kumimoji="1" lang="zh-CN" altLang="en-US" sz="3200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对比飞书、钉钉和政务微信</a:t>
            </a:r>
            <a:r>
              <a:rPr kumimoji="1" lang="en-US" altLang="zh-CN" sz="3200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)</a:t>
            </a:r>
            <a:r>
              <a:rPr kumimoji="1" lang="zh-CN" altLang="en-US" sz="3200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 </a:t>
            </a:r>
          </a:p>
        </p:txBody>
      </p:sp>
      <p:sp>
        <p:nvSpPr>
          <p:cNvPr id="28" name="圆角矩形 15"/>
          <p:cNvSpPr>
            <a:spLocks/>
          </p:cNvSpPr>
          <p:nvPr/>
        </p:nvSpPr>
        <p:spPr>
          <a:xfrm>
            <a:off x="498789" y="1140783"/>
            <a:ext cx="1968305" cy="1460904"/>
          </a:xfrm>
          <a:prstGeom prst="roundRect">
            <a:avLst>
              <a:gd name="adj" fmla="val 2541"/>
            </a:avLst>
          </a:prstGeom>
          <a:solidFill>
            <a:sysClr val="window" lastClr="FFFFFF">
              <a:lumMod val="85000"/>
              <a:alpha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22636" y="1671180"/>
            <a:ext cx="1720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面向政府场景</a:t>
            </a:r>
            <a:endParaRPr lang="en-US" altLang="zh-CN" sz="2000" b="1" dirty="0">
              <a:solidFill>
                <a:srgbClr val="C00000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B5B68C-E2D5-4743-BFF3-0E8420CA5DCF}"/>
              </a:ext>
            </a:extLst>
          </p:cNvPr>
          <p:cNvSpPr/>
          <p:nvPr/>
        </p:nvSpPr>
        <p:spPr>
          <a:xfrm>
            <a:off x="2708230" y="1128183"/>
            <a:ext cx="71502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找人沟通机制不同：</a:t>
            </a:r>
            <a:r>
              <a:rPr lang="zh-CN" altLang="en-US" sz="16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用户分层、分级，符合政务体制规范；</a:t>
            </a:r>
            <a:endParaRPr lang="en-US" altLang="zh-CN" sz="1600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系统管理方式不同</a:t>
            </a:r>
            <a:r>
              <a:rPr lang="zh-CN" altLang="en-US" sz="16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：分级灵活管理与统一管理并存；</a:t>
            </a:r>
            <a:endParaRPr lang="en-US" altLang="zh-CN" sz="1600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外部联络需求不同</a:t>
            </a:r>
            <a:r>
              <a:rPr lang="zh-CN" altLang="en-US" sz="16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：外部联系人触达企业，京民通触达居民。</a:t>
            </a:r>
            <a:endParaRPr lang="en-US" altLang="zh-CN" sz="1600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信息组织方式不同： </a:t>
            </a:r>
            <a:r>
              <a:rPr lang="zh-CN" altLang="en-US" sz="16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按市区街居地理层级为中心组织，而非按照部门和人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8789" y="2677886"/>
            <a:ext cx="9425499" cy="1204392"/>
            <a:chOff x="1340950" y="2547734"/>
            <a:chExt cx="9425499" cy="1258344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E8177CF-F303-445A-9C93-4860FE5DFB76}"/>
                </a:ext>
              </a:extLst>
            </p:cNvPr>
            <p:cNvSpPr/>
            <p:nvPr/>
          </p:nvSpPr>
          <p:spPr>
            <a:xfrm>
              <a:off x="1340950" y="2558531"/>
              <a:ext cx="9425499" cy="1239182"/>
            </a:xfrm>
            <a:prstGeom prst="rect">
              <a:avLst/>
            </a:prstGeom>
            <a:solidFill>
              <a:srgbClr val="FDEFF0"/>
            </a:solidFill>
            <a:ln w="12700">
              <a:solidFill>
                <a:srgbClr val="E221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25000"/>
                </a:lnSpc>
              </a:pPr>
              <a:endParaRPr lang="zh-CN" altLang="en-US" sz="120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endParaRPr>
            </a:p>
          </p:txBody>
        </p:sp>
        <p:sp>
          <p:nvSpPr>
            <p:cNvPr id="38" name="圆角矩形 15">
              <a:extLst>
                <a:ext uri="{FF2B5EF4-FFF2-40B4-BE49-F238E27FC236}">
                  <a16:creationId xmlns:a16="http://schemas.microsoft.com/office/drawing/2014/main" id="{3EF05283-9D61-492B-9304-32A681DDA764}"/>
                </a:ext>
              </a:extLst>
            </p:cNvPr>
            <p:cNvSpPr>
              <a:spLocks/>
            </p:cNvSpPr>
            <p:nvPr/>
          </p:nvSpPr>
          <p:spPr>
            <a:xfrm>
              <a:off x="1340950" y="2547734"/>
              <a:ext cx="1968305" cy="1258344"/>
            </a:xfrm>
            <a:prstGeom prst="roundRect">
              <a:avLst>
                <a:gd name="adj" fmla="val 0"/>
              </a:avLst>
            </a:prstGeom>
            <a:solidFill>
              <a:sysClr val="window" lastClr="FFFFFF">
                <a:lumMod val="85000"/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BA6848FC-710D-4B62-AEBA-AE189E6CF189}"/>
              </a:ext>
            </a:extLst>
          </p:cNvPr>
          <p:cNvSpPr txBox="1"/>
          <p:nvPr/>
        </p:nvSpPr>
        <p:spPr>
          <a:xfrm>
            <a:off x="622636" y="3105011"/>
            <a:ext cx="176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0000"/>
                </a:solidFill>
                <a:latin typeface="京东朗正体 玲珑" panose="02000400000000000000" charset="-122"/>
                <a:ea typeface="京东朗正体 玲珑" panose="02000400000000000000" charset="-122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以任务为中心</a:t>
            </a:r>
            <a:endParaRPr lang="en-US" altLang="zh-CN" dirty="0">
              <a:solidFill>
                <a:srgbClr val="C00000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7192662-205A-48B4-BEE9-6C7E9BB75BD5}"/>
              </a:ext>
            </a:extLst>
          </p:cNvPr>
          <p:cNvSpPr/>
          <p:nvPr/>
        </p:nvSpPr>
        <p:spPr>
          <a:xfrm>
            <a:off x="2708229" y="2857698"/>
            <a:ext cx="7071558" cy="776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区别于以人为中心，不以社交为目的</a:t>
            </a:r>
            <a:endParaRPr lang="en-US" altLang="zh-CN" sz="1600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任务的创建、下派、执行与汇总四个阶段，向下逐级下派，向上层层汇总；</a:t>
            </a:r>
            <a:endParaRPr lang="en-US" altLang="zh-CN" sz="1600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BA383FF-B91C-4214-B646-226E95B99BC2}"/>
              </a:ext>
            </a:extLst>
          </p:cNvPr>
          <p:cNvSpPr/>
          <p:nvPr/>
        </p:nvSpPr>
        <p:spPr>
          <a:xfrm>
            <a:off x="498789" y="3941185"/>
            <a:ext cx="9425499" cy="1239182"/>
          </a:xfrm>
          <a:prstGeom prst="rect">
            <a:avLst/>
          </a:prstGeom>
          <a:solidFill>
            <a:srgbClr val="FDEFF0"/>
          </a:solidFill>
          <a:ln w="12700">
            <a:solidFill>
              <a:srgbClr val="E221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25000"/>
              </a:lnSpc>
            </a:pPr>
            <a:endParaRPr lang="zh-CN" altLang="en-US" sz="1200"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</p:txBody>
      </p:sp>
      <p:sp>
        <p:nvSpPr>
          <p:cNvPr id="42" name="圆角矩形 15">
            <a:extLst>
              <a:ext uri="{FF2B5EF4-FFF2-40B4-BE49-F238E27FC236}">
                <a16:creationId xmlns:a16="http://schemas.microsoft.com/office/drawing/2014/main" id="{51600C92-467E-4CCB-93B1-E58A1B4DB614}"/>
              </a:ext>
            </a:extLst>
          </p:cNvPr>
          <p:cNvSpPr>
            <a:spLocks/>
          </p:cNvSpPr>
          <p:nvPr/>
        </p:nvSpPr>
        <p:spPr>
          <a:xfrm>
            <a:off x="498789" y="3930388"/>
            <a:ext cx="1968305" cy="1258344"/>
          </a:xfrm>
          <a:prstGeom prst="roundRect">
            <a:avLst>
              <a:gd name="adj" fmla="val 0"/>
            </a:avLst>
          </a:prstGeom>
          <a:solidFill>
            <a:sysClr val="window" lastClr="FFFFFF">
              <a:lumMod val="85000"/>
              <a:alpha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E69A5C8-3E96-43D5-998F-516EC2D5BB37}"/>
              </a:ext>
            </a:extLst>
          </p:cNvPr>
          <p:cNvSpPr txBox="1"/>
          <p:nvPr/>
        </p:nvSpPr>
        <p:spPr>
          <a:xfrm>
            <a:off x="622636" y="4406985"/>
            <a:ext cx="1797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0000"/>
                </a:solidFill>
                <a:latin typeface="京东朗正体 玲珑" panose="02000400000000000000" charset="-122"/>
                <a:ea typeface="京东朗正体 玲珑" panose="02000400000000000000" charset="-122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提升协同效率</a:t>
            </a:r>
            <a:endParaRPr lang="en-US" altLang="zh-CN" dirty="0">
              <a:solidFill>
                <a:srgbClr val="C00000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06D6B6F-44EB-4E95-AAE6-89D48FBFAB22}"/>
              </a:ext>
            </a:extLst>
          </p:cNvPr>
          <p:cNvSpPr/>
          <p:nvPr/>
        </p:nvSpPr>
        <p:spPr>
          <a:xfrm>
            <a:off x="2708230" y="4093589"/>
            <a:ext cx="6954324" cy="776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同时跨部门、跨层级的协作方式</a:t>
            </a:r>
            <a:endParaRPr lang="en-US" altLang="zh-CN" sz="1600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核心能力的连接带来的效率提升</a:t>
            </a:r>
            <a:endParaRPr lang="en-US" altLang="zh-CN" sz="1600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71B5C74-700F-4A45-ABE0-DDC0106FCA6F}"/>
              </a:ext>
            </a:extLst>
          </p:cNvPr>
          <p:cNvSpPr/>
          <p:nvPr/>
        </p:nvSpPr>
        <p:spPr>
          <a:xfrm>
            <a:off x="498789" y="5267087"/>
            <a:ext cx="9425499" cy="1239182"/>
          </a:xfrm>
          <a:prstGeom prst="rect">
            <a:avLst/>
          </a:prstGeom>
          <a:solidFill>
            <a:srgbClr val="FDEFF0"/>
          </a:solidFill>
          <a:ln w="12700">
            <a:solidFill>
              <a:srgbClr val="E221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25000"/>
              </a:lnSpc>
            </a:pPr>
            <a:endParaRPr lang="zh-CN" altLang="en-US" sz="1200"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</p:txBody>
      </p:sp>
      <p:sp>
        <p:nvSpPr>
          <p:cNvPr id="46" name="圆角矩形 15">
            <a:extLst>
              <a:ext uri="{FF2B5EF4-FFF2-40B4-BE49-F238E27FC236}">
                <a16:creationId xmlns:a16="http://schemas.microsoft.com/office/drawing/2014/main" id="{9A481E84-94DD-4613-9E91-E90192031496}"/>
              </a:ext>
            </a:extLst>
          </p:cNvPr>
          <p:cNvSpPr>
            <a:spLocks/>
          </p:cNvSpPr>
          <p:nvPr/>
        </p:nvSpPr>
        <p:spPr>
          <a:xfrm>
            <a:off x="498789" y="5256290"/>
            <a:ext cx="1968305" cy="1258344"/>
          </a:xfrm>
          <a:prstGeom prst="roundRect">
            <a:avLst>
              <a:gd name="adj" fmla="val 0"/>
            </a:avLst>
          </a:prstGeom>
          <a:solidFill>
            <a:sysClr val="window" lastClr="FFFFFF">
              <a:lumMod val="85000"/>
              <a:alpha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36B728A-6AC0-40D1-BD4C-3FF662FED3C5}"/>
              </a:ext>
            </a:extLst>
          </p:cNvPr>
          <p:cNvSpPr txBox="1"/>
          <p:nvPr/>
        </p:nvSpPr>
        <p:spPr>
          <a:xfrm>
            <a:off x="622636" y="5719883"/>
            <a:ext cx="1760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FF0000"/>
                </a:solidFill>
                <a:latin typeface="京东朗正体 玲珑" panose="02000400000000000000" charset="-122"/>
                <a:ea typeface="京东朗正体 玲珑" panose="02000400000000000000" charset="-122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确保深度安全</a:t>
            </a:r>
            <a:endParaRPr lang="en-US" altLang="zh-CN" dirty="0">
              <a:solidFill>
                <a:srgbClr val="C00000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6673571-B11D-44E4-99C5-F4AF46094D3A}"/>
              </a:ext>
            </a:extLst>
          </p:cNvPr>
          <p:cNvSpPr/>
          <p:nvPr/>
        </p:nvSpPr>
        <p:spPr>
          <a:xfrm>
            <a:off x="2708230" y="5296041"/>
            <a:ext cx="6954324" cy="1146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环境：</a:t>
            </a:r>
            <a:r>
              <a:rPr lang="zh-CN" altLang="en-US" sz="16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信创适配、自主可控；  </a:t>
            </a:r>
            <a:r>
              <a:rPr lang="zh-CN" altLang="en-US" sz="1600" b="1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系统：</a:t>
            </a:r>
            <a:r>
              <a:rPr lang="zh-CN" altLang="en-US" sz="16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全链保障、多重防护； </a:t>
            </a:r>
            <a:endParaRPr lang="en-US" altLang="zh-CN" sz="1600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身份：</a:t>
            </a:r>
            <a:r>
              <a:rPr lang="zh-CN" altLang="en-US" sz="16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分级管理、多元认证；  </a:t>
            </a:r>
            <a:r>
              <a:rPr lang="zh-CN" altLang="en-US" sz="1600" b="1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业务：</a:t>
            </a:r>
            <a:r>
              <a:rPr lang="zh-CN" altLang="en-US" sz="16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阅后即焚、全程追溯；</a:t>
            </a:r>
            <a:endParaRPr lang="en-US" altLang="zh-CN" sz="1600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管理：</a:t>
            </a:r>
            <a:r>
              <a:rPr lang="zh-CN" altLang="en-US" sz="16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政规引领、技管并重。</a:t>
            </a:r>
            <a:endParaRPr lang="en-US" altLang="zh-CN" sz="1600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A383FF-B91C-4214-B646-226E95B99BC2}"/>
              </a:ext>
            </a:extLst>
          </p:cNvPr>
          <p:cNvSpPr/>
          <p:nvPr/>
        </p:nvSpPr>
        <p:spPr>
          <a:xfrm>
            <a:off x="10248205" y="1157015"/>
            <a:ext cx="1382963" cy="1453181"/>
          </a:xfrm>
          <a:prstGeom prst="rect">
            <a:avLst/>
          </a:prstGeom>
          <a:solidFill>
            <a:srgbClr val="FDEFF0"/>
          </a:solidFill>
          <a:ln w="12700">
            <a:solidFill>
              <a:srgbClr val="E221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多维通讯录</a:t>
            </a:r>
            <a:endParaRPr lang="en-US" altLang="zh-CN" sz="1600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权限体系</a:t>
            </a:r>
            <a:endParaRPr lang="en-US" altLang="zh-CN" sz="1600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外部联系人</a:t>
            </a:r>
            <a:endParaRPr lang="en-US" altLang="zh-CN" sz="1600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地理层级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BA383FF-B91C-4214-B646-226E95B99BC2}"/>
              </a:ext>
            </a:extLst>
          </p:cNvPr>
          <p:cNvSpPr/>
          <p:nvPr/>
        </p:nvSpPr>
        <p:spPr>
          <a:xfrm>
            <a:off x="10248205" y="2703183"/>
            <a:ext cx="1382963" cy="1162235"/>
          </a:xfrm>
          <a:prstGeom prst="rect">
            <a:avLst/>
          </a:prstGeom>
          <a:solidFill>
            <a:srgbClr val="FDEFF0"/>
          </a:solidFill>
          <a:ln w="12700">
            <a:solidFill>
              <a:srgbClr val="E221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任务体系</a:t>
            </a:r>
            <a:endParaRPr lang="en-US" altLang="zh-CN" sz="1600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  <a:p>
            <a:pPr marL="285750" indent="-28575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简洁任务</a:t>
            </a:r>
            <a:endParaRPr lang="en-US" altLang="zh-CN" sz="1400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  <a:p>
            <a:pPr marL="285750" indent="-28575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采集任务</a:t>
            </a:r>
            <a:endParaRPr lang="en-US" altLang="zh-CN" sz="1400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BA383FF-B91C-4214-B646-226E95B99BC2}"/>
              </a:ext>
            </a:extLst>
          </p:cNvPr>
          <p:cNvSpPr/>
          <p:nvPr/>
        </p:nvSpPr>
        <p:spPr>
          <a:xfrm>
            <a:off x="10248205" y="3965926"/>
            <a:ext cx="1382963" cy="1215674"/>
          </a:xfrm>
          <a:prstGeom prst="rect">
            <a:avLst/>
          </a:prstGeom>
          <a:solidFill>
            <a:srgbClr val="FDEFF0"/>
          </a:solidFill>
          <a:ln w="12700">
            <a:solidFill>
              <a:srgbClr val="E221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任务体系</a:t>
            </a:r>
            <a:endParaRPr lang="en-US" altLang="zh-CN" sz="1600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模块串联</a:t>
            </a:r>
            <a:endParaRPr lang="en-US" altLang="zh-CN" sz="1400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BA383FF-B91C-4214-B646-226E95B99BC2}"/>
              </a:ext>
            </a:extLst>
          </p:cNvPr>
          <p:cNvSpPr/>
          <p:nvPr/>
        </p:nvSpPr>
        <p:spPr>
          <a:xfrm>
            <a:off x="10248205" y="5279469"/>
            <a:ext cx="1382963" cy="1215674"/>
          </a:xfrm>
          <a:prstGeom prst="rect">
            <a:avLst/>
          </a:prstGeom>
          <a:solidFill>
            <a:srgbClr val="FDEFF0"/>
          </a:solidFill>
          <a:ln w="12700">
            <a:solidFill>
              <a:srgbClr val="E221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身份认证</a:t>
            </a:r>
            <a:endParaRPr lang="en-US" altLang="zh-CN" sz="1600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权限体系</a:t>
            </a:r>
            <a:endParaRPr lang="en-US" altLang="zh-CN" sz="1600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  <a:p>
            <a:pPr marL="285750" indent="-28575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RBAC</a:t>
            </a:r>
          </a:p>
          <a:p>
            <a:pPr marL="285750" indent="-28575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京东朗正体 玲珑" panose="02000400000000000000" pitchFamily="2" charset="-122"/>
              </a:rPr>
              <a:t>ABAC</a:t>
            </a:r>
            <a:endParaRPr lang="en-US" altLang="zh-CN" sz="1100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京东朗正体 玲珑" panose="02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0761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71895" y="498764"/>
            <a:ext cx="10806546" cy="5881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按照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What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Why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How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How-why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的结构来深度分析问题：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京东朗正体 玲珑" panose="02000400000000000000" pitchFamily="2" charset="-122"/>
              <a:ea typeface="京东朗正体 玲珑" panose="02000400000000000000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What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：作什么，包括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goal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results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（跟后续采用的解法无关）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京东朗正体 玲珑" panose="02000400000000000000" pitchFamily="2" charset="-122"/>
              <a:ea typeface="京东朗正体 玲珑" panose="02000400000000000000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Goal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是目标，通常可以通过（产品或服务的）定位及理念来描叙，或者科学问题的严格定义来阐述；</a:t>
            </a:r>
            <a:endParaRPr lang="en-US" altLang="zh-CN" sz="1100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Results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是结果，可通过完成后的量化指标、跟原有方案的比较优势、以及关键的系统界面等来描述；</a:t>
            </a:r>
            <a:endParaRPr kumimoji="0" lang="zh-CN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Why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：为什么要作这件事，包括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Values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Challenges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（跟后续采用的解法无关）</a:t>
            </a:r>
            <a:endParaRPr lang="en-US" altLang="zh-CN" sz="1100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Values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：有什么价值，包括客户价值（成本、效率、体验）、社会价值等；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京东朗正体 玲珑" panose="02000400000000000000" pitchFamily="2" charset="-122"/>
              <a:ea typeface="京东朗正体 玲珑" panose="02000400000000000000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Challenges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：作这件事会遇到什么挑战；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How</a:t>
            </a:r>
            <a:r>
              <a:rPr lang="zh-CN" altLang="en-US" b="1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怎么作这件事情，包括方法的框架、（框架中包含的主要）模块和（每个模块中的关键）步骤；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How-why</a:t>
            </a:r>
            <a:r>
              <a:rPr lang="zh-CN" altLang="en-US" b="1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为什么要这样做（而不采用其它的方法），包括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Insights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：该方法可以应对上面提出的挑战的原因（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insights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）；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Advantages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：该方法相比于其它方法的优势；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cxnSp>
        <p:nvCxnSpPr>
          <p:cNvPr id="3" name="肘形连接符 2"/>
          <p:cNvCxnSpPr>
            <a:endCxn id="2" idx="3"/>
          </p:cNvCxnSpPr>
          <p:nvPr/>
        </p:nvCxnSpPr>
        <p:spPr>
          <a:xfrm flipV="1">
            <a:off x="7825839" y="3439391"/>
            <a:ext cx="3752602" cy="1203861"/>
          </a:xfrm>
          <a:prstGeom prst="bentConnector3">
            <a:avLst>
              <a:gd name="adj1" fmla="val 1060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07177" y="2915392"/>
            <a:ext cx="8123711" cy="2642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23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任务体系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en-US" dirty="0">
                <a:solidFill>
                  <a:srgbClr val="C00000"/>
                </a:solidFill>
              </a:rPr>
              <a:t>目标</a:t>
            </a:r>
          </a:p>
        </p:txBody>
      </p:sp>
      <p:sp>
        <p:nvSpPr>
          <p:cNvPr id="3" name="矩形 2"/>
          <p:cNvSpPr/>
          <p:nvPr/>
        </p:nvSpPr>
        <p:spPr>
          <a:xfrm>
            <a:off x="546264" y="719858"/>
            <a:ext cx="10818421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针对智能城市建设，面向政府工作人员和居民，提供灵活、高效、可扩展、可掌控的协同任务体系，处置复杂多变且不断演进的智能城市事物；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支持政府部门之间的跨部门、跨层级协作；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支持政府和居民之间的协同；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通过任务的创建、下派、执行和汇总四个环节；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9510" y="2819357"/>
            <a:ext cx="11456437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Results</a:t>
            </a:r>
            <a:r>
              <a:rPr lang="zh-CN" altLang="en-US" sz="2400" b="1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：</a:t>
            </a:r>
            <a:endParaRPr lang="en-US" altLang="zh-CN" sz="2400" b="1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五级协同：市</a:t>
            </a:r>
            <a:r>
              <a:rPr lang="en-US" altLang="zh-CN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-</a:t>
            </a: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区</a:t>
            </a:r>
            <a:r>
              <a:rPr lang="en-US" altLang="zh-CN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-</a:t>
            </a: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街</a:t>
            </a:r>
            <a:r>
              <a:rPr lang="en-US" altLang="zh-CN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-</a:t>
            </a: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居</a:t>
            </a:r>
            <a:r>
              <a:rPr lang="en-US" altLang="zh-CN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-</a:t>
            </a: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市民；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ea"/>
              </a:rPr>
              <a:t>大规模协同：服务于北京、上海等超大型城市：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+mn-ea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近百个市级部门和区级单位；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ea"/>
              </a:rPr>
              <a:t>数百个街道、数万个社区；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+mn-ea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ea"/>
              </a:rPr>
              <a:t>近百万公务员、数千万居民；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+mn-ea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ea"/>
              </a:rPr>
              <a:t>即时效率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ea"/>
              </a:rPr>
              <a:t>：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+mn-ea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ea"/>
              </a:rPr>
              <a:t>协同任务在数小时内完成：例如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ea"/>
              </a:rPr>
              <a:t>8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ea"/>
              </a:rPr>
              <a:t>小时完成数万人的风险人员排查；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+mn-ea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ea"/>
              </a:rPr>
              <a:t>随时查看任务进度及结果数据；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63592" y="4153109"/>
            <a:ext cx="3321958" cy="5146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京办平台的</a:t>
            </a:r>
            <a:r>
              <a:rPr lang="zh-CN" altLang="en-US" sz="1600" b="1" dirty="0">
                <a:solidFill>
                  <a:srgbClr val="C00000"/>
                </a:solidFill>
              </a:rPr>
              <a:t>复杂任务体系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（潘哲逸）</a:t>
            </a:r>
          </a:p>
        </p:txBody>
      </p:sp>
      <p:sp>
        <p:nvSpPr>
          <p:cNvPr id="7" name="矩形 6"/>
          <p:cNvSpPr/>
          <p:nvPr/>
        </p:nvSpPr>
        <p:spPr>
          <a:xfrm>
            <a:off x="6966830" y="3258094"/>
            <a:ext cx="1481660" cy="7999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协同采集应用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政府内部的数据采集</a:t>
            </a:r>
          </a:p>
        </p:txBody>
      </p:sp>
      <p:sp>
        <p:nvSpPr>
          <p:cNvPr id="8" name="矩形 7"/>
          <p:cNvSpPr/>
          <p:nvPr/>
        </p:nvSpPr>
        <p:spPr>
          <a:xfrm>
            <a:off x="8601893" y="3258094"/>
            <a:ext cx="1674810" cy="7999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京民通采集任务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涉及对居民的数据采集任务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402067" y="3260318"/>
            <a:ext cx="1100867" cy="141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便捷任务体系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（任凯）</a:t>
            </a:r>
          </a:p>
        </p:txBody>
      </p:sp>
    </p:spTree>
    <p:extLst>
      <p:ext uri="{BB962C8B-B14F-4D97-AF65-F5344CB8AC3E}">
        <p14:creationId xmlns:p14="http://schemas.microsoft.com/office/powerpoint/2010/main" val="2312405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3756" y="167020"/>
            <a:ext cx="11685319" cy="6529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灵活：</a:t>
            </a:r>
            <a:endParaRPr lang="en-US" altLang="zh-CN" sz="2000" b="1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1257300" lvl="2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任务创建涉及的内容和指标可灵活配置；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1257300" lvl="2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任务下派涉及的人员和分发逻辑可灵活配置；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1257300" lvl="2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任务执行过程中涉及的责任转换和信息共享规则可灵活配置；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1257300" lvl="2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任务汇总的口径和观测指标可以灵活配置；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800100" lvl="1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高效：</a:t>
            </a:r>
            <a:endParaRPr lang="en-US" altLang="zh-CN" sz="2000" b="1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1257300" lvl="2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即时创建：采集页面勾选生成和底层数表自动产生；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1257300" lvl="2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自动分发：任务自动拆分、下派一键完成、无效批量退回；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1257300" lvl="2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快速执行：多人分布协同、居民并行填报、任务快速转移、信息自动回填；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1257300" lvl="2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实时汇总：实时统计、一键上报、自动汇总、随时查阅；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800100" lvl="1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可扩展：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1257300" lvl="2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支撑任务中包含的事项数量不断增加；（如</a:t>
            </a:r>
            <a:r>
              <a:rPr lang="en-US" altLang="zh-CN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100</a:t>
            </a: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人</a:t>
            </a:r>
            <a:r>
              <a:rPr lang="en-US" altLang="zh-CN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-10</a:t>
            </a: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万人）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1257300" lvl="2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支撑地理层级和地域范围的不断扩大；（</a:t>
            </a:r>
            <a:r>
              <a:rPr lang="en-US" altLang="zh-CN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10</a:t>
            </a: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个社区</a:t>
            </a:r>
            <a:r>
              <a:rPr lang="en-US" altLang="zh-CN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--10</a:t>
            </a: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万楼栋）；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1257300" lvl="2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参与人员与组织的不断扩展；（</a:t>
            </a:r>
            <a:r>
              <a:rPr lang="en-US" altLang="zh-CN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1</a:t>
            </a: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个社区的</a:t>
            </a:r>
            <a:r>
              <a:rPr lang="en-US" altLang="zh-CN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10</a:t>
            </a: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个工作人员</a:t>
            </a:r>
            <a:r>
              <a:rPr lang="en-US" altLang="zh-CN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-1000</a:t>
            </a: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个街道的</a:t>
            </a:r>
            <a:r>
              <a:rPr lang="en-US" altLang="zh-CN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5</a:t>
            </a: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万名工作人员）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800100" lvl="1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可控：</a:t>
            </a:r>
            <a:endParaRPr lang="en-US" altLang="zh-CN" sz="2000" b="1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1257300" lvl="2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掌控实时进度：各级随时可以查阅完成率、发现问题和堵点；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1257300" lvl="2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评价执行效率：掌握各个环节的执行时间，评估各部门工作效率，明确责任；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1257300" lvl="2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确保数据质量：身份认证、自动回填、程序校验，确保数据真实、准确；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8587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8088E92C-50D7-43D5-B91F-D085809542A9}"/>
              </a:ext>
            </a:extLst>
          </p:cNvPr>
          <p:cNvSpPr/>
          <p:nvPr/>
        </p:nvSpPr>
        <p:spPr>
          <a:xfrm>
            <a:off x="3" y="76403"/>
            <a:ext cx="209598" cy="536698"/>
          </a:xfrm>
          <a:prstGeom prst="rect">
            <a:avLst/>
          </a:prstGeom>
          <a:solidFill>
            <a:srgbClr val="E2211C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京东朗正体" panose="02000000000000000000" pitchFamily="2" charset="-122"/>
              <a:ea typeface="京东朗正体" panose="02000000000000000000" pitchFamily="2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4970DA-68C3-488D-BC2E-9BA4B1AD796F}"/>
              </a:ext>
            </a:extLst>
          </p:cNvPr>
          <p:cNvSpPr txBox="1"/>
          <p:nvPr/>
        </p:nvSpPr>
        <p:spPr>
          <a:xfrm>
            <a:off x="359511" y="4265647"/>
            <a:ext cx="3918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DLangZhengTi" panose="02000000000000000000" pitchFamily="2" charset="-122"/>
                <a:ea typeface="JDLangZhengTi" panose="02000000000000000000" pitchFamily="2" charset="-122"/>
                <a:cs typeface="+mn-cs"/>
              </a:rPr>
              <a:t>特色亮点</a:t>
            </a:r>
            <a:endParaRPr kumimoji="1" lang="en-US" altLang="zh-CN" sz="2000" dirty="0">
              <a:solidFill>
                <a:prstClr val="black"/>
              </a:solidFill>
              <a:latin typeface="JDLangZhengTi" panose="02000000000000000000" pitchFamily="2" charset="-122"/>
              <a:ea typeface="JDLangZhengTi" panose="020000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ingDongLangZhengTi" panose="02000500000000000000" pitchFamily="2" charset="-122"/>
                <a:ea typeface="JingDongLangZhengTi" panose="02000500000000000000" pitchFamily="2" charset="-122"/>
                <a:cs typeface="+mn-cs"/>
              </a:rPr>
              <a:t>创建高效、配置灵活、流程清晰、责任明确、进度可控、结果精准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ingDongLangZhengTi" panose="02000500000000000000" pitchFamily="2" charset="-122"/>
              <a:ea typeface="JingDongLangZhengTi" panose="02000500000000000000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2F5FC6-16AF-7245-8407-B1B8AE842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975" y="1017673"/>
            <a:ext cx="2296496" cy="46867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331590-C0E3-6249-889C-6B8545273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603" y="1008581"/>
            <a:ext cx="2346017" cy="46660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7" name="肘形连接符 6">
            <a:extLst>
              <a:ext uri="{FF2B5EF4-FFF2-40B4-BE49-F238E27FC236}">
                <a16:creationId xmlns:a16="http://schemas.microsoft.com/office/drawing/2014/main" id="{5474248D-8698-8942-A82F-8D5819928922}"/>
              </a:ext>
            </a:extLst>
          </p:cNvPr>
          <p:cNvCxnSpPr>
            <a:stCxn id="8" idx="3"/>
            <a:endCxn id="5" idx="1"/>
          </p:cNvCxnSpPr>
          <p:nvPr/>
        </p:nvCxnSpPr>
        <p:spPr>
          <a:xfrm flipV="1">
            <a:off x="6036940" y="3361037"/>
            <a:ext cx="903035" cy="763304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4C25646B-6ED9-8A42-9AEA-35AEFB047A41}"/>
              </a:ext>
            </a:extLst>
          </p:cNvPr>
          <p:cNvSpPr/>
          <p:nvPr/>
        </p:nvSpPr>
        <p:spPr>
          <a:xfrm>
            <a:off x="4576398" y="3882505"/>
            <a:ext cx="1460542" cy="4836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2EE20F9-5B24-CE40-9E53-55669E1DD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825" y="1011111"/>
            <a:ext cx="2361976" cy="46998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B1F36D3-2811-2A4C-9F12-23247C9BA404}"/>
              </a:ext>
            </a:extLst>
          </p:cNvPr>
          <p:cNvSpPr/>
          <p:nvPr/>
        </p:nvSpPr>
        <p:spPr>
          <a:xfrm>
            <a:off x="5996941" y="1897343"/>
            <a:ext cx="724327" cy="1551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67EAE35D-03B6-734B-82B5-922362F6F95D}"/>
              </a:ext>
            </a:extLst>
          </p:cNvPr>
          <p:cNvCxnSpPr>
            <a:cxnSpLocks/>
            <a:stCxn id="10" idx="0"/>
            <a:endCxn id="9" idx="0"/>
          </p:cNvCxnSpPr>
          <p:nvPr/>
        </p:nvCxnSpPr>
        <p:spPr>
          <a:xfrm rot="5400000" flipH="1" flipV="1">
            <a:off x="8013343" y="-643127"/>
            <a:ext cx="886232" cy="4194708"/>
          </a:xfrm>
          <a:prstGeom prst="bentConnector3">
            <a:avLst>
              <a:gd name="adj1" fmla="val 12579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59510" y="190295"/>
            <a:ext cx="8825701" cy="338461"/>
          </a:xfrm>
          <a:ln w="12700">
            <a:miter lim="400000"/>
          </a:ln>
        </p:spPr>
        <p:txBody>
          <a:bodyPr vert="horz" lIns="45719" tIns="45720" rIns="45719" bIns="45720" rtlCol="0" anchor="ctr">
            <a:no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任务体系</a:t>
            </a:r>
            <a:r>
              <a:rPr kumimoji="1"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结果</a:t>
            </a:r>
          </a:p>
        </p:txBody>
      </p:sp>
    </p:spTree>
    <p:extLst>
      <p:ext uri="{BB962C8B-B14F-4D97-AF65-F5344CB8AC3E}">
        <p14:creationId xmlns:p14="http://schemas.microsoft.com/office/powerpoint/2010/main" val="1020272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任务体系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en-US" dirty="0">
                <a:solidFill>
                  <a:srgbClr val="C00000"/>
                </a:solidFill>
              </a:rPr>
              <a:t>挑战</a:t>
            </a:r>
          </a:p>
        </p:txBody>
      </p:sp>
      <p:sp>
        <p:nvSpPr>
          <p:cNvPr id="3" name="矩形 2"/>
          <p:cNvSpPr/>
          <p:nvPr/>
        </p:nvSpPr>
        <p:spPr>
          <a:xfrm>
            <a:off x="359510" y="1081709"/>
            <a:ext cx="11510914" cy="463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任务变数多，系统改造难</a:t>
            </a:r>
            <a:endParaRPr lang="en-US" altLang="zh-CN" sz="2000" b="1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随着对任务的认知逐步加深，或者业务的不断发展，需要增加或调整原有任务目标，如指标；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参与部门以及部门在一个任务中的职责发生变化，导致协作规则发生变化，如任务下派规则；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任务中的统计口径发生变化；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ea"/>
              </a:rPr>
              <a:t>执行效率低，耗时费力多</a:t>
            </a:r>
            <a:endParaRPr lang="en-US" altLang="zh-CN" sz="2000" b="1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+mn-ea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ea"/>
              </a:rPr>
              <a:t>任务的拆分和汇总严重依赖手工操作（拆并表），耗时长、费人力；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+mn-ea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ea"/>
              </a:rPr>
              <a:t>任务的传输依靠邮件、微信群等模式，传输慢、责任不清、提示不及时；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+mn-ea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ea"/>
              </a:rPr>
              <a:t>政府各部门重复采，基层工作者和居民重复填报现象严重；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+mn-ea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ea"/>
              </a:rPr>
              <a:t>数据获取难，低质高时延</a:t>
            </a:r>
            <a:endParaRPr lang="en-US" altLang="zh-CN" sz="2000" b="1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+mn-ea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ea"/>
              </a:rPr>
              <a:t>数据汇总依靠人工统计、层层并表来完成，容易出错；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+mn-ea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JDLangZhengTi Regular" panose="02000000000000000000" charset="-122"/>
                <a:sym typeface="+mn-ea"/>
              </a:rPr>
              <a:t>领导要等到任务完成后，所有数据汇总完毕才能查看结果，无法掌控过程，时效性不强；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ea"/>
              </a:rPr>
              <a:t>不同任务间的数据复用率低；部门间数据共享难，重复采集严重，数据无法形成合力；</a:t>
            </a:r>
            <a:endParaRPr lang="en-US" altLang="zh-CN" sz="20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JDLangZhengTi Regular" panose="02000000000000000000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522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0065" y="353250"/>
            <a:ext cx="3520045" cy="69059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产品经理职责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595081" y="1760017"/>
            <a:ext cx="1306505" cy="3664048"/>
            <a:chOff x="7947886" y="1692343"/>
            <a:chExt cx="1306505" cy="3910747"/>
          </a:xfrm>
        </p:grpSpPr>
        <p:sp>
          <p:nvSpPr>
            <p:cNvPr id="4" name="矩形 3"/>
            <p:cNvSpPr/>
            <p:nvPr/>
          </p:nvSpPr>
          <p:spPr>
            <a:xfrm>
              <a:off x="7949072" y="2577853"/>
              <a:ext cx="13049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/>
                <a:t>接需求</a:t>
              </a:r>
              <a:endParaRPr lang="en-US" altLang="zh-CN" sz="28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7947886" y="4195928"/>
              <a:ext cx="13049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/>
                <a:t>画原型</a:t>
              </a:r>
              <a:endParaRPr lang="en-US" altLang="zh-CN" sz="28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7948282" y="5079870"/>
              <a:ext cx="13049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/>
                <a:t>作验收</a:t>
              </a:r>
              <a:endParaRPr lang="en-US" altLang="zh-CN" sz="280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7949420" y="1692343"/>
              <a:ext cx="13049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/>
                <a:t>见客户</a:t>
              </a:r>
              <a:endParaRPr lang="en-US" altLang="zh-CN" sz="2800" dirty="0"/>
            </a:p>
          </p:txBody>
        </p:sp>
        <p:cxnSp>
          <p:nvCxnSpPr>
            <p:cNvPr id="9" name="肘形连接符 8"/>
            <p:cNvCxnSpPr>
              <a:stCxn id="7" idx="2"/>
              <a:endCxn id="4" idx="0"/>
            </p:cNvCxnSpPr>
            <p:nvPr/>
          </p:nvCxnSpPr>
          <p:spPr>
            <a:xfrm rot="5400000">
              <a:off x="8420587" y="2396534"/>
              <a:ext cx="362290" cy="348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连接符 10"/>
            <p:cNvCxnSpPr>
              <a:stCxn id="4" idx="2"/>
              <a:endCxn id="14" idx="0"/>
            </p:cNvCxnSpPr>
            <p:nvPr/>
          </p:nvCxnSpPr>
          <p:spPr>
            <a:xfrm rot="5400000">
              <a:off x="8457268" y="3244573"/>
              <a:ext cx="287791" cy="791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12"/>
            <p:cNvCxnSpPr>
              <a:stCxn id="5" idx="2"/>
              <a:endCxn id="6" idx="0"/>
            </p:cNvCxnSpPr>
            <p:nvPr/>
          </p:nvCxnSpPr>
          <p:spPr>
            <a:xfrm rot="16200000" flipH="1">
              <a:off x="8420209" y="4899310"/>
              <a:ext cx="360722" cy="396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7948281" y="3388864"/>
              <a:ext cx="13049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/>
                <a:t>作调研</a:t>
              </a:r>
              <a:endParaRPr lang="en-US" altLang="zh-CN" sz="2800" dirty="0"/>
            </a:p>
          </p:txBody>
        </p:sp>
        <p:cxnSp>
          <p:nvCxnSpPr>
            <p:cNvPr id="16" name="肘形连接符 15"/>
            <p:cNvCxnSpPr>
              <a:stCxn id="14" idx="2"/>
              <a:endCxn id="5" idx="0"/>
            </p:cNvCxnSpPr>
            <p:nvPr/>
          </p:nvCxnSpPr>
          <p:spPr>
            <a:xfrm rot="5400000">
              <a:off x="8458648" y="4053809"/>
              <a:ext cx="283844" cy="395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矩形 17"/>
          <p:cNvSpPr/>
          <p:nvPr/>
        </p:nvSpPr>
        <p:spPr>
          <a:xfrm>
            <a:off x="2380452" y="1773774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误解</a:t>
            </a:r>
            <a:endParaRPr lang="en-US" altLang="zh-CN" sz="3200" dirty="0">
              <a:solidFill>
                <a:srgbClr val="C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66745" y="2830678"/>
            <a:ext cx="16947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操作手段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sz="2400" dirty="0">
                <a:solidFill>
                  <a:srgbClr val="C00000"/>
                </a:solidFill>
              </a:rPr>
              <a:t>不是目的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947990" y="3994460"/>
            <a:ext cx="17096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项目上的需求分析师</a:t>
            </a:r>
            <a:endParaRPr lang="en-US" altLang="zh-CN" sz="2000" dirty="0"/>
          </a:p>
          <a:p>
            <a:pPr algn="ctr"/>
            <a:r>
              <a:rPr lang="zh-CN" altLang="en-US" sz="2000" dirty="0"/>
              <a:t>产品助理</a:t>
            </a:r>
            <a:endParaRPr lang="en-US" altLang="zh-CN" sz="20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3966360" y="1045024"/>
            <a:ext cx="8011887" cy="5332022"/>
            <a:chOff x="3966360" y="1045024"/>
            <a:chExt cx="8011887" cy="5332022"/>
          </a:xfrm>
        </p:grpSpPr>
        <p:sp>
          <p:nvSpPr>
            <p:cNvPr id="8" name="矩形 7"/>
            <p:cNvSpPr/>
            <p:nvPr/>
          </p:nvSpPr>
          <p:spPr>
            <a:xfrm>
              <a:off x="6982694" y="1045025"/>
              <a:ext cx="4995553" cy="533202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</a:pPr>
              <a:r>
                <a:rPr lang="en-US" altLang="zh-CN" sz="2800" b="1" dirty="0">
                  <a:solidFill>
                    <a:srgbClr val="C00000"/>
                  </a:solidFill>
                </a:rPr>
                <a:t>Virility</a:t>
              </a:r>
              <a:r>
                <a:rPr lang="zh-CN" altLang="en-US" sz="2800" b="1" dirty="0">
                  <a:solidFill>
                    <a:srgbClr val="C00000"/>
                  </a:solidFill>
                </a:rPr>
                <a:t>（力量、活力）</a:t>
              </a:r>
              <a:endParaRPr lang="en-US" altLang="zh-CN" sz="2600" b="1" dirty="0">
                <a:solidFill>
                  <a:prstClr val="black"/>
                </a:solidFill>
              </a:endParaRPr>
            </a:p>
            <a:p>
              <a:pPr marL="228600" lvl="0" indent="-228600"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600" dirty="0">
                  <a:solidFill>
                    <a:prstClr val="black"/>
                  </a:solidFill>
                </a:rPr>
                <a:t>把握行业动向（</a:t>
              </a:r>
              <a:r>
                <a:rPr lang="en-US" altLang="zh-CN" sz="2600" dirty="0">
                  <a:solidFill>
                    <a:srgbClr val="C00000"/>
                  </a:solidFill>
                </a:rPr>
                <a:t>V</a:t>
              </a:r>
              <a:r>
                <a:rPr lang="en-US" altLang="zh-CN" sz="2600" dirty="0">
                  <a:solidFill>
                    <a:prstClr val="black"/>
                  </a:solidFill>
                </a:rPr>
                <a:t>ision</a:t>
              </a:r>
              <a:r>
                <a:rPr lang="zh-CN" altLang="en-US" sz="2600" dirty="0">
                  <a:solidFill>
                    <a:prstClr val="black"/>
                  </a:solidFill>
                </a:rPr>
                <a:t>）</a:t>
              </a:r>
              <a:endParaRPr lang="en-US" altLang="zh-CN" sz="2600" dirty="0">
                <a:solidFill>
                  <a:prstClr val="black"/>
                </a:solidFill>
              </a:endParaRPr>
            </a:p>
            <a:p>
              <a:pPr marL="228600" lvl="0" indent="-228600"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600" dirty="0">
                  <a:solidFill>
                    <a:prstClr val="black"/>
                  </a:solidFill>
                </a:rPr>
                <a:t>挖掘问题根因（</a:t>
              </a:r>
              <a:r>
                <a:rPr lang="en-US" altLang="zh-CN" sz="2600" dirty="0">
                  <a:solidFill>
                    <a:srgbClr val="C00000"/>
                  </a:solidFill>
                </a:rPr>
                <a:t>I</a:t>
              </a:r>
              <a:r>
                <a:rPr lang="en-US" altLang="zh-CN" sz="2600" dirty="0">
                  <a:solidFill>
                    <a:prstClr val="black"/>
                  </a:solidFill>
                </a:rPr>
                <a:t>nsights</a:t>
              </a:r>
              <a:r>
                <a:rPr lang="zh-CN" altLang="en-US" sz="2600" dirty="0">
                  <a:solidFill>
                    <a:prstClr val="black"/>
                  </a:solidFill>
                </a:rPr>
                <a:t>）</a:t>
              </a:r>
              <a:endParaRPr lang="en-US" altLang="zh-CN" sz="2600" dirty="0">
                <a:solidFill>
                  <a:prstClr val="black"/>
                </a:solidFill>
              </a:endParaRPr>
            </a:p>
            <a:p>
              <a:pPr marL="228600" lvl="0" indent="-228600"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600" dirty="0">
                  <a:solidFill>
                    <a:prstClr val="black"/>
                  </a:solidFill>
                </a:rPr>
                <a:t>提炼共性需求（</a:t>
              </a:r>
              <a:r>
                <a:rPr lang="en-US" altLang="zh-CN" sz="2600" dirty="0">
                  <a:solidFill>
                    <a:srgbClr val="C00000"/>
                  </a:solidFill>
                </a:rPr>
                <a:t>R</a:t>
              </a:r>
              <a:r>
                <a:rPr lang="en-US" altLang="zh-CN" sz="2600" dirty="0">
                  <a:solidFill>
                    <a:prstClr val="black"/>
                  </a:solidFill>
                </a:rPr>
                <a:t>equirements</a:t>
              </a:r>
              <a:r>
                <a:rPr lang="zh-CN" altLang="en-US" sz="2600" dirty="0">
                  <a:solidFill>
                    <a:prstClr val="black"/>
                  </a:solidFill>
                </a:rPr>
                <a:t>）</a:t>
              </a:r>
              <a:endParaRPr lang="en-US" altLang="zh-CN" sz="2600" dirty="0">
                <a:solidFill>
                  <a:prstClr val="black"/>
                </a:solidFill>
              </a:endParaRPr>
            </a:p>
            <a:p>
              <a:pPr marL="228600" lvl="0" indent="-228600"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600" dirty="0">
                  <a:solidFill>
                    <a:prstClr val="black"/>
                  </a:solidFill>
                </a:rPr>
                <a:t>找准产品定位（</a:t>
              </a:r>
              <a:r>
                <a:rPr lang="en-US" altLang="zh-CN" sz="2600" dirty="0">
                  <a:solidFill>
                    <a:prstClr val="black"/>
                  </a:solidFill>
                </a:rPr>
                <a:t>Pos</a:t>
              </a:r>
              <a:r>
                <a:rPr lang="en-US" altLang="zh-CN" sz="2600" dirty="0">
                  <a:solidFill>
                    <a:srgbClr val="C00000"/>
                  </a:solidFill>
                </a:rPr>
                <a:t>i</a:t>
              </a:r>
              <a:r>
                <a:rPr lang="en-US" altLang="zh-CN" sz="2600" dirty="0">
                  <a:solidFill>
                    <a:prstClr val="black"/>
                  </a:solidFill>
                </a:rPr>
                <a:t>tioning</a:t>
              </a:r>
              <a:r>
                <a:rPr lang="zh-CN" altLang="en-US" sz="2600" dirty="0">
                  <a:solidFill>
                    <a:prstClr val="black"/>
                  </a:solidFill>
                </a:rPr>
                <a:t>）</a:t>
              </a:r>
              <a:endParaRPr lang="en-US" altLang="zh-CN" sz="2600" dirty="0">
                <a:solidFill>
                  <a:prstClr val="black"/>
                </a:solidFill>
              </a:endParaRPr>
            </a:p>
            <a:p>
              <a:pPr marL="228600" lvl="0" indent="-228600"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600" dirty="0">
                  <a:solidFill>
                    <a:prstClr val="black"/>
                  </a:solidFill>
                </a:rPr>
                <a:t>细化业务逻辑（</a:t>
              </a:r>
              <a:r>
                <a:rPr lang="en-US" altLang="zh-CN" sz="2600" dirty="0">
                  <a:solidFill>
                    <a:srgbClr val="C00000"/>
                  </a:solidFill>
                </a:rPr>
                <a:t>L</a:t>
              </a:r>
              <a:r>
                <a:rPr lang="en-US" altLang="zh-CN" sz="2600" dirty="0">
                  <a:solidFill>
                    <a:prstClr val="black"/>
                  </a:solidFill>
                </a:rPr>
                <a:t>ogic</a:t>
              </a:r>
              <a:r>
                <a:rPr lang="zh-CN" altLang="en-US" sz="2600" dirty="0">
                  <a:solidFill>
                    <a:prstClr val="black"/>
                  </a:solidFill>
                </a:rPr>
                <a:t>）</a:t>
              </a:r>
              <a:endParaRPr lang="en-US" altLang="zh-CN" sz="2600" dirty="0">
                <a:solidFill>
                  <a:prstClr val="black"/>
                </a:solidFill>
              </a:endParaRPr>
            </a:p>
            <a:p>
              <a:pPr marL="228600" lvl="0" indent="-228600"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600" dirty="0">
                  <a:solidFill>
                    <a:prstClr val="black"/>
                  </a:solidFill>
                </a:rPr>
                <a:t>拆解功能模块（</a:t>
              </a:r>
              <a:r>
                <a:rPr lang="en-US" altLang="zh-CN" sz="2600" dirty="0">
                  <a:solidFill>
                    <a:prstClr val="black"/>
                  </a:solidFill>
                </a:rPr>
                <a:t>Funct</a:t>
              </a:r>
              <a:r>
                <a:rPr lang="en-US" altLang="zh-CN" sz="2600" dirty="0">
                  <a:solidFill>
                    <a:srgbClr val="C00000"/>
                  </a:solidFill>
                </a:rPr>
                <a:t>i</a:t>
              </a:r>
              <a:r>
                <a:rPr lang="en-US" altLang="zh-CN" sz="2600" dirty="0">
                  <a:solidFill>
                    <a:prstClr val="black"/>
                  </a:solidFill>
                </a:rPr>
                <a:t>ons</a:t>
              </a:r>
              <a:r>
                <a:rPr lang="zh-CN" altLang="en-US" sz="2600" dirty="0">
                  <a:solidFill>
                    <a:prstClr val="black"/>
                  </a:solidFill>
                </a:rPr>
                <a:t>）</a:t>
              </a:r>
              <a:endParaRPr lang="en-US" altLang="zh-CN" sz="2600" dirty="0">
                <a:solidFill>
                  <a:prstClr val="black"/>
                </a:solidFill>
              </a:endParaRPr>
            </a:p>
            <a:p>
              <a:pPr marL="228600" lvl="0" indent="-228600"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600" dirty="0">
                  <a:solidFill>
                    <a:prstClr val="black"/>
                  </a:solidFill>
                </a:rPr>
                <a:t>指导产品开发（</a:t>
              </a:r>
              <a:r>
                <a:rPr lang="en-US" altLang="zh-CN" sz="2600" dirty="0">
                  <a:solidFill>
                    <a:srgbClr val="C00000"/>
                  </a:solidFill>
                </a:rPr>
                <a:t>T</a:t>
              </a:r>
              <a:r>
                <a:rPr lang="en-US" altLang="zh-CN" sz="2600" dirty="0">
                  <a:solidFill>
                    <a:prstClr val="black"/>
                  </a:solidFill>
                </a:rPr>
                <a:t>our</a:t>
              </a:r>
              <a:r>
                <a:rPr lang="zh-CN" altLang="en-US" sz="2600" dirty="0">
                  <a:solidFill>
                    <a:prstClr val="black"/>
                  </a:solidFill>
                </a:rPr>
                <a:t>）</a:t>
              </a:r>
              <a:endParaRPr lang="en-US" altLang="zh-CN" sz="2600" dirty="0">
                <a:solidFill>
                  <a:prstClr val="black"/>
                </a:solidFill>
              </a:endParaRPr>
            </a:p>
            <a:p>
              <a:pPr marL="228600" lvl="0" indent="-228600"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600" dirty="0">
                  <a:solidFill>
                    <a:prstClr val="black"/>
                  </a:solidFill>
                </a:rPr>
                <a:t>拟定运营策略（</a:t>
              </a:r>
              <a:r>
                <a:rPr lang="en-US" altLang="zh-CN" sz="2600" dirty="0">
                  <a:solidFill>
                    <a:prstClr val="black"/>
                  </a:solidFill>
                </a:rPr>
                <a:t>Strateg</a:t>
              </a:r>
              <a:r>
                <a:rPr lang="en-US" altLang="zh-CN" sz="2600" dirty="0">
                  <a:solidFill>
                    <a:srgbClr val="C00000"/>
                  </a:solidFill>
                </a:rPr>
                <a:t>y</a:t>
              </a:r>
              <a:r>
                <a:rPr lang="zh-CN" altLang="en-US" sz="2600" dirty="0">
                  <a:solidFill>
                    <a:prstClr val="black"/>
                  </a:solidFill>
                </a:rPr>
                <a:t>）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3966360" y="1045024"/>
              <a:ext cx="2814449" cy="533202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800" b="1" dirty="0">
                  <a:solidFill>
                    <a:prstClr val="black"/>
                  </a:solidFill>
                </a:rPr>
                <a:t>伟大的产品经理</a:t>
              </a:r>
              <a:endParaRPr lang="en-US" altLang="zh-CN" sz="2800" b="1" dirty="0">
                <a:solidFill>
                  <a:prstClr val="black"/>
                </a:solidFill>
              </a:endParaRPr>
            </a:p>
            <a:p>
              <a:pPr lvl="0" algn="ctr"/>
              <a:endParaRPr lang="en-US" altLang="zh-CN" sz="2400" dirty="0">
                <a:solidFill>
                  <a:prstClr val="black"/>
                </a:solidFill>
              </a:endParaRPr>
            </a:p>
            <a:p>
              <a:pPr lvl="0" algn="ctr"/>
              <a:r>
                <a:rPr lang="zh-CN" altLang="en-US" sz="2400" dirty="0">
                  <a:solidFill>
                    <a:prstClr val="black"/>
                  </a:solidFill>
                </a:rPr>
                <a:t>乔布斯</a:t>
              </a:r>
              <a:endParaRPr lang="en-US" altLang="zh-CN" sz="2400" dirty="0">
                <a:solidFill>
                  <a:prstClr val="black"/>
                </a:solidFill>
              </a:endParaRPr>
            </a:p>
            <a:p>
              <a:pPr lvl="0" algn="ctr"/>
              <a:r>
                <a:rPr lang="zh-CN" altLang="en-US" sz="2400" dirty="0">
                  <a:solidFill>
                    <a:prstClr val="black"/>
                  </a:solidFill>
                </a:rPr>
                <a:t>扎克伯格</a:t>
              </a:r>
              <a:endParaRPr lang="en-US" altLang="zh-CN" sz="2400" dirty="0">
                <a:solidFill>
                  <a:prstClr val="black"/>
                </a:solidFill>
              </a:endParaRPr>
            </a:p>
            <a:p>
              <a:pPr lvl="0" algn="ctr"/>
              <a:r>
                <a:rPr lang="zh-CN" altLang="en-US" sz="2400" dirty="0">
                  <a:solidFill>
                    <a:prstClr val="black"/>
                  </a:solidFill>
                </a:rPr>
                <a:t>张晓龙</a:t>
              </a:r>
              <a:endParaRPr lang="en-US" altLang="zh-CN" sz="2400" dirty="0">
                <a:solidFill>
                  <a:prstClr val="black"/>
                </a:solidFill>
              </a:endParaRPr>
            </a:p>
            <a:p>
              <a:pPr lvl="0" algn="ctr"/>
              <a:r>
                <a:rPr lang="zh-CN" altLang="en-US" sz="2400" dirty="0">
                  <a:solidFill>
                    <a:prstClr val="black"/>
                  </a:solidFill>
                </a:rPr>
                <a:t>比尔盖茨</a:t>
              </a:r>
              <a:endParaRPr lang="en-US" altLang="zh-CN" sz="2400" dirty="0">
                <a:solidFill>
                  <a:prstClr val="black"/>
                </a:solidFill>
              </a:endParaRPr>
            </a:p>
            <a:p>
              <a:pPr lvl="0" algn="ctr"/>
              <a:r>
                <a:rPr lang="en-US" altLang="zh-CN" sz="2400" dirty="0">
                  <a:solidFill>
                    <a:prstClr val="black"/>
                  </a:solidFill>
                </a:rPr>
                <a:t>Larry page</a:t>
              </a:r>
            </a:p>
            <a:p>
              <a:pPr lvl="0" algn="ctr"/>
              <a:r>
                <a:rPr lang="zh-CN" altLang="en-US" sz="2400" dirty="0">
                  <a:solidFill>
                    <a:prstClr val="black"/>
                  </a:solidFill>
                </a:rPr>
                <a:t>埃隆马斯克</a:t>
              </a:r>
              <a:endParaRPr lang="en-US" altLang="zh-CN" sz="24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80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032CD9E-B232-0340-A09E-60C27F8B0D7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9468"/>
            <a:ext cx="2318657" cy="915206"/>
          </a:xfrm>
        </p:spPr>
        <p:txBody>
          <a:bodyPr/>
          <a:lstStyle/>
          <a:p>
            <a:r>
              <a:rPr lang="zh-CN" altLang="en-US" dirty="0"/>
              <a:t>任务体系</a:t>
            </a:r>
          </a:p>
        </p:txBody>
      </p:sp>
      <p:sp>
        <p:nvSpPr>
          <p:cNvPr id="10" name="矩形 9"/>
          <p:cNvSpPr/>
          <p:nvPr/>
        </p:nvSpPr>
        <p:spPr>
          <a:xfrm>
            <a:off x="402762" y="1357551"/>
            <a:ext cx="6814466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任务创建：</a:t>
            </a:r>
            <a:endParaRPr lang="en-US" altLang="zh-CN" sz="2000" b="1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采集内容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：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组件化内容选择；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有无下发数据；如有下发数据，仅支持固定模板，固定关键字段（如姓名、身份证、电话、地址、归属地、组织单位等）在模板中的位置和含义，其余字段可以自由添加；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lvl="1"/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主导人员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：谁能看到整个任务的进度和结果；不包括后续各组织节点添加的接口人；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任务范围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：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表示起点，如全市或某个区；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高级设置可以勾选具体的节点，如只在某几个区，或者某几个街道开展任务；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lvl="1"/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采集对象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：表示终点，可以是针对组织（如街道）、政府工作人员、居民；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0115373" y="808152"/>
            <a:ext cx="378999" cy="37171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14" name="直接箭头连接符 13"/>
          <p:cNvCxnSpPr>
            <a:stCxn id="13" idx="4"/>
            <a:endCxn id="16" idx="0"/>
          </p:cNvCxnSpPr>
          <p:nvPr/>
        </p:nvCxnSpPr>
        <p:spPr>
          <a:xfrm flipH="1">
            <a:off x="9497793" y="1179862"/>
            <a:ext cx="807080" cy="54718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3" idx="4"/>
            <a:endCxn id="17" idx="0"/>
          </p:cNvCxnSpPr>
          <p:nvPr/>
        </p:nvCxnSpPr>
        <p:spPr>
          <a:xfrm>
            <a:off x="10304873" y="1179862"/>
            <a:ext cx="675673" cy="54374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9351926" y="1727046"/>
            <a:ext cx="291734" cy="28167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7" name="椭圆 16"/>
          <p:cNvSpPr/>
          <p:nvPr/>
        </p:nvSpPr>
        <p:spPr>
          <a:xfrm>
            <a:off x="10834679" y="1723605"/>
            <a:ext cx="291734" cy="28167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8" name="椭圆 17"/>
          <p:cNvSpPr/>
          <p:nvPr/>
        </p:nvSpPr>
        <p:spPr>
          <a:xfrm>
            <a:off x="9150905" y="2382449"/>
            <a:ext cx="291734" cy="28167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9" name="椭圆 18"/>
          <p:cNvSpPr/>
          <p:nvPr/>
        </p:nvSpPr>
        <p:spPr>
          <a:xfrm>
            <a:off x="9626225" y="2382449"/>
            <a:ext cx="291734" cy="28167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20" name="直接箭头连接符 19"/>
          <p:cNvCxnSpPr>
            <a:stCxn id="16" idx="4"/>
            <a:endCxn id="18" idx="0"/>
          </p:cNvCxnSpPr>
          <p:nvPr/>
        </p:nvCxnSpPr>
        <p:spPr>
          <a:xfrm flipH="1">
            <a:off x="9296772" y="2008724"/>
            <a:ext cx="201021" cy="3737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6" idx="4"/>
            <a:endCxn id="19" idx="0"/>
          </p:cNvCxnSpPr>
          <p:nvPr/>
        </p:nvCxnSpPr>
        <p:spPr>
          <a:xfrm>
            <a:off x="9497793" y="2008724"/>
            <a:ext cx="274299" cy="3737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9399229" y="2982886"/>
            <a:ext cx="291734" cy="28167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椭圆 22"/>
          <p:cNvSpPr/>
          <p:nvPr/>
        </p:nvSpPr>
        <p:spPr>
          <a:xfrm>
            <a:off x="9874548" y="2982886"/>
            <a:ext cx="291734" cy="28167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4" name="直接箭头连接符 23"/>
          <p:cNvCxnSpPr>
            <a:stCxn id="19" idx="4"/>
            <a:endCxn id="22" idx="0"/>
          </p:cNvCxnSpPr>
          <p:nvPr/>
        </p:nvCxnSpPr>
        <p:spPr>
          <a:xfrm flipH="1">
            <a:off x="9545096" y="2664127"/>
            <a:ext cx="226996" cy="31875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9" idx="4"/>
            <a:endCxn id="23" idx="0"/>
          </p:cNvCxnSpPr>
          <p:nvPr/>
        </p:nvCxnSpPr>
        <p:spPr>
          <a:xfrm>
            <a:off x="9772092" y="2664127"/>
            <a:ext cx="248323" cy="31875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9807101" y="856855"/>
                <a:ext cx="266675" cy="252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101" y="856855"/>
                <a:ext cx="266675" cy="252633"/>
              </a:xfrm>
              <a:prstGeom prst="rect">
                <a:avLst/>
              </a:prstGeom>
              <a:blipFill>
                <a:blip r:embed="rId2"/>
                <a:stretch>
                  <a:fillRect l="-9091" r="-4545" b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9137738" y="1468907"/>
                <a:ext cx="285317" cy="250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738" y="1468907"/>
                <a:ext cx="285317" cy="250581"/>
              </a:xfrm>
              <a:prstGeom prst="rect">
                <a:avLst/>
              </a:prstGeom>
              <a:blipFill>
                <a:blip r:embed="rId3"/>
                <a:stretch>
                  <a:fillRect l="-19149" r="-12766" b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9978043" y="1439879"/>
                <a:ext cx="340221" cy="250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043" y="1439879"/>
                <a:ext cx="340221" cy="250581"/>
              </a:xfrm>
              <a:prstGeom prst="rect">
                <a:avLst/>
              </a:prstGeom>
              <a:blipFill>
                <a:blip r:embed="rId4"/>
                <a:stretch>
                  <a:fillRect l="-7143" r="-3571" b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8796672" y="2029865"/>
                <a:ext cx="426784" cy="25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72" y="2029865"/>
                <a:ext cx="426784" cy="251094"/>
              </a:xfrm>
              <a:prstGeom prst="rect">
                <a:avLst/>
              </a:prstGeom>
              <a:blipFill>
                <a:blip r:embed="rId5"/>
                <a:stretch>
                  <a:fillRect l="-4286" r="-2857" b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9662568" y="2035003"/>
                <a:ext cx="426784" cy="25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001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568" y="2035003"/>
                <a:ext cx="426784" cy="251094"/>
              </a:xfrm>
              <a:prstGeom prst="rect">
                <a:avLst/>
              </a:prstGeom>
              <a:blipFill>
                <a:blip r:embed="rId6"/>
                <a:stretch>
                  <a:fillRect l="-4286" r="-2857" b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/>
          <p:cNvSpPr/>
          <p:nvPr/>
        </p:nvSpPr>
        <p:spPr>
          <a:xfrm>
            <a:off x="11106939" y="2372710"/>
            <a:ext cx="291734" cy="28167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32" name="直接箭头连接符 31"/>
          <p:cNvCxnSpPr>
            <a:stCxn id="17" idx="4"/>
            <a:endCxn id="31" idx="0"/>
          </p:cNvCxnSpPr>
          <p:nvPr/>
        </p:nvCxnSpPr>
        <p:spPr>
          <a:xfrm>
            <a:off x="10980546" y="2005283"/>
            <a:ext cx="272260" cy="36742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11283309" y="2069536"/>
                <a:ext cx="426784" cy="25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3309" y="2069536"/>
                <a:ext cx="426784" cy="251094"/>
              </a:xfrm>
              <a:prstGeom prst="rect">
                <a:avLst/>
              </a:prstGeom>
              <a:blipFill>
                <a:blip r:embed="rId7"/>
                <a:stretch>
                  <a:fillRect l="-5714" r="-2857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椭圆 33"/>
          <p:cNvSpPr/>
          <p:nvPr/>
        </p:nvSpPr>
        <p:spPr>
          <a:xfrm>
            <a:off x="10595310" y="2384733"/>
            <a:ext cx="291734" cy="28167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35" name="直接箭头连接符 34"/>
          <p:cNvCxnSpPr>
            <a:stCxn id="17" idx="4"/>
            <a:endCxn id="34" idx="0"/>
          </p:cNvCxnSpPr>
          <p:nvPr/>
        </p:nvCxnSpPr>
        <p:spPr>
          <a:xfrm flipH="1">
            <a:off x="10741177" y="2005283"/>
            <a:ext cx="239369" cy="3794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0339919" y="2031544"/>
                <a:ext cx="454740" cy="25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919" y="2031544"/>
                <a:ext cx="454740" cy="251094"/>
              </a:xfrm>
              <a:prstGeom prst="rect">
                <a:avLst/>
              </a:prstGeom>
              <a:blipFill>
                <a:blip r:embed="rId8"/>
                <a:stretch>
                  <a:fillRect l="-8000" b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/>
          <p:cNvSpPr/>
          <p:nvPr/>
        </p:nvSpPr>
        <p:spPr>
          <a:xfrm>
            <a:off x="11048665" y="2994919"/>
            <a:ext cx="291734" cy="28167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8" name="椭圆 37"/>
          <p:cNvSpPr/>
          <p:nvPr/>
        </p:nvSpPr>
        <p:spPr>
          <a:xfrm>
            <a:off x="11423835" y="2994919"/>
            <a:ext cx="291734" cy="28167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39" name="直接箭头连接符 38"/>
          <p:cNvCxnSpPr>
            <a:stCxn id="31" idx="4"/>
            <a:endCxn id="37" idx="0"/>
          </p:cNvCxnSpPr>
          <p:nvPr/>
        </p:nvCxnSpPr>
        <p:spPr>
          <a:xfrm flipH="1">
            <a:off x="11194532" y="2654388"/>
            <a:ext cx="58274" cy="34053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1" idx="4"/>
            <a:endCxn id="38" idx="0"/>
          </p:cNvCxnSpPr>
          <p:nvPr/>
        </p:nvCxnSpPr>
        <p:spPr>
          <a:xfrm>
            <a:off x="11252806" y="2654388"/>
            <a:ext cx="316896" cy="34053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0686893" y="2985170"/>
            <a:ext cx="291734" cy="28167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42" name="直接箭头连接符 41"/>
          <p:cNvCxnSpPr>
            <a:stCxn id="31" idx="4"/>
            <a:endCxn id="41" idx="0"/>
          </p:cNvCxnSpPr>
          <p:nvPr/>
        </p:nvCxnSpPr>
        <p:spPr>
          <a:xfrm flipH="1">
            <a:off x="10832760" y="2654388"/>
            <a:ext cx="420046" cy="33078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10160853" y="1723605"/>
            <a:ext cx="291734" cy="28167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0967119" y="1441400"/>
                <a:ext cx="340221" cy="250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02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7119" y="1441400"/>
                <a:ext cx="340221" cy="250581"/>
              </a:xfrm>
              <a:prstGeom prst="rect">
                <a:avLst/>
              </a:prstGeom>
              <a:blipFill>
                <a:blip r:embed="rId9"/>
                <a:stretch>
                  <a:fillRect l="-5357" r="-3571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箭头连接符 44"/>
          <p:cNvCxnSpPr>
            <a:stCxn id="13" idx="4"/>
            <a:endCxn id="43" idx="0"/>
          </p:cNvCxnSpPr>
          <p:nvPr/>
        </p:nvCxnSpPr>
        <p:spPr>
          <a:xfrm>
            <a:off x="10304873" y="1179862"/>
            <a:ext cx="1847" cy="54374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10305772" y="3877693"/>
            <a:ext cx="378999" cy="37171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47" name="直接箭头连接符 46"/>
          <p:cNvCxnSpPr>
            <a:stCxn id="46" idx="4"/>
            <a:endCxn id="49" idx="0"/>
          </p:cNvCxnSpPr>
          <p:nvPr/>
        </p:nvCxnSpPr>
        <p:spPr>
          <a:xfrm flipH="1">
            <a:off x="10105476" y="4249403"/>
            <a:ext cx="389796" cy="3367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46" idx="4"/>
            <a:endCxn id="50" idx="0"/>
          </p:cNvCxnSpPr>
          <p:nvPr/>
        </p:nvCxnSpPr>
        <p:spPr>
          <a:xfrm>
            <a:off x="10495272" y="4249403"/>
            <a:ext cx="379943" cy="33328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9959609" y="4586133"/>
            <a:ext cx="291734" cy="28167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0" name="椭圆 49"/>
          <p:cNvSpPr/>
          <p:nvPr/>
        </p:nvSpPr>
        <p:spPr>
          <a:xfrm>
            <a:off x="10729348" y="4582692"/>
            <a:ext cx="291734" cy="28167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1" name="椭圆 50"/>
          <p:cNvSpPr/>
          <p:nvPr/>
        </p:nvSpPr>
        <p:spPr>
          <a:xfrm>
            <a:off x="9715935" y="5165334"/>
            <a:ext cx="291734" cy="28167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2" name="椭圆 51"/>
          <p:cNvSpPr/>
          <p:nvPr/>
        </p:nvSpPr>
        <p:spPr>
          <a:xfrm>
            <a:off x="10191255" y="5165334"/>
            <a:ext cx="291734" cy="28167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53" name="直接箭头连接符 52"/>
          <p:cNvCxnSpPr>
            <a:stCxn id="49" idx="4"/>
            <a:endCxn id="51" idx="0"/>
          </p:cNvCxnSpPr>
          <p:nvPr/>
        </p:nvCxnSpPr>
        <p:spPr>
          <a:xfrm flipH="1">
            <a:off x="9861802" y="4867811"/>
            <a:ext cx="243674" cy="29752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49" idx="4"/>
            <a:endCxn id="52" idx="0"/>
          </p:cNvCxnSpPr>
          <p:nvPr/>
        </p:nvCxnSpPr>
        <p:spPr>
          <a:xfrm>
            <a:off x="10105477" y="4867811"/>
            <a:ext cx="231645" cy="29752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>
            <a:off x="9723984" y="5742028"/>
            <a:ext cx="291734" cy="28167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6" name="椭圆 55"/>
          <p:cNvSpPr/>
          <p:nvPr/>
        </p:nvSpPr>
        <p:spPr>
          <a:xfrm>
            <a:off x="10142036" y="5744002"/>
            <a:ext cx="291734" cy="28167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57" name="直接箭头连接符 56"/>
          <p:cNvCxnSpPr>
            <a:stCxn id="52" idx="4"/>
            <a:endCxn id="55" idx="0"/>
          </p:cNvCxnSpPr>
          <p:nvPr/>
        </p:nvCxnSpPr>
        <p:spPr>
          <a:xfrm flipH="1">
            <a:off x="9869851" y="5447012"/>
            <a:ext cx="467271" cy="29501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52" idx="4"/>
            <a:endCxn id="56" idx="0"/>
          </p:cNvCxnSpPr>
          <p:nvPr/>
        </p:nvCxnSpPr>
        <p:spPr>
          <a:xfrm flipH="1">
            <a:off x="10287903" y="5447012"/>
            <a:ext cx="49219" cy="2969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9945712" y="3887508"/>
                <a:ext cx="249299" cy="2841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712" y="3887508"/>
                <a:ext cx="249299" cy="284180"/>
              </a:xfrm>
              <a:prstGeom prst="rect">
                <a:avLst/>
              </a:prstGeom>
              <a:blipFill>
                <a:blip r:embed="rId10"/>
                <a:stretch>
                  <a:fillRect l="-22500" r="-7500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9553822" y="4413387"/>
                <a:ext cx="339772" cy="28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822" y="4413387"/>
                <a:ext cx="339772" cy="281872"/>
              </a:xfrm>
              <a:prstGeom prst="rect">
                <a:avLst/>
              </a:prstGeom>
              <a:blipFill>
                <a:blip r:embed="rId11"/>
                <a:stretch>
                  <a:fillRect l="-16071" r="-5357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11026525" y="4440660"/>
                <a:ext cx="339772" cy="28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6525" y="4440660"/>
                <a:ext cx="339772" cy="281872"/>
              </a:xfrm>
              <a:prstGeom prst="rect">
                <a:avLst/>
              </a:prstGeom>
              <a:blipFill>
                <a:blip r:embed="rId12"/>
                <a:stretch>
                  <a:fillRect l="-16071" r="-3571" b="-19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9357525" y="4893893"/>
                <a:ext cx="437556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000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525" y="4893893"/>
                <a:ext cx="437556" cy="282450"/>
              </a:xfrm>
              <a:prstGeom prst="rect">
                <a:avLst/>
              </a:prstGeom>
              <a:blipFill>
                <a:blip r:embed="rId13"/>
                <a:stretch>
                  <a:fillRect l="-12500" r="-4167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10357800" y="4921106"/>
                <a:ext cx="437556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001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800" y="4921106"/>
                <a:ext cx="437556" cy="282450"/>
              </a:xfrm>
              <a:prstGeom prst="rect">
                <a:avLst/>
              </a:prstGeom>
              <a:blipFill>
                <a:blip r:embed="rId14"/>
                <a:stretch>
                  <a:fillRect l="-12500" r="-4167" b="-19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椭圆 63"/>
          <p:cNvSpPr/>
          <p:nvPr/>
        </p:nvSpPr>
        <p:spPr>
          <a:xfrm>
            <a:off x="11110468" y="5162851"/>
            <a:ext cx="291734" cy="28167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65" name="直接箭头连接符 64"/>
          <p:cNvCxnSpPr>
            <a:stCxn id="50" idx="4"/>
            <a:endCxn id="64" idx="0"/>
          </p:cNvCxnSpPr>
          <p:nvPr/>
        </p:nvCxnSpPr>
        <p:spPr>
          <a:xfrm>
            <a:off x="10875215" y="4864370"/>
            <a:ext cx="381120" cy="29848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11303581" y="4904412"/>
                <a:ext cx="437556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010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581" y="4904412"/>
                <a:ext cx="437556" cy="282450"/>
              </a:xfrm>
              <a:prstGeom prst="rect">
                <a:avLst/>
              </a:prstGeom>
              <a:blipFill>
                <a:blip r:embed="rId15"/>
                <a:stretch>
                  <a:fillRect l="-12500" r="-4167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椭圆 66"/>
          <p:cNvSpPr/>
          <p:nvPr/>
        </p:nvSpPr>
        <p:spPr>
          <a:xfrm>
            <a:off x="10942405" y="5727816"/>
            <a:ext cx="291734" cy="28167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8" name="椭圆 67"/>
          <p:cNvSpPr/>
          <p:nvPr/>
        </p:nvSpPr>
        <p:spPr>
          <a:xfrm>
            <a:off x="11382888" y="5727816"/>
            <a:ext cx="291734" cy="28167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69" name="直接箭头连接符 68"/>
          <p:cNvCxnSpPr>
            <a:stCxn id="64" idx="4"/>
            <a:endCxn id="67" idx="0"/>
          </p:cNvCxnSpPr>
          <p:nvPr/>
        </p:nvCxnSpPr>
        <p:spPr>
          <a:xfrm flipH="1">
            <a:off x="11088272" y="5444529"/>
            <a:ext cx="168063" cy="28328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64" idx="4"/>
            <a:endCxn id="68" idx="0"/>
          </p:cNvCxnSpPr>
          <p:nvPr/>
        </p:nvCxnSpPr>
        <p:spPr>
          <a:xfrm>
            <a:off x="11256335" y="5444529"/>
            <a:ext cx="272420" cy="28328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>
          <a:xfrm>
            <a:off x="10529831" y="5739839"/>
            <a:ext cx="291734" cy="28167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72" name="直接箭头连接符 71"/>
          <p:cNvCxnSpPr>
            <a:stCxn id="52" idx="4"/>
            <a:endCxn id="71" idx="0"/>
          </p:cNvCxnSpPr>
          <p:nvPr/>
        </p:nvCxnSpPr>
        <p:spPr>
          <a:xfrm>
            <a:off x="10337122" y="5447012"/>
            <a:ext cx="338576" cy="29282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>
            <a:off x="8425542" y="979713"/>
            <a:ext cx="58782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>
            <a:off x="8469087" y="2547255"/>
            <a:ext cx="58782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>
            <a:off x="8926286" y="4724402"/>
            <a:ext cx="587829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8991600" y="5889173"/>
            <a:ext cx="587829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8091491" y="55556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任务起点</a:t>
            </a:r>
            <a:endParaRPr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8461606" y="426759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任务起点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8091491" y="261296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任务终点</a:t>
            </a:r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8570463" y="588956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任务终点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80735" y="250762"/>
            <a:ext cx="3767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跨部门、跨层级协作逻辑的抽象</a:t>
            </a:r>
            <a:endParaRPr lang="en-US" altLang="zh-CN" sz="2000" b="1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48430" y="816820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四大环节：任务创建、任务下派、任务执行、任务汇总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3265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任务体系</a:t>
            </a:r>
          </a:p>
        </p:txBody>
      </p:sp>
      <p:sp>
        <p:nvSpPr>
          <p:cNvPr id="10" name="矩形 9"/>
          <p:cNvSpPr/>
          <p:nvPr/>
        </p:nvSpPr>
        <p:spPr>
          <a:xfrm>
            <a:off x="359220" y="728952"/>
            <a:ext cx="1164435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任务下派：</a:t>
            </a:r>
            <a:endParaRPr lang="en-US" altLang="zh-CN" b="1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分发逻辑：</a:t>
            </a:r>
            <a:endParaRPr lang="en-US" altLang="zh-CN" b="1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明确接口形式：接口组或者接口人；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明确层级关系：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根据前面明确的采集任务的起点和终点自动提示接口等级；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等级可以在任务创建时设置的范围内随意添加；对外产品形态为区级接口人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/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组、街道接口人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/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组、社区接口人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/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组；接口组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/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人的名称可以自定义，例如一级、二级接口人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/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组；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添加具体人员：选定设定好的一级、二级接口人或组具体人员，相应节点的管理员可作为默认成员自动加入，其它接口组成员由具体组织后续添加；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拆分规则：</a:t>
            </a:r>
            <a:endParaRPr lang="en-US" altLang="zh-CN" b="1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有下发总名单的任务模式：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拆分依据：可以指定按照上传表格的某个具体字段作为拆分依据；依赖采集内容处的定义；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政府内部采集：根据人员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-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组织隶属关系拆分，按照上面定义的分发逻辑下发；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居民企业采集：由地理层级确定居民属地，再根据组织跟地域的管辖关系找到组织路径，再按照上面定义的分发逻辑下发；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没有带数据任务的模式：向下级节点复制任务；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任务退回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：不符合归属关系的任务，批量退回，不区分名单里面的细节差异；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80735" y="250762"/>
            <a:ext cx="3767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跨部门、跨层级协作逻辑的抽象</a:t>
            </a:r>
            <a:endParaRPr lang="en-US" altLang="zh-CN" sz="2000" b="1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056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032CD9E-B232-0340-A09E-60C27F8B0D7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27312" y="130173"/>
            <a:ext cx="71736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任务执行</a:t>
            </a:r>
            <a:endParaRPr lang="en-US" altLang="zh-CN" b="1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任务共享：</a:t>
            </a:r>
            <a:endParaRPr lang="en-US" altLang="zh-CN" b="1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责任没有发生转移，是权力共享的协作关系；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共享人拥有相同的任务处置权限，且都能看到任务的所有状态；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任务转让：</a:t>
            </a:r>
            <a:endParaRPr lang="en-US" altLang="zh-CN" b="1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责任发生转移，转移后，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原来的责任人将不再有权限处置该任务；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原来的责任人将不再看到任务转让后的状态，只能看到转让前的状态。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人员横传是一个非常特殊而复杂的任务转让形态：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只有带数据的任务才会出现人员横传；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人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-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地常驻关系、组织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-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地管辖关系、人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-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组织的虚拟管辖关系、人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-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组织的隶属关系、人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-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人服务关系；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668910" y="2151451"/>
            <a:ext cx="3232442" cy="2468445"/>
            <a:chOff x="8672573" y="2259516"/>
            <a:chExt cx="3232442" cy="2468445"/>
          </a:xfrm>
        </p:grpSpPr>
        <p:sp>
          <p:nvSpPr>
            <p:cNvPr id="5" name="椭圆 4"/>
            <p:cNvSpPr/>
            <p:nvPr/>
          </p:nvSpPr>
          <p:spPr>
            <a:xfrm>
              <a:off x="9991274" y="2259516"/>
              <a:ext cx="378999" cy="37171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6" name="直接箭头连接符 5"/>
            <p:cNvCxnSpPr>
              <a:stCxn id="5" idx="4"/>
              <a:endCxn id="8" idx="0"/>
            </p:cNvCxnSpPr>
            <p:nvPr/>
          </p:nvCxnSpPr>
          <p:spPr>
            <a:xfrm flipH="1">
              <a:off x="9373694" y="2631226"/>
              <a:ext cx="807080" cy="54718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>
              <a:stCxn id="5" idx="4"/>
              <a:endCxn id="9" idx="0"/>
            </p:cNvCxnSpPr>
            <p:nvPr/>
          </p:nvCxnSpPr>
          <p:spPr>
            <a:xfrm>
              <a:off x="10180774" y="2631226"/>
              <a:ext cx="675673" cy="54374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9227827" y="3178410"/>
              <a:ext cx="291734" cy="28167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9" name="椭圆 8"/>
            <p:cNvSpPr/>
            <p:nvPr/>
          </p:nvSpPr>
          <p:spPr>
            <a:xfrm>
              <a:off x="10710580" y="3174969"/>
              <a:ext cx="291734" cy="28167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0" name="椭圆 9"/>
            <p:cNvSpPr/>
            <p:nvPr/>
          </p:nvSpPr>
          <p:spPr>
            <a:xfrm>
              <a:off x="9026806" y="3833813"/>
              <a:ext cx="291734" cy="28167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1" name="椭圆 10"/>
            <p:cNvSpPr/>
            <p:nvPr/>
          </p:nvSpPr>
          <p:spPr>
            <a:xfrm>
              <a:off x="9502126" y="3833813"/>
              <a:ext cx="291734" cy="28167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12" name="直接箭头连接符 11"/>
            <p:cNvCxnSpPr>
              <a:stCxn id="8" idx="4"/>
              <a:endCxn id="10" idx="0"/>
            </p:cNvCxnSpPr>
            <p:nvPr/>
          </p:nvCxnSpPr>
          <p:spPr>
            <a:xfrm flipH="1">
              <a:off x="9172673" y="3460088"/>
              <a:ext cx="201021" cy="37372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8" idx="4"/>
              <a:endCxn id="11" idx="0"/>
            </p:cNvCxnSpPr>
            <p:nvPr/>
          </p:nvCxnSpPr>
          <p:spPr>
            <a:xfrm>
              <a:off x="9373694" y="3460088"/>
              <a:ext cx="274299" cy="37372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/>
            <p:nvPr/>
          </p:nvSpPr>
          <p:spPr>
            <a:xfrm>
              <a:off x="9275130" y="4434250"/>
              <a:ext cx="291734" cy="28167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5" name="椭圆 14"/>
            <p:cNvSpPr/>
            <p:nvPr/>
          </p:nvSpPr>
          <p:spPr>
            <a:xfrm>
              <a:off x="9750449" y="4434250"/>
              <a:ext cx="291734" cy="28167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16" name="直接箭头连接符 15"/>
            <p:cNvCxnSpPr>
              <a:stCxn id="11" idx="4"/>
              <a:endCxn id="14" idx="0"/>
            </p:cNvCxnSpPr>
            <p:nvPr/>
          </p:nvCxnSpPr>
          <p:spPr>
            <a:xfrm flipH="1">
              <a:off x="9420997" y="4115491"/>
              <a:ext cx="226996" cy="31875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1" idx="4"/>
              <a:endCxn id="15" idx="0"/>
            </p:cNvCxnSpPr>
            <p:nvPr/>
          </p:nvCxnSpPr>
          <p:spPr>
            <a:xfrm>
              <a:off x="9647993" y="4115491"/>
              <a:ext cx="248323" cy="31875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9683002" y="2308219"/>
                  <a:ext cx="266675" cy="2526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002" y="2308219"/>
                  <a:ext cx="266675" cy="252633"/>
                </a:xfrm>
                <a:prstGeom prst="rect">
                  <a:avLst/>
                </a:prstGeom>
                <a:blipFill>
                  <a:blip r:embed="rId2"/>
                  <a:stretch>
                    <a:fillRect l="-9091" r="-4545" b="-170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9013639" y="2920271"/>
                  <a:ext cx="285317" cy="2505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3639" y="2920271"/>
                  <a:ext cx="285317" cy="250581"/>
                </a:xfrm>
                <a:prstGeom prst="rect">
                  <a:avLst/>
                </a:prstGeom>
                <a:blipFill>
                  <a:blip r:embed="rId3"/>
                  <a:stretch>
                    <a:fillRect l="-19149" r="-12766" b="-170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9853944" y="2891243"/>
                  <a:ext cx="340221" cy="2505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944" y="2891243"/>
                  <a:ext cx="340221" cy="250581"/>
                </a:xfrm>
                <a:prstGeom prst="rect">
                  <a:avLst/>
                </a:prstGeom>
                <a:blipFill>
                  <a:blip r:embed="rId4"/>
                  <a:stretch>
                    <a:fillRect l="-7143" r="-3571" b="-170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8672573" y="3481229"/>
                  <a:ext cx="426784" cy="2510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00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2573" y="3481229"/>
                  <a:ext cx="426784" cy="251094"/>
                </a:xfrm>
                <a:prstGeom prst="rect">
                  <a:avLst/>
                </a:prstGeom>
                <a:blipFill>
                  <a:blip r:embed="rId5"/>
                  <a:stretch>
                    <a:fillRect l="-4286" r="-2857"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9538469" y="3486367"/>
                  <a:ext cx="426784" cy="2510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001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8469" y="3486367"/>
                  <a:ext cx="426784" cy="251094"/>
                </a:xfrm>
                <a:prstGeom prst="rect">
                  <a:avLst/>
                </a:prstGeom>
                <a:blipFill>
                  <a:blip r:embed="rId6"/>
                  <a:stretch>
                    <a:fillRect l="-4286" r="-2857" b="-170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椭圆 22"/>
            <p:cNvSpPr/>
            <p:nvPr/>
          </p:nvSpPr>
          <p:spPr>
            <a:xfrm>
              <a:off x="10982840" y="3824074"/>
              <a:ext cx="291734" cy="28167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24" name="直接箭头连接符 23"/>
            <p:cNvCxnSpPr>
              <a:stCxn id="9" idx="4"/>
              <a:endCxn id="23" idx="0"/>
            </p:cNvCxnSpPr>
            <p:nvPr/>
          </p:nvCxnSpPr>
          <p:spPr>
            <a:xfrm>
              <a:off x="10856447" y="3456647"/>
              <a:ext cx="272260" cy="36742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11159210" y="3520900"/>
                  <a:ext cx="426784" cy="2510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9210" y="3520900"/>
                  <a:ext cx="426784" cy="251094"/>
                </a:xfrm>
                <a:prstGeom prst="rect">
                  <a:avLst/>
                </a:prstGeom>
                <a:blipFill>
                  <a:blip r:embed="rId7"/>
                  <a:stretch>
                    <a:fillRect l="-5714" r="-2857" b="-170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椭圆 25"/>
            <p:cNvSpPr/>
            <p:nvPr/>
          </p:nvSpPr>
          <p:spPr>
            <a:xfrm>
              <a:off x="10471211" y="3836097"/>
              <a:ext cx="291734" cy="28167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27" name="直接箭头连接符 26"/>
            <p:cNvCxnSpPr>
              <a:stCxn id="9" idx="4"/>
              <a:endCxn id="26" idx="0"/>
            </p:cNvCxnSpPr>
            <p:nvPr/>
          </p:nvCxnSpPr>
          <p:spPr>
            <a:xfrm flipH="1">
              <a:off x="10617078" y="3456647"/>
              <a:ext cx="239369" cy="37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10215820" y="3482908"/>
                  <a:ext cx="454740" cy="2510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5820" y="3482908"/>
                  <a:ext cx="454740" cy="251094"/>
                </a:xfrm>
                <a:prstGeom prst="rect">
                  <a:avLst/>
                </a:prstGeom>
                <a:blipFill>
                  <a:blip r:embed="rId8"/>
                  <a:stretch>
                    <a:fillRect l="-8000" b="-170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椭圆 28"/>
            <p:cNvSpPr/>
            <p:nvPr/>
          </p:nvSpPr>
          <p:spPr>
            <a:xfrm>
              <a:off x="10924566" y="4446283"/>
              <a:ext cx="291734" cy="28167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0" name="椭圆 29"/>
            <p:cNvSpPr/>
            <p:nvPr/>
          </p:nvSpPr>
          <p:spPr>
            <a:xfrm>
              <a:off x="11299736" y="4446283"/>
              <a:ext cx="291734" cy="2816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31" name="直接箭头连接符 30"/>
            <p:cNvCxnSpPr>
              <a:stCxn id="23" idx="4"/>
              <a:endCxn id="29" idx="0"/>
            </p:cNvCxnSpPr>
            <p:nvPr/>
          </p:nvCxnSpPr>
          <p:spPr>
            <a:xfrm flipH="1">
              <a:off x="11070433" y="4105752"/>
              <a:ext cx="58274" cy="34053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23" idx="4"/>
              <a:endCxn id="30" idx="0"/>
            </p:cNvCxnSpPr>
            <p:nvPr/>
          </p:nvCxnSpPr>
          <p:spPr>
            <a:xfrm>
              <a:off x="11128707" y="4105752"/>
              <a:ext cx="316896" cy="34053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/>
            <p:cNvSpPr/>
            <p:nvPr/>
          </p:nvSpPr>
          <p:spPr>
            <a:xfrm>
              <a:off x="10562794" y="4436534"/>
              <a:ext cx="291734" cy="28167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34" name="直接箭头连接符 33"/>
            <p:cNvCxnSpPr>
              <a:stCxn id="23" idx="4"/>
              <a:endCxn id="33" idx="0"/>
            </p:cNvCxnSpPr>
            <p:nvPr/>
          </p:nvCxnSpPr>
          <p:spPr>
            <a:xfrm flipH="1">
              <a:off x="10708661" y="4105752"/>
              <a:ext cx="420046" cy="3307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>
              <a:off x="10036754" y="3174969"/>
              <a:ext cx="291734" cy="28167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/>
                <p:cNvSpPr txBox="1"/>
                <p:nvPr/>
              </p:nvSpPr>
              <p:spPr>
                <a:xfrm>
                  <a:off x="10843020" y="2892764"/>
                  <a:ext cx="340221" cy="2505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6" name="文本框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3020" y="2892764"/>
                  <a:ext cx="340221" cy="250581"/>
                </a:xfrm>
                <a:prstGeom prst="rect">
                  <a:avLst/>
                </a:prstGeom>
                <a:blipFill>
                  <a:blip r:embed="rId9"/>
                  <a:stretch>
                    <a:fillRect l="-5357" r="-3571" b="-170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接箭头连接符 36"/>
            <p:cNvCxnSpPr>
              <a:stCxn id="5" idx="4"/>
              <a:endCxn id="35" idx="0"/>
            </p:cNvCxnSpPr>
            <p:nvPr/>
          </p:nvCxnSpPr>
          <p:spPr>
            <a:xfrm>
              <a:off x="10180774" y="2631226"/>
              <a:ext cx="1847" cy="54374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/>
                <p:cNvSpPr txBox="1"/>
                <p:nvPr/>
              </p:nvSpPr>
              <p:spPr>
                <a:xfrm>
                  <a:off x="11383654" y="4086165"/>
                  <a:ext cx="521361" cy="2510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0" name="文本框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3654" y="4086165"/>
                  <a:ext cx="521361" cy="251094"/>
                </a:xfrm>
                <a:prstGeom prst="rect">
                  <a:avLst/>
                </a:prstGeom>
                <a:blipFill>
                  <a:blip r:embed="rId10"/>
                  <a:stretch>
                    <a:fillRect l="-3529" r="-2353" b="-170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笑脸 64"/>
          <p:cNvSpPr/>
          <p:nvPr/>
        </p:nvSpPr>
        <p:spPr>
          <a:xfrm>
            <a:off x="7653208" y="6344593"/>
            <a:ext cx="250371" cy="239485"/>
          </a:xfrm>
          <a:prstGeom prst="smileyFac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67" name="直接箭头连接符 66"/>
          <p:cNvCxnSpPr>
            <a:stCxn id="65" idx="0"/>
            <a:endCxn id="47" idx="4"/>
          </p:cNvCxnSpPr>
          <p:nvPr/>
        </p:nvCxnSpPr>
        <p:spPr>
          <a:xfrm flipH="1" flipV="1">
            <a:off x="5906891" y="5835155"/>
            <a:ext cx="1871503" cy="50943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65" idx="0"/>
            <a:endCxn id="60" idx="4"/>
          </p:cNvCxnSpPr>
          <p:nvPr/>
        </p:nvCxnSpPr>
        <p:spPr>
          <a:xfrm flipH="1" flipV="1">
            <a:off x="7386452" y="5824276"/>
            <a:ext cx="391942" cy="520317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5260629" y="4192385"/>
            <a:ext cx="2760552" cy="1644281"/>
            <a:chOff x="1786510" y="3660970"/>
            <a:chExt cx="3095169" cy="2147987"/>
          </a:xfrm>
        </p:grpSpPr>
        <p:sp>
          <p:nvSpPr>
            <p:cNvPr id="38" name="椭圆 37"/>
            <p:cNvSpPr/>
            <p:nvPr/>
          </p:nvSpPr>
          <p:spPr>
            <a:xfrm>
              <a:off x="2947028" y="3660970"/>
              <a:ext cx="378999" cy="37171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39" name="直接箭头连接符 38"/>
            <p:cNvCxnSpPr>
              <a:stCxn id="38" idx="4"/>
              <a:endCxn id="41" idx="0"/>
            </p:cNvCxnSpPr>
            <p:nvPr/>
          </p:nvCxnSpPr>
          <p:spPr>
            <a:xfrm flipH="1">
              <a:off x="2746732" y="4032680"/>
              <a:ext cx="389796" cy="33673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38" idx="4"/>
              <a:endCxn id="42" idx="0"/>
            </p:cNvCxnSpPr>
            <p:nvPr/>
          </p:nvCxnSpPr>
          <p:spPr>
            <a:xfrm>
              <a:off x="3136528" y="4032680"/>
              <a:ext cx="379943" cy="33328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>
              <a:off x="2600865" y="4369410"/>
              <a:ext cx="291734" cy="28167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2" name="椭圆 41"/>
            <p:cNvSpPr/>
            <p:nvPr/>
          </p:nvSpPr>
          <p:spPr>
            <a:xfrm>
              <a:off x="3370604" y="4365969"/>
              <a:ext cx="291734" cy="28167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3" name="椭圆 42"/>
            <p:cNvSpPr/>
            <p:nvPr/>
          </p:nvSpPr>
          <p:spPr>
            <a:xfrm>
              <a:off x="2357191" y="4948611"/>
              <a:ext cx="291734" cy="28167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4" name="椭圆 43"/>
            <p:cNvSpPr/>
            <p:nvPr/>
          </p:nvSpPr>
          <p:spPr>
            <a:xfrm>
              <a:off x="2832511" y="4948611"/>
              <a:ext cx="291734" cy="28167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45" name="直接箭头连接符 44"/>
            <p:cNvCxnSpPr>
              <a:stCxn id="41" idx="4"/>
              <a:endCxn id="43" idx="0"/>
            </p:cNvCxnSpPr>
            <p:nvPr/>
          </p:nvCxnSpPr>
          <p:spPr>
            <a:xfrm flipH="1">
              <a:off x="2503058" y="4651088"/>
              <a:ext cx="243674" cy="29752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41" idx="4"/>
              <a:endCxn id="44" idx="0"/>
            </p:cNvCxnSpPr>
            <p:nvPr/>
          </p:nvCxnSpPr>
          <p:spPr>
            <a:xfrm>
              <a:off x="2746733" y="4651088"/>
              <a:ext cx="231645" cy="29752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/>
            <p:cNvSpPr/>
            <p:nvPr/>
          </p:nvSpPr>
          <p:spPr>
            <a:xfrm>
              <a:off x="2365240" y="5525305"/>
              <a:ext cx="291734" cy="28167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8" name="椭圆 47"/>
            <p:cNvSpPr/>
            <p:nvPr/>
          </p:nvSpPr>
          <p:spPr>
            <a:xfrm>
              <a:off x="2783292" y="5527279"/>
              <a:ext cx="291734" cy="28167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49" name="直接箭头连接符 48"/>
            <p:cNvCxnSpPr>
              <a:stCxn id="44" idx="4"/>
              <a:endCxn id="47" idx="0"/>
            </p:cNvCxnSpPr>
            <p:nvPr/>
          </p:nvCxnSpPr>
          <p:spPr>
            <a:xfrm flipH="1">
              <a:off x="2511107" y="5230289"/>
              <a:ext cx="467271" cy="29501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>
              <a:stCxn id="44" idx="4"/>
              <a:endCxn id="48" idx="0"/>
            </p:cNvCxnSpPr>
            <p:nvPr/>
          </p:nvCxnSpPr>
          <p:spPr>
            <a:xfrm flipH="1">
              <a:off x="2929159" y="5230289"/>
              <a:ext cx="49219" cy="29699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/>
                <p:cNvSpPr txBox="1"/>
                <p:nvPr/>
              </p:nvSpPr>
              <p:spPr>
                <a:xfrm>
                  <a:off x="2586968" y="3670785"/>
                  <a:ext cx="249299" cy="2841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文本框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6968" y="3670785"/>
                  <a:ext cx="249299" cy="284180"/>
                </a:xfrm>
                <a:prstGeom prst="rect">
                  <a:avLst/>
                </a:prstGeom>
                <a:blipFill>
                  <a:blip r:embed="rId11"/>
                  <a:stretch>
                    <a:fillRect l="-29730" t="-2778" r="-13514" b="-5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/>
                <p:cNvSpPr txBox="1"/>
                <p:nvPr/>
              </p:nvSpPr>
              <p:spPr>
                <a:xfrm>
                  <a:off x="2195078" y="4196664"/>
                  <a:ext cx="339772" cy="281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5078" y="4196664"/>
                  <a:ext cx="339772" cy="281872"/>
                </a:xfrm>
                <a:prstGeom prst="rect">
                  <a:avLst/>
                </a:prstGeom>
                <a:blipFill>
                  <a:blip r:embed="rId12"/>
                  <a:stretch>
                    <a:fillRect l="-24490" t="-2857" r="-12245" b="-5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/>
                <p:cNvSpPr txBox="1"/>
                <p:nvPr/>
              </p:nvSpPr>
              <p:spPr>
                <a:xfrm>
                  <a:off x="3667781" y="4223937"/>
                  <a:ext cx="339772" cy="281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7781" y="4223937"/>
                  <a:ext cx="339772" cy="281872"/>
                </a:xfrm>
                <a:prstGeom prst="rect">
                  <a:avLst/>
                </a:prstGeom>
                <a:blipFill>
                  <a:blip r:embed="rId13"/>
                  <a:stretch>
                    <a:fillRect l="-24000" t="-2778" r="-12000" b="-52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/>
                <p:cNvSpPr txBox="1"/>
                <p:nvPr/>
              </p:nvSpPr>
              <p:spPr>
                <a:xfrm>
                  <a:off x="1998781" y="4677170"/>
                  <a:ext cx="437556" cy="2824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000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" name="文本框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781" y="4677170"/>
                  <a:ext cx="437556" cy="282450"/>
                </a:xfrm>
                <a:prstGeom prst="rect">
                  <a:avLst/>
                </a:prstGeom>
                <a:blipFill>
                  <a:blip r:embed="rId14"/>
                  <a:stretch>
                    <a:fillRect l="-20313" t="-2778" r="-10938" b="-52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/>
                <p:cNvSpPr txBox="1"/>
                <p:nvPr/>
              </p:nvSpPr>
              <p:spPr>
                <a:xfrm>
                  <a:off x="2999056" y="4704383"/>
                  <a:ext cx="437556" cy="2824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001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5" name="文本框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9056" y="4704383"/>
                  <a:ext cx="437556" cy="282450"/>
                </a:xfrm>
                <a:prstGeom prst="rect">
                  <a:avLst/>
                </a:prstGeom>
                <a:blipFill>
                  <a:blip r:embed="rId15"/>
                  <a:stretch>
                    <a:fillRect l="-20313" t="-2857" r="-10938" b="-5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椭圆 55"/>
            <p:cNvSpPr/>
            <p:nvPr/>
          </p:nvSpPr>
          <p:spPr>
            <a:xfrm>
              <a:off x="3751724" y="4946128"/>
              <a:ext cx="291734" cy="28167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57" name="直接箭头连接符 56"/>
            <p:cNvCxnSpPr>
              <a:stCxn id="42" idx="4"/>
              <a:endCxn id="56" idx="0"/>
            </p:cNvCxnSpPr>
            <p:nvPr/>
          </p:nvCxnSpPr>
          <p:spPr>
            <a:xfrm>
              <a:off x="3516471" y="4647647"/>
              <a:ext cx="381120" cy="29848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/>
                <p:cNvSpPr txBox="1"/>
                <p:nvPr/>
              </p:nvSpPr>
              <p:spPr>
                <a:xfrm>
                  <a:off x="3944837" y="4687689"/>
                  <a:ext cx="437556" cy="2824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010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4837" y="4687689"/>
                  <a:ext cx="437556" cy="282450"/>
                </a:xfrm>
                <a:prstGeom prst="rect">
                  <a:avLst/>
                </a:prstGeom>
                <a:blipFill>
                  <a:blip r:embed="rId16"/>
                  <a:stretch>
                    <a:fillRect l="-20313" t="-2857" r="-9375" b="-5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椭圆 58"/>
            <p:cNvSpPr/>
            <p:nvPr/>
          </p:nvSpPr>
          <p:spPr>
            <a:xfrm>
              <a:off x="3583661" y="5511093"/>
              <a:ext cx="291734" cy="28167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0" name="椭圆 59"/>
            <p:cNvSpPr/>
            <p:nvPr/>
          </p:nvSpPr>
          <p:spPr>
            <a:xfrm>
              <a:off x="4024144" y="5511093"/>
              <a:ext cx="291734" cy="2816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61" name="直接箭头连接符 60"/>
            <p:cNvCxnSpPr>
              <a:stCxn id="56" idx="4"/>
              <a:endCxn id="59" idx="0"/>
            </p:cNvCxnSpPr>
            <p:nvPr/>
          </p:nvCxnSpPr>
          <p:spPr>
            <a:xfrm flipH="1">
              <a:off x="3729528" y="5227806"/>
              <a:ext cx="168063" cy="28328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56" idx="4"/>
              <a:endCxn id="60" idx="0"/>
            </p:cNvCxnSpPr>
            <p:nvPr/>
          </p:nvCxnSpPr>
          <p:spPr>
            <a:xfrm>
              <a:off x="3897591" y="5227806"/>
              <a:ext cx="272420" cy="28328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62"/>
            <p:cNvSpPr/>
            <p:nvPr/>
          </p:nvSpPr>
          <p:spPr>
            <a:xfrm>
              <a:off x="3171087" y="5523116"/>
              <a:ext cx="291734" cy="28167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64" name="直接箭头连接符 63"/>
            <p:cNvCxnSpPr>
              <a:stCxn id="44" idx="4"/>
              <a:endCxn id="63" idx="0"/>
            </p:cNvCxnSpPr>
            <p:nvPr/>
          </p:nvCxnSpPr>
          <p:spPr>
            <a:xfrm>
              <a:off x="2978378" y="5230289"/>
              <a:ext cx="338576" cy="29282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/>
                <p:cNvSpPr txBox="1"/>
                <p:nvPr/>
              </p:nvSpPr>
              <p:spPr>
                <a:xfrm>
                  <a:off x="1786510" y="5335756"/>
                  <a:ext cx="544957" cy="2838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0010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5" name="文本框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6510" y="5335756"/>
                  <a:ext cx="544957" cy="283860"/>
                </a:xfrm>
                <a:prstGeom prst="rect">
                  <a:avLst/>
                </a:prstGeom>
                <a:blipFill>
                  <a:blip r:embed="rId17"/>
                  <a:stretch>
                    <a:fillRect l="-16250" t="-2778" r="-7500" b="-52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/>
                <p:cNvSpPr txBox="1"/>
                <p:nvPr/>
              </p:nvSpPr>
              <p:spPr>
                <a:xfrm>
                  <a:off x="4336722" y="5368045"/>
                  <a:ext cx="544957" cy="2838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0101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6" name="文本框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6722" y="5368045"/>
                  <a:ext cx="544957" cy="283860"/>
                </a:xfrm>
                <a:prstGeom prst="rect">
                  <a:avLst/>
                </a:prstGeom>
                <a:blipFill>
                  <a:blip r:embed="rId18"/>
                  <a:stretch>
                    <a:fillRect l="-16250" t="-2778" r="-8750" b="-52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1" name="直接箭头连接符 80"/>
          <p:cNvCxnSpPr>
            <a:stCxn id="14" idx="2"/>
            <a:endCxn id="47" idx="7"/>
          </p:cNvCxnSpPr>
          <p:nvPr/>
        </p:nvCxnSpPr>
        <p:spPr>
          <a:xfrm flipH="1">
            <a:off x="5998883" y="4467024"/>
            <a:ext cx="2272584" cy="1184084"/>
          </a:xfrm>
          <a:prstGeom prst="straightConnector1">
            <a:avLst/>
          </a:prstGeom>
          <a:ln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30" idx="4"/>
            <a:endCxn id="60" idx="0"/>
          </p:cNvCxnSpPr>
          <p:nvPr/>
        </p:nvCxnSpPr>
        <p:spPr>
          <a:xfrm flipH="1">
            <a:off x="7386452" y="4619896"/>
            <a:ext cx="3055488" cy="988756"/>
          </a:xfrm>
          <a:prstGeom prst="straightConnector1">
            <a:avLst/>
          </a:prstGeom>
          <a:ln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30" idx="4"/>
            <a:endCxn id="65" idx="7"/>
          </p:cNvCxnSpPr>
          <p:nvPr/>
        </p:nvCxnSpPr>
        <p:spPr>
          <a:xfrm flipH="1">
            <a:off x="7866913" y="4619896"/>
            <a:ext cx="2575027" cy="175976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笑脸 96"/>
          <p:cNvSpPr/>
          <p:nvPr/>
        </p:nvSpPr>
        <p:spPr>
          <a:xfrm>
            <a:off x="11722626" y="4367154"/>
            <a:ext cx="250371" cy="239485"/>
          </a:xfrm>
          <a:prstGeom prst="smileyFac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7262219" y="6324133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u1</a:t>
            </a:r>
            <a:endParaRPr lang="zh-CN" altLang="en-US" dirty="0"/>
          </a:p>
        </p:txBody>
      </p:sp>
      <p:sp>
        <p:nvSpPr>
          <p:cNvPr id="99" name="矩形 98"/>
          <p:cNvSpPr/>
          <p:nvPr/>
        </p:nvSpPr>
        <p:spPr>
          <a:xfrm>
            <a:off x="11635116" y="4607622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c2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102" name="直接箭头连接符 101"/>
          <p:cNvCxnSpPr>
            <a:stCxn id="97" idx="2"/>
            <a:endCxn id="30" idx="6"/>
          </p:cNvCxnSpPr>
          <p:nvPr/>
        </p:nvCxnSpPr>
        <p:spPr>
          <a:xfrm flipH="1" flipV="1">
            <a:off x="10587807" y="4479057"/>
            <a:ext cx="1134819" cy="78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stCxn id="99" idx="0"/>
            <a:endCxn id="65" idx="6"/>
          </p:cNvCxnSpPr>
          <p:nvPr/>
        </p:nvCxnSpPr>
        <p:spPr>
          <a:xfrm flipH="1">
            <a:off x="7903579" y="4607622"/>
            <a:ext cx="3969743" cy="185671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 rot="20038652">
            <a:off x="9628473" y="5437740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7030A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人</a:t>
            </a:r>
            <a:r>
              <a:rPr lang="en-US" altLang="zh-CN" sz="1400" dirty="0">
                <a:solidFill>
                  <a:srgbClr val="7030A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-</a:t>
            </a:r>
            <a:r>
              <a:rPr lang="zh-CN" altLang="en-US" sz="1400" dirty="0">
                <a:solidFill>
                  <a:srgbClr val="7030A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人服务关系</a:t>
            </a:r>
            <a:endParaRPr lang="zh-CN" altLang="en-US" sz="1400" dirty="0">
              <a:solidFill>
                <a:srgbClr val="7030A0"/>
              </a:solidFill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0820829" y="3950092"/>
            <a:ext cx="1008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B05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人</a:t>
            </a:r>
            <a:r>
              <a:rPr lang="en-US" altLang="zh-CN" sz="1400" dirty="0">
                <a:solidFill>
                  <a:srgbClr val="00B05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-</a:t>
            </a:r>
            <a:r>
              <a:rPr lang="zh-CN" altLang="en-US" sz="1400" dirty="0">
                <a:solidFill>
                  <a:srgbClr val="00B05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组织的隶属关系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 rot="978046">
            <a:off x="5917036" y="6076501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人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地常驻关系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 rot="20584490">
            <a:off x="7930389" y="4805444"/>
            <a:ext cx="15183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组织</a:t>
            </a:r>
            <a:r>
              <a:rPr lang="en-US" altLang="zh-CN" sz="1400" dirty="0">
                <a:solidFill>
                  <a:srgbClr val="0070C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-</a:t>
            </a:r>
            <a:r>
              <a:rPr lang="zh-CN" altLang="en-US" sz="1400" dirty="0">
                <a:solidFill>
                  <a:srgbClr val="0070C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地管辖关系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122" name="笑脸 121"/>
          <p:cNvSpPr/>
          <p:nvPr/>
        </p:nvSpPr>
        <p:spPr>
          <a:xfrm>
            <a:off x="1100009" y="4009607"/>
            <a:ext cx="250371" cy="239485"/>
          </a:xfrm>
          <a:prstGeom prst="smileyFac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24" name="直接箭头连接符 123"/>
          <p:cNvCxnSpPr>
            <a:stCxn id="122" idx="4"/>
          </p:cNvCxnSpPr>
          <p:nvPr/>
        </p:nvCxnSpPr>
        <p:spPr>
          <a:xfrm>
            <a:off x="1225195" y="4249092"/>
            <a:ext cx="0" cy="230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 124"/>
          <p:cNvSpPr/>
          <p:nvPr/>
        </p:nvSpPr>
        <p:spPr>
          <a:xfrm>
            <a:off x="1425788" y="398489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7030A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人</a:t>
            </a:r>
            <a:r>
              <a:rPr lang="en-US" altLang="zh-CN" sz="1400" dirty="0">
                <a:solidFill>
                  <a:srgbClr val="7030A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-</a:t>
            </a:r>
            <a:r>
              <a:rPr lang="zh-CN" altLang="en-US" sz="1400" dirty="0">
                <a:solidFill>
                  <a:srgbClr val="7030A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人服务关系</a:t>
            </a:r>
            <a:endParaRPr lang="zh-CN" altLang="en-US" sz="1400" dirty="0">
              <a:solidFill>
                <a:srgbClr val="7030A0"/>
              </a:solidFill>
            </a:endParaRPr>
          </a:p>
        </p:txBody>
      </p:sp>
      <p:sp>
        <p:nvSpPr>
          <p:cNvPr id="127" name="笑脸 126"/>
          <p:cNvSpPr/>
          <p:nvPr/>
        </p:nvSpPr>
        <p:spPr>
          <a:xfrm>
            <a:off x="7641077" y="4217525"/>
            <a:ext cx="250371" cy="239485"/>
          </a:xfrm>
          <a:prstGeom prst="smileyFac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28" name="直接箭头连接符 127"/>
          <p:cNvCxnSpPr>
            <a:stCxn id="127" idx="6"/>
            <a:endCxn id="14" idx="2"/>
          </p:cNvCxnSpPr>
          <p:nvPr/>
        </p:nvCxnSpPr>
        <p:spPr>
          <a:xfrm>
            <a:off x="7891448" y="4337268"/>
            <a:ext cx="380019" cy="1297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矩形 132"/>
          <p:cNvSpPr/>
          <p:nvPr/>
        </p:nvSpPr>
        <p:spPr>
          <a:xfrm>
            <a:off x="7204432" y="3942604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c1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1434323" y="4333301"/>
            <a:ext cx="2392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T1, C1-u1, 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排查操作</a:t>
            </a:r>
            <a:endParaRPr lang="zh-CN" altLang="en-US" dirty="0"/>
          </a:p>
        </p:txBody>
      </p:sp>
      <p:sp>
        <p:nvSpPr>
          <p:cNvPr id="135" name="椭圆 134"/>
          <p:cNvSpPr/>
          <p:nvPr/>
        </p:nvSpPr>
        <p:spPr>
          <a:xfrm>
            <a:off x="1182461" y="4474029"/>
            <a:ext cx="85725" cy="8164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1182461" y="4953001"/>
            <a:ext cx="85725" cy="8164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1185183" y="5415644"/>
            <a:ext cx="85725" cy="8164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1434323" y="4804108"/>
            <a:ext cx="2392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T2, C1-u1, 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转出操作</a:t>
            </a:r>
            <a:endParaRPr lang="zh-CN" altLang="en-US" dirty="0"/>
          </a:p>
        </p:txBody>
      </p:sp>
      <p:sp>
        <p:nvSpPr>
          <p:cNvPr id="139" name="矩形 138"/>
          <p:cNvSpPr/>
          <p:nvPr/>
        </p:nvSpPr>
        <p:spPr>
          <a:xfrm>
            <a:off x="1425614" y="5243891"/>
            <a:ext cx="2392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T3, C2-u1, 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接收转入</a:t>
            </a:r>
            <a:endParaRPr lang="zh-CN" altLang="en-US" dirty="0"/>
          </a:p>
        </p:txBody>
      </p:sp>
      <p:sp>
        <p:nvSpPr>
          <p:cNvPr id="140" name="椭圆 139"/>
          <p:cNvSpPr/>
          <p:nvPr/>
        </p:nvSpPr>
        <p:spPr>
          <a:xfrm>
            <a:off x="1185183" y="5910945"/>
            <a:ext cx="85725" cy="8164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1425614" y="5739192"/>
            <a:ext cx="2392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T4, C2-u1, 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确认管控</a:t>
            </a:r>
            <a:endParaRPr lang="zh-CN" altLang="en-US" dirty="0"/>
          </a:p>
        </p:txBody>
      </p:sp>
      <p:sp>
        <p:nvSpPr>
          <p:cNvPr id="143" name="矩形 142"/>
          <p:cNvSpPr/>
          <p:nvPr/>
        </p:nvSpPr>
        <p:spPr>
          <a:xfrm>
            <a:off x="433518" y="4541318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c1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145" name="直接箭头连接符 144"/>
          <p:cNvCxnSpPr>
            <a:stCxn id="143" idx="3"/>
            <a:endCxn id="135" idx="3"/>
          </p:cNvCxnSpPr>
          <p:nvPr/>
        </p:nvCxnSpPr>
        <p:spPr>
          <a:xfrm flipV="1">
            <a:off x="909930" y="4543715"/>
            <a:ext cx="285085" cy="18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>
            <a:stCxn id="143" idx="3"/>
            <a:endCxn id="136" idx="1"/>
          </p:cNvCxnSpPr>
          <p:nvPr/>
        </p:nvCxnSpPr>
        <p:spPr>
          <a:xfrm>
            <a:off x="909930" y="4725984"/>
            <a:ext cx="285085" cy="238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149"/>
          <p:cNvSpPr/>
          <p:nvPr/>
        </p:nvSpPr>
        <p:spPr>
          <a:xfrm>
            <a:off x="430253" y="5501439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c2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152" name="直接箭头连接符 151"/>
          <p:cNvCxnSpPr>
            <a:stCxn id="150" idx="3"/>
            <a:endCxn id="135" idx="4"/>
          </p:cNvCxnSpPr>
          <p:nvPr/>
        </p:nvCxnSpPr>
        <p:spPr>
          <a:xfrm flipV="1">
            <a:off x="906665" y="4555671"/>
            <a:ext cx="318659" cy="113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>
            <a:stCxn id="150" idx="3"/>
            <a:endCxn id="140" idx="2"/>
          </p:cNvCxnSpPr>
          <p:nvPr/>
        </p:nvCxnSpPr>
        <p:spPr>
          <a:xfrm>
            <a:off x="906665" y="5686105"/>
            <a:ext cx="278518" cy="265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58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032CD9E-B232-0340-A09E-60C27F8B0D7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23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33203" y="248946"/>
            <a:ext cx="1061752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任务汇总</a:t>
            </a:r>
            <a:endParaRPr lang="en-US" altLang="zh-CN" b="1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实时统计</a:t>
            </a:r>
            <a:endParaRPr lang="en-US" altLang="zh-CN" b="1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带数据的任务：按数据中包含的被处置对象数统计各个组织节点的实时进度；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不带数据担任务针对的对象群体明确：按照对象群体的数量来统计各个组织的实时完成进度；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没有带数据且无明确被执行对象的任务：按照各个组织提交任务的数量来统计实时进度，按照各组织提交任务中的对象数量来计算其在总量中的占比；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b="1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指标展示：</a:t>
            </a:r>
            <a:endParaRPr lang="en-US" altLang="zh-CN" b="1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指定方式：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指定采集字段的统计：控件选择；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针对带数据的任务：字段指定；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展现形式：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提供分桶统计：必须先定义好控件选项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求和、均值、最大、最小值；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按组织结构统计：如市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-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区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-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街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-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居、市教委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-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区教委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-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学校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-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分校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-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年级；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按地域层级统计（街道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-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社区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-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小区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-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楼栋）；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b="1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查看权限：</a:t>
            </a:r>
            <a:endParaRPr lang="en-US" altLang="zh-CN" b="1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主导人员拥有一切权限；参看任务创建部分；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根据下派规则，添加统计结果查看权限，区分于执行任务的接口人；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查看统计数据一般为领导或组织责任人，他们不需要处置一个具体任务对象的权限；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接口人和接口组中的实际执行人，没有权力看整个组织的统计数据，他们只能看自己任务的统计；</a:t>
            </a:r>
            <a:endParaRPr lang="en-US" altLang="zh-CN" b="1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0728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1000"/>
              </a:spcBef>
              <a:spcAft>
                <a:spcPts val="600"/>
              </a:spcAft>
            </a:pPr>
            <a:r>
              <a:rPr lang="zh-CN" altLang="en-US" dirty="0">
                <a:solidFill>
                  <a:prstClr val="black"/>
                </a:solidFill>
              </a:rPr>
              <a:t>细化业务逻辑（</a:t>
            </a:r>
            <a:r>
              <a:rPr lang="en-US" altLang="zh-CN" dirty="0">
                <a:solidFill>
                  <a:srgbClr val="C00000"/>
                </a:solidFill>
              </a:rPr>
              <a:t>L</a:t>
            </a:r>
            <a:r>
              <a:rPr lang="en-US" altLang="zh-CN" dirty="0">
                <a:solidFill>
                  <a:prstClr val="black"/>
                </a:solidFill>
              </a:rPr>
              <a:t>ogic</a:t>
            </a:r>
            <a:r>
              <a:rPr lang="zh-CN" altLang="en-US" dirty="0">
                <a:solidFill>
                  <a:prstClr val="black"/>
                </a:solidFill>
              </a:rPr>
              <a:t>）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950027" y="900117"/>
            <a:ext cx="10082150" cy="915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E32419"/>
                </a:solidFill>
                <a:latin typeface="京东朗正体 巍峨" panose="02000500000000000000" pitchFamily="2" charset="-122"/>
                <a:ea typeface="京东朗正体 巍峨" panose="02000500000000000000" pitchFamily="2" charset="-122"/>
                <a:cs typeface="+mj-cs"/>
              </a:defRPr>
            </a:lvl1pPr>
          </a:lstStyle>
          <a:p>
            <a:r>
              <a:rPr lang="zh-CN" altLang="en-US" sz="2400" dirty="0">
                <a:solidFill>
                  <a:schemeClr val="tx1"/>
                </a:solidFill>
              </a:rPr>
              <a:t>业务架构图  </a:t>
            </a:r>
            <a:r>
              <a:rPr lang="zh-CN" altLang="en-US" sz="2000" b="0" dirty="0">
                <a:solidFill>
                  <a:schemeClr val="tx1"/>
                </a:solidFill>
              </a:rPr>
              <a:t>以单位组织或者角色为节点，以他们之间的业务关系为边的图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09453" y="1899617"/>
            <a:ext cx="106175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作用</a:t>
            </a:r>
            <a:endParaRPr lang="en-US" altLang="zh-CN" sz="2800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跟客户交流，确认业务需求；</a:t>
            </a:r>
            <a:endParaRPr lang="en-US" altLang="zh-CN" sz="2800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跟产研团队达成共识，确保理解一致；</a:t>
            </a:r>
            <a:endParaRPr lang="en-US" altLang="zh-CN" sz="2800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指导后续的界面设计和交互逻辑；</a:t>
            </a:r>
            <a:endParaRPr lang="en-US" altLang="zh-CN" sz="2800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怎么作：</a:t>
            </a:r>
            <a:endParaRPr lang="en-US" altLang="zh-CN" sz="2800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定义角色、划分阶段；</a:t>
            </a:r>
            <a:endParaRPr lang="en-US" altLang="zh-CN" sz="2800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拆解动作、描述行为；</a:t>
            </a:r>
            <a:endParaRPr lang="en-US" altLang="zh-CN" sz="2800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提炼短语、表达一致；</a:t>
            </a:r>
            <a:endParaRPr lang="en-US" altLang="zh-CN" sz="2800" b="1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0397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9510" y="190295"/>
            <a:ext cx="10263666" cy="338461"/>
          </a:xfrm>
        </p:spPr>
        <p:txBody>
          <a:bodyPr/>
          <a:lstStyle/>
          <a:p>
            <a:r>
              <a:rPr lang="zh-CN" altLang="en-US" dirty="0"/>
              <a:t>人员核酸比对登记簿方案原则</a:t>
            </a:r>
          </a:p>
        </p:txBody>
      </p:sp>
      <p:sp>
        <p:nvSpPr>
          <p:cNvPr id="3" name="圆角矩形 81">
            <a:extLst>
              <a:ext uri="{FF2B5EF4-FFF2-40B4-BE49-F238E27FC236}">
                <a16:creationId xmlns:a16="http://schemas.microsoft.com/office/drawing/2014/main" id="{AC74F1B1-23E9-4813-9F6F-9E67C519FA70}"/>
              </a:ext>
            </a:extLst>
          </p:cNvPr>
          <p:cNvSpPr>
            <a:spLocks/>
          </p:cNvSpPr>
          <p:nvPr/>
        </p:nvSpPr>
        <p:spPr>
          <a:xfrm>
            <a:off x="272144" y="632887"/>
            <a:ext cx="11789228" cy="257818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采集模版的统一：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由市级统一制定规则和配置总体权限，包括采集信息、检测频率、单位注册信息、总体进度可见权限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单位编码的统一：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通过统一的编码规则，实现不同渠道注册的（基层部门添加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自主申报）单位的身份统一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数据归集的统一：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单位收集或基层部门收集的数据统一管理，各行业和各地区数据统一管理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管理体系的统一：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管理部门可以查看不同渠道注册的单位采集的信息，基层人员可把自主注册的单位纳入基层自主管理体系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灯片编号占位符 7">
            <a:extLst>
              <a:ext uri="{FF2B5EF4-FFF2-40B4-BE49-F238E27FC236}">
                <a16:creationId xmlns:a16="http://schemas.microsoft.com/office/drawing/2014/main" id="{BE5523B0-55EE-DD47-B2DD-08320E29959D}"/>
              </a:ext>
            </a:extLst>
          </p:cNvPr>
          <p:cNvSpPr txBox="1">
            <a:spLocks/>
          </p:cNvSpPr>
          <p:nvPr/>
        </p:nvSpPr>
        <p:spPr>
          <a:xfrm>
            <a:off x="10493375" y="6526637"/>
            <a:ext cx="1698625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>
                <a:latin typeface=""/>
                <a:ea typeface="微软雅黑" panose="020B0503020204020204" pitchFamily="34" charset="-122"/>
                <a:sym typeface=""/>
              </a:rPr>
              <a:pPr/>
              <a:t>25</a:t>
            </a:fld>
            <a:endParaRPr lang="en-US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0" name="ís1îde">
            <a:extLst>
              <a:ext uri="{FF2B5EF4-FFF2-40B4-BE49-F238E27FC236}">
                <a16:creationId xmlns:a16="http://schemas.microsoft.com/office/drawing/2014/main" id="{48ACC1F9-789E-FE4A-9D68-18FB97F0C935}"/>
              </a:ext>
            </a:extLst>
          </p:cNvPr>
          <p:cNvSpPr/>
          <p:nvPr/>
        </p:nvSpPr>
        <p:spPr>
          <a:xfrm>
            <a:off x="1092971" y="4243934"/>
            <a:ext cx="1889594" cy="447454"/>
          </a:xfrm>
          <a:prstGeom prst="roundRect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市级管理部门</a:t>
            </a:r>
            <a:endParaRPr lang="en-US" altLang="zh-CN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ïṧḷíḑé">
            <a:extLst>
              <a:ext uri="{FF2B5EF4-FFF2-40B4-BE49-F238E27FC236}">
                <a16:creationId xmlns:a16="http://schemas.microsoft.com/office/drawing/2014/main" id="{698E8D35-A8D5-D34C-B168-1620E81F3001}"/>
              </a:ext>
            </a:extLst>
          </p:cNvPr>
          <p:cNvSpPr/>
          <p:nvPr/>
        </p:nvSpPr>
        <p:spPr>
          <a:xfrm>
            <a:off x="6272217" y="4244185"/>
            <a:ext cx="1889595" cy="44745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rmAutofit/>
          </a:bodyPr>
          <a:lstStyle/>
          <a:p>
            <a:pPr algn="ctr" defTabSz="241957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单位负责人</a:t>
            </a:r>
            <a:endParaRPr lang="en-US" altLang="zh-CN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i$1ídè">
            <a:extLst>
              <a:ext uri="{FF2B5EF4-FFF2-40B4-BE49-F238E27FC236}">
                <a16:creationId xmlns:a16="http://schemas.microsoft.com/office/drawing/2014/main" id="{0D5A417C-CB62-9C40-BB59-E34B28F9BF76}"/>
              </a:ext>
            </a:extLst>
          </p:cNvPr>
          <p:cNvSpPr/>
          <p:nvPr/>
        </p:nvSpPr>
        <p:spPr>
          <a:xfrm>
            <a:off x="8900718" y="4252598"/>
            <a:ext cx="1889594" cy="4380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rmAutofit/>
          </a:bodyPr>
          <a:lstStyle/>
          <a:p>
            <a:pPr algn="ctr" defTabSz="241957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单位员工</a:t>
            </a:r>
            <a:endParaRPr lang="en-US" altLang="zh-CN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0D53DCA-D0B8-DF4A-8422-A73DD415A916}"/>
              </a:ext>
            </a:extLst>
          </p:cNvPr>
          <p:cNvSpPr/>
          <p:nvPr/>
        </p:nvSpPr>
        <p:spPr>
          <a:xfrm>
            <a:off x="651869" y="4676648"/>
            <a:ext cx="2675868" cy="62627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>
              <a:lnSpc>
                <a:spcPct val="120000"/>
              </a:lnSpc>
            </a:pPr>
            <a:r>
              <a:rPr lang="zh-CN" altLang="en-US" sz="1200" b="1" spc="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模版统一、规则配置、权限制定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7A878E2-70E2-6B49-9A61-11EF7CA83ACE}"/>
              </a:ext>
            </a:extLst>
          </p:cNvPr>
          <p:cNvSpPr/>
          <p:nvPr/>
        </p:nvSpPr>
        <p:spPr>
          <a:xfrm>
            <a:off x="8932668" y="4672027"/>
            <a:ext cx="1862774" cy="62627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>
              <a:lnSpc>
                <a:spcPct val="120000"/>
              </a:lnSpc>
            </a:pPr>
            <a:r>
              <a:rPr lang="zh-CN" altLang="en-US" sz="1200" b="1" spc="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扫码认证、登记信息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7DBBAC5-EC5A-AF4E-9FD1-13C8105874B2}"/>
              </a:ext>
            </a:extLst>
          </p:cNvPr>
          <p:cNvSpPr/>
          <p:nvPr/>
        </p:nvSpPr>
        <p:spPr>
          <a:xfrm>
            <a:off x="3265709" y="3737977"/>
            <a:ext cx="2917371" cy="62627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>
              <a:lnSpc>
                <a:spcPct val="120000"/>
              </a:lnSpc>
            </a:pPr>
            <a:r>
              <a:rPr lang="zh-CN" altLang="en-US" sz="1200" b="1" spc="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任务领取、单位管理、编码发放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6DECA7-5DAE-A643-9022-591014E94CF6}"/>
              </a:ext>
            </a:extLst>
          </p:cNvPr>
          <p:cNvSpPr/>
          <p:nvPr/>
        </p:nvSpPr>
        <p:spPr>
          <a:xfrm>
            <a:off x="5861456" y="4690687"/>
            <a:ext cx="2711117" cy="62627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>
              <a:lnSpc>
                <a:spcPct val="120000"/>
              </a:lnSpc>
            </a:pPr>
            <a:r>
              <a:rPr lang="zh-CN" altLang="en-US" sz="1200" b="1" spc="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台账管理、结果查看、责任转让</a:t>
            </a:r>
          </a:p>
        </p:txBody>
      </p:sp>
      <p:sp>
        <p:nvSpPr>
          <p:cNvPr id="28" name="ïṧḷíḑé">
            <a:extLst>
              <a:ext uri="{FF2B5EF4-FFF2-40B4-BE49-F238E27FC236}">
                <a16:creationId xmlns:a16="http://schemas.microsoft.com/office/drawing/2014/main" id="{5C43E72A-1FD8-044B-B45A-A11DE9D778A4}"/>
              </a:ext>
            </a:extLst>
          </p:cNvPr>
          <p:cNvSpPr/>
          <p:nvPr/>
        </p:nvSpPr>
        <p:spPr>
          <a:xfrm>
            <a:off x="3648403" y="3452375"/>
            <a:ext cx="1889595" cy="447456"/>
          </a:xfrm>
          <a:prstGeom prst="roundRect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rmAutofit/>
          </a:bodyPr>
          <a:lstStyle/>
          <a:p>
            <a:pPr algn="ctr" defTabSz="241957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基层人员</a:t>
            </a:r>
            <a:endParaRPr lang="en-US" altLang="zh-CN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0" name="连接符: 肘形 22">
            <a:extLst>
              <a:ext uri="{FF2B5EF4-FFF2-40B4-BE49-F238E27FC236}">
                <a16:creationId xmlns:a16="http://schemas.microsoft.com/office/drawing/2014/main" id="{18900631-DE98-C047-9474-3E9F3C09D392}"/>
              </a:ext>
            </a:extLst>
          </p:cNvPr>
          <p:cNvCxnSpPr>
            <a:cxnSpLocks/>
            <a:stCxn id="20" idx="2"/>
            <a:endCxn id="27" idx="0"/>
          </p:cNvCxnSpPr>
          <p:nvPr/>
        </p:nvCxnSpPr>
        <p:spPr>
          <a:xfrm rot="5400000" flipH="1" flipV="1">
            <a:off x="4627040" y="2101414"/>
            <a:ext cx="701" cy="5179247"/>
          </a:xfrm>
          <a:prstGeom prst="bentConnector5">
            <a:avLst>
              <a:gd name="adj1" fmla="val -100865335"/>
              <a:gd name="adj2" fmla="val 45214"/>
              <a:gd name="adj3" fmla="val -100765193"/>
            </a:avLst>
          </a:prstGeom>
          <a:ln w="19050">
            <a:solidFill>
              <a:srgbClr val="4472C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721ED0B2-E72B-2343-B896-6B690D22924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8161812" y="4467913"/>
            <a:ext cx="738907" cy="37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8972C6A2-6BCE-1F4C-AF49-AF3F2E975702}"/>
              </a:ext>
            </a:extLst>
          </p:cNvPr>
          <p:cNvSpPr/>
          <p:nvPr/>
        </p:nvSpPr>
        <p:spPr>
          <a:xfrm>
            <a:off x="3265709" y="5260048"/>
            <a:ext cx="2757928" cy="62627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>
              <a:lnSpc>
                <a:spcPct val="120000"/>
              </a:lnSpc>
            </a:pPr>
            <a:r>
              <a:rPr lang="zh-CN" altLang="en-US" sz="1200" b="1" spc="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注册链接、全市统一、单位申报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6B82F55-C487-3642-ADF4-9ADA5BDAF76F}"/>
              </a:ext>
            </a:extLst>
          </p:cNvPr>
          <p:cNvSpPr/>
          <p:nvPr/>
        </p:nvSpPr>
        <p:spPr>
          <a:xfrm>
            <a:off x="3828320" y="6156513"/>
            <a:ext cx="3115384" cy="62627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lnSpc>
                <a:spcPct val="150000"/>
              </a:lnSpc>
              <a:defRPr/>
            </a:pPr>
            <a:r>
              <a:rPr lang="zh-CN" altLang="en-US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  <a:sym typeface="Microsoft YaHei"/>
              </a:rPr>
              <a:t>后台比对、多级共享、分类管控</a:t>
            </a:r>
            <a:endParaRPr lang="en-US" altLang="zh-CN" sz="12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  <a:sym typeface="Microsoft YaHei"/>
            </a:endParaRPr>
          </a:p>
        </p:txBody>
      </p:sp>
      <p:cxnSp>
        <p:nvCxnSpPr>
          <p:cNvPr id="35" name="连接符: 肘形 22">
            <a:extLst>
              <a:ext uri="{FF2B5EF4-FFF2-40B4-BE49-F238E27FC236}">
                <a16:creationId xmlns:a16="http://schemas.microsoft.com/office/drawing/2014/main" id="{479E8C7A-B021-0A4B-BE52-B4008DA4ED13}"/>
              </a:ext>
            </a:extLst>
          </p:cNvPr>
          <p:cNvCxnSpPr>
            <a:cxnSpLocks/>
            <a:stCxn id="20" idx="0"/>
            <a:endCxn id="28" idx="1"/>
          </p:cNvCxnSpPr>
          <p:nvPr/>
        </p:nvCxnSpPr>
        <p:spPr>
          <a:xfrm rot="5400000" flipH="1" flipV="1">
            <a:off x="2559170" y="3154702"/>
            <a:ext cx="567831" cy="1610635"/>
          </a:xfrm>
          <a:prstGeom prst="bentConnector2">
            <a:avLst/>
          </a:prstGeom>
          <a:ln w="190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22">
            <a:extLst>
              <a:ext uri="{FF2B5EF4-FFF2-40B4-BE49-F238E27FC236}">
                <a16:creationId xmlns:a16="http://schemas.microsoft.com/office/drawing/2014/main" id="{E1EE8268-BB45-8949-9BB0-D9F48CAD1F53}"/>
              </a:ext>
            </a:extLst>
          </p:cNvPr>
          <p:cNvCxnSpPr>
            <a:cxnSpLocks/>
            <a:stCxn id="28" idx="3"/>
            <a:endCxn id="21" idx="0"/>
          </p:cNvCxnSpPr>
          <p:nvPr/>
        </p:nvCxnSpPr>
        <p:spPr>
          <a:xfrm>
            <a:off x="5537998" y="3676103"/>
            <a:ext cx="1679017" cy="568082"/>
          </a:xfrm>
          <a:prstGeom prst="bentConnector2">
            <a:avLst/>
          </a:prstGeom>
          <a:ln w="1905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右箭头 36">
            <a:extLst>
              <a:ext uri="{FF2B5EF4-FFF2-40B4-BE49-F238E27FC236}">
                <a16:creationId xmlns:a16="http://schemas.microsoft.com/office/drawing/2014/main" id="{C26AD4FC-C671-C847-8B9C-6CA3100E610A}"/>
              </a:ext>
            </a:extLst>
          </p:cNvPr>
          <p:cNvSpPr/>
          <p:nvPr/>
        </p:nvSpPr>
        <p:spPr>
          <a:xfrm rot="10800000">
            <a:off x="1424763" y="6063693"/>
            <a:ext cx="9068612" cy="18563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B8B6498-57D5-BC4E-98F5-A76A7D0F3D1E}"/>
              </a:ext>
            </a:extLst>
          </p:cNvPr>
          <p:cNvSpPr txBox="1"/>
          <p:nvPr/>
        </p:nvSpPr>
        <p:spPr>
          <a:xfrm>
            <a:off x="1092971" y="5436079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自下而上流程：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9C92A45-0187-2840-95EC-3BAC84B98F20}"/>
              </a:ext>
            </a:extLst>
          </p:cNvPr>
          <p:cNvSpPr txBox="1"/>
          <p:nvPr/>
        </p:nvSpPr>
        <p:spPr>
          <a:xfrm>
            <a:off x="1092971" y="334979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自上而下流程：</a:t>
            </a:r>
          </a:p>
        </p:txBody>
      </p:sp>
    </p:spTree>
    <p:extLst>
      <p:ext uri="{BB962C8B-B14F-4D97-AF65-F5344CB8AC3E}">
        <p14:creationId xmlns:p14="http://schemas.microsoft.com/office/powerpoint/2010/main" val="3665482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46A2D-17EB-7A4E-8C72-0B94A5B9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11" y="190295"/>
            <a:ext cx="2637186" cy="338461"/>
          </a:xfrm>
        </p:spPr>
        <p:txBody>
          <a:bodyPr/>
          <a:lstStyle/>
          <a:p>
            <a:r>
              <a:rPr lang="zh-CN" altLang="en-US" dirty="0"/>
              <a:t>自上而下整体流程</a:t>
            </a:r>
            <a:endParaRPr kumimoji="1" lang="zh-CN" altLang="en-US" dirty="0"/>
          </a:p>
        </p:txBody>
      </p:sp>
      <p:sp>
        <p:nvSpPr>
          <p:cNvPr id="3" name="灯片编号占位符 7">
            <a:extLst>
              <a:ext uri="{FF2B5EF4-FFF2-40B4-BE49-F238E27FC236}">
                <a16:creationId xmlns:a16="http://schemas.microsoft.com/office/drawing/2014/main" id="{E27EB7F6-4BEE-9D47-96CA-EDC3073FC197}"/>
              </a:ext>
            </a:extLst>
          </p:cNvPr>
          <p:cNvSpPr txBox="1">
            <a:spLocks/>
          </p:cNvSpPr>
          <p:nvPr/>
        </p:nvSpPr>
        <p:spPr>
          <a:xfrm>
            <a:off x="10493375" y="6538913"/>
            <a:ext cx="1698625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>
                <a:latin typeface=""/>
                <a:ea typeface="微软雅黑" panose="020B0503020204020204" pitchFamily="34" charset="-122"/>
                <a:sym typeface=""/>
              </a:rPr>
              <a:pPr/>
              <a:t>26</a:t>
            </a:fld>
            <a:endParaRPr lang="en-US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4" name="îŝ1ïdê">
            <a:extLst>
              <a:ext uri="{FF2B5EF4-FFF2-40B4-BE49-F238E27FC236}">
                <a16:creationId xmlns:a16="http://schemas.microsoft.com/office/drawing/2014/main" id="{12FA9DC7-3E19-544E-8947-EE562C02D373}"/>
              </a:ext>
            </a:extLst>
          </p:cNvPr>
          <p:cNvSpPr/>
          <p:nvPr/>
        </p:nvSpPr>
        <p:spPr>
          <a:xfrm>
            <a:off x="274816" y="663031"/>
            <a:ext cx="3001937" cy="436425"/>
          </a:xfrm>
          <a:prstGeom prst="rect">
            <a:avLst/>
          </a:prstGeom>
          <a:solidFill>
            <a:srgbClr val="4F81BD"/>
          </a:soli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市级</a:t>
            </a:r>
          </a:p>
        </p:txBody>
      </p:sp>
      <p:sp>
        <p:nvSpPr>
          <p:cNvPr id="5" name="îŝ1ïdê">
            <a:extLst>
              <a:ext uri="{FF2B5EF4-FFF2-40B4-BE49-F238E27FC236}">
                <a16:creationId xmlns:a16="http://schemas.microsoft.com/office/drawing/2014/main" id="{3FBA93FA-2566-034E-BF34-CDBF48FEAD76}"/>
              </a:ext>
            </a:extLst>
          </p:cNvPr>
          <p:cNvSpPr/>
          <p:nvPr/>
        </p:nvSpPr>
        <p:spPr>
          <a:xfrm>
            <a:off x="3629466" y="663031"/>
            <a:ext cx="3058215" cy="436425"/>
          </a:xfrm>
          <a:prstGeom prst="rect">
            <a:avLst/>
          </a:prstGeom>
          <a:solidFill>
            <a:srgbClr val="4472C4"/>
          </a:soli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基层人员</a:t>
            </a:r>
          </a:p>
        </p:txBody>
      </p:sp>
      <p:sp>
        <p:nvSpPr>
          <p:cNvPr id="6" name="îŝ1ïdê">
            <a:extLst>
              <a:ext uri="{FF2B5EF4-FFF2-40B4-BE49-F238E27FC236}">
                <a16:creationId xmlns:a16="http://schemas.microsoft.com/office/drawing/2014/main" id="{D69FAEC3-B32A-C046-9D87-3CFA45159D28}"/>
              </a:ext>
            </a:extLst>
          </p:cNvPr>
          <p:cNvSpPr/>
          <p:nvPr/>
        </p:nvSpPr>
        <p:spPr>
          <a:xfrm>
            <a:off x="7091785" y="672884"/>
            <a:ext cx="3315994" cy="436425"/>
          </a:xfrm>
          <a:prstGeom prst="rect">
            <a:avLst/>
          </a:prstGeom>
          <a:solidFill>
            <a:srgbClr val="B4D0EF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 defTabSz="410755" hangingPunct="0"/>
            <a:r>
              <a:rPr lang="zh-CN" altLang="en-US" b="1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单位负责人</a:t>
            </a:r>
          </a:p>
        </p:txBody>
      </p:sp>
      <p:sp>
        <p:nvSpPr>
          <p:cNvPr id="7" name="îŝ1ïdê">
            <a:extLst>
              <a:ext uri="{FF2B5EF4-FFF2-40B4-BE49-F238E27FC236}">
                <a16:creationId xmlns:a16="http://schemas.microsoft.com/office/drawing/2014/main" id="{2FE6C14F-B190-D449-AE7C-343C13720A05}"/>
              </a:ext>
            </a:extLst>
          </p:cNvPr>
          <p:cNvSpPr/>
          <p:nvPr/>
        </p:nvSpPr>
        <p:spPr>
          <a:xfrm>
            <a:off x="10728584" y="662243"/>
            <a:ext cx="1165167" cy="4356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21920" tIns="28560" rIns="121920" bIns="60960" numCol="1" anchor="ctr" anchorCtr="0" compatLnSpc="1">
            <a:prstTxWarp prst="textNoShape">
              <a:avLst/>
            </a:prstTxWarp>
          </a:bodyPr>
          <a:lstStyle/>
          <a:p>
            <a:pPr algn="ctr" defTabSz="410755" hangingPunct="0"/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单位员工</a:t>
            </a:r>
          </a:p>
        </p:txBody>
      </p:sp>
      <p:cxnSp>
        <p:nvCxnSpPr>
          <p:cNvPr id="9" name="直接连接符 89">
            <a:extLst>
              <a:ext uri="{FF2B5EF4-FFF2-40B4-BE49-F238E27FC236}">
                <a16:creationId xmlns:a16="http://schemas.microsoft.com/office/drawing/2014/main" id="{09995F8A-65DC-AD4C-AD44-B0047A2B2548}"/>
              </a:ext>
            </a:extLst>
          </p:cNvPr>
          <p:cNvCxnSpPr/>
          <p:nvPr/>
        </p:nvCxnSpPr>
        <p:spPr>
          <a:xfrm>
            <a:off x="3405183" y="672884"/>
            <a:ext cx="0" cy="587588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0">
            <a:extLst>
              <a:ext uri="{FF2B5EF4-FFF2-40B4-BE49-F238E27FC236}">
                <a16:creationId xmlns:a16="http://schemas.microsoft.com/office/drawing/2014/main" id="{4880A32D-7E59-7A43-84E5-204CB5F0FF73}"/>
              </a:ext>
            </a:extLst>
          </p:cNvPr>
          <p:cNvCxnSpPr/>
          <p:nvPr/>
        </p:nvCxnSpPr>
        <p:spPr>
          <a:xfrm>
            <a:off x="6910787" y="672884"/>
            <a:ext cx="0" cy="587588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91">
            <a:extLst>
              <a:ext uri="{FF2B5EF4-FFF2-40B4-BE49-F238E27FC236}">
                <a16:creationId xmlns:a16="http://schemas.microsoft.com/office/drawing/2014/main" id="{5B57F934-384F-714B-8812-426FC5388011}"/>
              </a:ext>
            </a:extLst>
          </p:cNvPr>
          <p:cNvCxnSpPr/>
          <p:nvPr/>
        </p:nvCxnSpPr>
        <p:spPr>
          <a:xfrm>
            <a:off x="10605543" y="661460"/>
            <a:ext cx="0" cy="587588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97">
            <a:extLst>
              <a:ext uri="{FF2B5EF4-FFF2-40B4-BE49-F238E27FC236}">
                <a16:creationId xmlns:a16="http://schemas.microsoft.com/office/drawing/2014/main" id="{721B4D47-0C70-1544-8B81-773829D359EA}"/>
              </a:ext>
            </a:extLst>
          </p:cNvPr>
          <p:cNvCxnSpPr/>
          <p:nvPr/>
        </p:nvCxnSpPr>
        <p:spPr>
          <a:xfrm>
            <a:off x="12050486" y="661460"/>
            <a:ext cx="0" cy="587588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545">
            <a:extLst>
              <a:ext uri="{FF2B5EF4-FFF2-40B4-BE49-F238E27FC236}">
                <a16:creationId xmlns:a16="http://schemas.microsoft.com/office/drawing/2014/main" id="{7FEA2726-FC30-EC4A-BF45-7A0753A2F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131" y="1217397"/>
            <a:ext cx="3001622" cy="2303492"/>
          </a:xfrm>
          <a:prstGeom prst="rect">
            <a:avLst/>
          </a:prstGeom>
          <a:solidFill>
            <a:srgbClr val="4F81BD"/>
          </a:soli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defTabSz="913765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模板统一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C69A144-113B-8540-BB28-3E41BF012754}"/>
              </a:ext>
            </a:extLst>
          </p:cNvPr>
          <p:cNvSpPr/>
          <p:nvPr/>
        </p:nvSpPr>
        <p:spPr>
          <a:xfrm>
            <a:off x="407511" y="1548441"/>
            <a:ext cx="2742046" cy="29397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74520" rIns="91440" bIns="103320" rtlCol="0" anchor="ctr"/>
          <a:lstStyle/>
          <a:p>
            <a:pPr algn="ctr">
              <a:spcAft>
                <a:spcPts val="100"/>
              </a:spcAft>
            </a:pPr>
            <a:r>
              <a:rPr lang="zh-CN" alt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配表单</a:t>
            </a:r>
            <a:endParaRPr lang="en-US" altLang="zh-CN" sz="1200" b="1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A6EEA1-FCCB-2F4A-8616-03F0DBBC21D3}"/>
              </a:ext>
            </a:extLst>
          </p:cNvPr>
          <p:cNvSpPr/>
          <p:nvPr/>
        </p:nvSpPr>
        <p:spPr>
          <a:xfrm>
            <a:off x="407511" y="1943203"/>
            <a:ext cx="2742046" cy="110961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7320" rIns="91440" bIns="103320" rtlCol="0" anchor="t"/>
          <a:lstStyle/>
          <a:p>
            <a:pPr algn="ctr">
              <a:spcAft>
                <a:spcPts val="100"/>
              </a:spcAft>
            </a:pPr>
            <a:r>
              <a:rPr lang="zh-CN" alt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配规则</a:t>
            </a:r>
            <a:endParaRPr lang="en-US" altLang="zh-CN" sz="1200" b="1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100"/>
              </a:spcAft>
            </a:pP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时间范围</a:t>
            </a:r>
            <a:endParaRPr lang="en-US" altLang="zh-CN" sz="1200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检测频率</a:t>
            </a:r>
            <a:endParaRPr lang="en-US" altLang="zh-CN" sz="1200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每日检测比例</a:t>
            </a:r>
            <a:endParaRPr lang="en-US" altLang="zh-CN" sz="1200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发放单位管理（有限空间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未知空间）</a:t>
            </a:r>
            <a:endParaRPr lang="en-US" altLang="zh-CN" sz="1200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545">
            <a:extLst>
              <a:ext uri="{FF2B5EF4-FFF2-40B4-BE49-F238E27FC236}">
                <a16:creationId xmlns:a16="http://schemas.microsoft.com/office/drawing/2014/main" id="{90F1B052-B97E-DA44-86F3-271FE531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589" y="1216597"/>
            <a:ext cx="3063724" cy="2303492"/>
          </a:xfrm>
          <a:prstGeom prst="rect">
            <a:avLst/>
          </a:prstGeom>
          <a:solidFill>
            <a:srgbClr val="4472C4"/>
          </a:soli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defTabSz="913765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模板选取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7F2A956-D74A-6546-9D72-8491116FE3DF}"/>
              </a:ext>
            </a:extLst>
          </p:cNvPr>
          <p:cNvSpPr/>
          <p:nvPr/>
        </p:nvSpPr>
        <p:spPr>
          <a:xfrm>
            <a:off x="3787118" y="1538326"/>
            <a:ext cx="2830443" cy="29890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70920" rIns="91440" bIns="103320" rtlCol="0" anchor="ctr"/>
          <a:lstStyle/>
          <a:p>
            <a:pPr algn="ctr">
              <a:spcAft>
                <a:spcPts val="100"/>
              </a:spcAft>
            </a:pPr>
            <a:r>
              <a:rPr lang="zh-CN" alt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查看表单</a:t>
            </a:r>
            <a:endParaRPr lang="en-US" altLang="zh-CN" sz="1200" b="1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9A4FBF9-B0C8-AE4C-9576-6FF66160586F}"/>
              </a:ext>
            </a:extLst>
          </p:cNvPr>
          <p:cNvSpPr/>
          <p:nvPr/>
        </p:nvSpPr>
        <p:spPr>
          <a:xfrm>
            <a:off x="3786003" y="1935182"/>
            <a:ext cx="2830443" cy="851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7320" rIns="91440" bIns="103320" rtlCol="0" anchor="t"/>
          <a:lstStyle/>
          <a:p>
            <a:pPr algn="ctr">
              <a:spcAft>
                <a:spcPts val="100"/>
              </a:spcAft>
            </a:pPr>
            <a:r>
              <a:rPr lang="zh-CN" alt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使用规则</a:t>
            </a:r>
            <a:endParaRPr lang="en-US" altLang="zh-CN" sz="1200" b="1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选地区</a:t>
            </a:r>
            <a:endParaRPr lang="en-US" altLang="zh-CN" sz="1200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发放单位管理（有限空间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未知空间）</a:t>
            </a:r>
            <a:endParaRPr lang="en-US" altLang="zh-CN" sz="1200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填写单位信息</a:t>
            </a:r>
          </a:p>
        </p:txBody>
      </p:sp>
      <p:sp>
        <p:nvSpPr>
          <p:cNvPr id="19" name="Rectangle 545">
            <a:extLst>
              <a:ext uri="{FF2B5EF4-FFF2-40B4-BE49-F238E27FC236}">
                <a16:creationId xmlns:a16="http://schemas.microsoft.com/office/drawing/2014/main" id="{4FC9E1C7-9BD5-6A46-9DC6-428D3BA1D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408" y="1555021"/>
            <a:ext cx="953044" cy="389369"/>
          </a:xfrm>
          <a:prstGeom prst="rect">
            <a:avLst/>
          </a:prstGeom>
          <a:solidFill>
            <a:srgbClr val="B4D0EF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 defTabSz="410755" hangingPunct="0"/>
            <a:r>
              <a:rPr lang="zh-CN" altLang="en-US" sz="1200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一单位一类别一码</a:t>
            </a:r>
          </a:p>
        </p:txBody>
      </p:sp>
      <p:sp>
        <p:nvSpPr>
          <p:cNvPr id="21" name="Rectangle 545">
            <a:extLst>
              <a:ext uri="{FF2B5EF4-FFF2-40B4-BE49-F238E27FC236}">
                <a16:creationId xmlns:a16="http://schemas.microsoft.com/office/drawing/2014/main" id="{689F5A18-681C-5B4C-85B0-BE349A2A5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5145" y="1706835"/>
            <a:ext cx="1162734" cy="4415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21920" tIns="28560" rIns="121920" bIns="60960" numCol="1" anchor="ctr" anchorCtr="0" compatLnSpc="1">
            <a:prstTxWarp prst="textNoShape">
              <a:avLst/>
            </a:prstTxWarp>
          </a:bodyPr>
          <a:lstStyle/>
          <a:p>
            <a:pPr marR="0" lvl="0" algn="ctr" defTabSz="41075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扫码登记</a:t>
            </a:r>
          </a:p>
        </p:txBody>
      </p:sp>
      <p:sp>
        <p:nvSpPr>
          <p:cNvPr id="29" name="Rectangle 545">
            <a:extLst>
              <a:ext uri="{FF2B5EF4-FFF2-40B4-BE49-F238E27FC236}">
                <a16:creationId xmlns:a16="http://schemas.microsoft.com/office/drawing/2014/main" id="{1DDC685D-6062-3E41-BBD8-D6C2EA55A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193" y="4201909"/>
            <a:ext cx="3043488" cy="2552852"/>
          </a:xfrm>
          <a:prstGeom prst="rect">
            <a:avLst/>
          </a:prstGeom>
          <a:solidFill>
            <a:srgbClr val="4472C4"/>
          </a:soli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defTabSz="913765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任务生成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F9710B3-07B2-274A-B43A-D6432F7DE543}"/>
              </a:ext>
            </a:extLst>
          </p:cNvPr>
          <p:cNvSpPr/>
          <p:nvPr/>
        </p:nvSpPr>
        <p:spPr>
          <a:xfrm>
            <a:off x="3748145" y="4570407"/>
            <a:ext cx="2877798" cy="5093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70920" rIns="91440" bIns="103320" rtlCol="0" anchor="ctr"/>
          <a:lstStyle/>
          <a:p>
            <a:pPr algn="ctr">
              <a:spcAft>
                <a:spcPts val="100"/>
              </a:spcAft>
            </a:pPr>
            <a:r>
              <a:rPr lang="zh-CN" alt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单位管理</a:t>
            </a:r>
            <a:endParaRPr lang="en-US" altLang="zh-CN" sz="1200" b="1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100"/>
              </a:spcAft>
            </a:pP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基层发码，扫码纳入</a:t>
            </a:r>
            <a:endParaRPr lang="en-US" altLang="zh-CN" sz="1200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907221A-2D7F-2E49-8FE5-844BA9DD7770}"/>
              </a:ext>
            </a:extLst>
          </p:cNvPr>
          <p:cNvSpPr/>
          <p:nvPr/>
        </p:nvSpPr>
        <p:spPr>
          <a:xfrm>
            <a:off x="3748144" y="5204328"/>
            <a:ext cx="2877799" cy="56479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7320" rIns="91440" bIns="103320" rtlCol="0" anchor="t"/>
          <a:lstStyle/>
          <a:p>
            <a:pPr algn="ctr">
              <a:spcAft>
                <a:spcPts val="100"/>
              </a:spcAft>
            </a:pPr>
            <a:r>
              <a:rPr lang="zh-CN" alt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权限共享</a:t>
            </a:r>
            <a:endParaRPr lang="en-US" altLang="zh-CN" sz="1200" b="1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100"/>
              </a:spcAft>
            </a:pP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可新增采集数据共享权限</a:t>
            </a:r>
            <a:endParaRPr lang="en-US" altLang="zh-CN" sz="1200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ectangle 545">
            <a:extLst>
              <a:ext uri="{FF2B5EF4-FFF2-40B4-BE49-F238E27FC236}">
                <a16:creationId xmlns:a16="http://schemas.microsoft.com/office/drawing/2014/main" id="{879ABAFC-9BFA-EE40-83A3-34E2063F7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60" y="4201909"/>
            <a:ext cx="3007993" cy="2552852"/>
          </a:xfrm>
          <a:prstGeom prst="rect">
            <a:avLst/>
          </a:prstGeom>
          <a:solidFill>
            <a:srgbClr val="4F81BD"/>
          </a:soli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defTabSz="913765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数据汇总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7E6E6B1-A663-F047-A0AD-536AC7FC22AB}"/>
              </a:ext>
            </a:extLst>
          </p:cNvPr>
          <p:cNvSpPr/>
          <p:nvPr/>
        </p:nvSpPr>
        <p:spPr>
          <a:xfrm>
            <a:off x="407237" y="5594225"/>
            <a:ext cx="2727558" cy="102641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70920" rIns="91440" bIns="103320" rtlCol="0" anchor="ctr"/>
          <a:lstStyle/>
          <a:p>
            <a:pPr algn="ctr">
              <a:spcAft>
                <a:spcPts val="100"/>
              </a:spcAft>
            </a:pPr>
            <a:r>
              <a:rPr lang="zh-CN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数据汇总</a:t>
            </a:r>
            <a:endParaRPr lang="en-US" altLang="zh-CN" sz="1400" b="1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100"/>
              </a:spcAft>
            </a:pP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查看该重点人群类别在各地区、各企业的统计结果</a:t>
            </a:r>
            <a:endParaRPr lang="en-US" altLang="zh-CN" sz="1200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箭头连接符 8">
            <a:extLst>
              <a:ext uri="{FF2B5EF4-FFF2-40B4-BE49-F238E27FC236}">
                <a16:creationId xmlns:a16="http://schemas.microsoft.com/office/drawing/2014/main" id="{6F481C8B-5F39-254D-8F36-C332CAB676F3}"/>
              </a:ext>
            </a:extLst>
          </p:cNvPr>
          <p:cNvCxnSpPr>
            <a:stCxn id="13" idx="3"/>
          </p:cNvCxnSpPr>
          <p:nvPr/>
        </p:nvCxnSpPr>
        <p:spPr>
          <a:xfrm flipV="1">
            <a:off x="3276753" y="2368343"/>
            <a:ext cx="356836" cy="800"/>
          </a:xfrm>
          <a:prstGeom prst="straightConnector1">
            <a:avLst/>
          </a:prstGeom>
          <a:ln w="317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F8A861A2-256F-E04D-A462-8308F59044D7}"/>
              </a:ext>
            </a:extLst>
          </p:cNvPr>
          <p:cNvSpPr/>
          <p:nvPr/>
        </p:nvSpPr>
        <p:spPr>
          <a:xfrm>
            <a:off x="400523" y="3153979"/>
            <a:ext cx="2742046" cy="29397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74520" rIns="91440" bIns="103320" rtlCol="0" anchor="ctr"/>
          <a:lstStyle/>
          <a:p>
            <a:pPr algn="ctr">
              <a:spcAft>
                <a:spcPts val="100"/>
              </a:spcAft>
            </a:pPr>
            <a:r>
              <a:rPr lang="zh-CN" alt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配市级默认权限</a:t>
            </a:r>
            <a:endParaRPr lang="en-US" altLang="zh-CN" sz="1200" b="1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0FD4F20-8C14-3140-96FE-2C3594768512}"/>
              </a:ext>
            </a:extLst>
          </p:cNvPr>
          <p:cNvSpPr/>
          <p:nvPr/>
        </p:nvSpPr>
        <p:spPr>
          <a:xfrm>
            <a:off x="3774021" y="2881086"/>
            <a:ext cx="2830443" cy="56175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70920" rIns="91440" bIns="103320" rtlCol="0" anchor="ctr"/>
          <a:lstStyle/>
          <a:p>
            <a:pPr algn="ctr">
              <a:spcAft>
                <a:spcPts val="100"/>
              </a:spcAft>
            </a:pPr>
            <a:r>
              <a:rPr lang="zh-CN" alt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配采集分享权限</a:t>
            </a:r>
            <a:endParaRPr lang="en-US" altLang="zh-CN" sz="1200" b="1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100"/>
              </a:spcAft>
            </a:pP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（默认横纵区分、自动共享机制）</a:t>
            </a:r>
            <a:endParaRPr lang="en-US" altLang="zh-CN" sz="1200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545">
            <a:extLst>
              <a:ext uri="{FF2B5EF4-FFF2-40B4-BE49-F238E27FC236}">
                <a16:creationId xmlns:a16="http://schemas.microsoft.com/office/drawing/2014/main" id="{0A4AB7CD-9225-BD4E-A1D6-48F8CAF2A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1784" y="1270003"/>
            <a:ext cx="1500674" cy="1233711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marR="0" lvl="0" algn="ctr" defTabSz="41075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7E6B2CC1-38E7-F146-BF51-694E7F122401}"/>
              </a:ext>
            </a:extLst>
          </p:cNvPr>
          <p:cNvCxnSpPr>
            <a:cxnSpLocks/>
            <a:stCxn id="30" idx="3"/>
            <a:endCxn id="19" idx="1"/>
          </p:cNvCxnSpPr>
          <p:nvPr/>
        </p:nvCxnSpPr>
        <p:spPr>
          <a:xfrm flipV="1">
            <a:off x="6625943" y="1749706"/>
            <a:ext cx="550465" cy="3075371"/>
          </a:xfrm>
          <a:prstGeom prst="bentConnector3">
            <a:avLst>
              <a:gd name="adj1" fmla="val 50000"/>
            </a:avLst>
          </a:prstGeom>
          <a:ln w="317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>
            <a:extLst>
              <a:ext uri="{FF2B5EF4-FFF2-40B4-BE49-F238E27FC236}">
                <a16:creationId xmlns:a16="http://schemas.microsoft.com/office/drawing/2014/main" id="{898ECE56-63F7-BF40-9D49-A792AF87CAD9}"/>
              </a:ext>
            </a:extLst>
          </p:cNvPr>
          <p:cNvCxnSpPr>
            <a:stCxn id="21" idx="2"/>
            <a:endCxn id="27" idx="3"/>
          </p:cNvCxnSpPr>
          <p:nvPr/>
        </p:nvCxnSpPr>
        <p:spPr>
          <a:xfrm rot="5400000">
            <a:off x="9232047" y="3362247"/>
            <a:ext cx="3338354" cy="910577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>
            <a:extLst>
              <a:ext uri="{FF2B5EF4-FFF2-40B4-BE49-F238E27FC236}">
                <a16:creationId xmlns:a16="http://schemas.microsoft.com/office/drawing/2014/main" id="{6BBEE331-505B-6A45-B6CB-B465E1EC5D66}"/>
              </a:ext>
            </a:extLst>
          </p:cNvPr>
          <p:cNvCxnSpPr>
            <a:cxnSpLocks/>
            <a:stCxn id="16" idx="2"/>
            <a:endCxn id="29" idx="0"/>
          </p:cNvCxnSpPr>
          <p:nvPr/>
        </p:nvCxnSpPr>
        <p:spPr>
          <a:xfrm rot="16200000" flipH="1">
            <a:off x="4824784" y="3860756"/>
            <a:ext cx="681820" cy="486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437EF101-E7AD-4642-B387-59EFEA647FB4}"/>
              </a:ext>
            </a:extLst>
          </p:cNvPr>
          <p:cNvSpPr txBox="1"/>
          <p:nvPr/>
        </p:nvSpPr>
        <p:spPr>
          <a:xfrm>
            <a:off x="5136221" y="3608984"/>
            <a:ext cx="997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产生任务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907221A-2D7F-2E49-8FE5-844BA9DD7770}"/>
              </a:ext>
            </a:extLst>
          </p:cNvPr>
          <p:cNvSpPr/>
          <p:nvPr/>
        </p:nvSpPr>
        <p:spPr>
          <a:xfrm>
            <a:off x="3748031" y="5925787"/>
            <a:ext cx="2877799" cy="69485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7320" rIns="91440" bIns="103320" rtlCol="0" anchor="t"/>
          <a:lstStyle/>
          <a:p>
            <a:pPr algn="ctr">
              <a:spcAft>
                <a:spcPts val="100"/>
              </a:spcAft>
            </a:pPr>
            <a:r>
              <a:rPr lang="zh-CN" alt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数据汇总</a:t>
            </a:r>
            <a:endParaRPr lang="en-US" altLang="zh-CN" sz="1200" b="1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100"/>
              </a:spcAft>
            </a:pP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查看各单位统计数据</a:t>
            </a:r>
          </a:p>
          <a:p>
            <a:pPr algn="ctr">
              <a:spcAft>
                <a:spcPts val="100"/>
              </a:spcAft>
            </a:pPr>
            <a:endParaRPr lang="en-US" altLang="zh-CN" sz="1200" b="1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Rectangle 545">
            <a:extLst>
              <a:ext uri="{FF2B5EF4-FFF2-40B4-BE49-F238E27FC236}">
                <a16:creationId xmlns:a16="http://schemas.microsoft.com/office/drawing/2014/main" id="{49A8CB30-ABB7-3D45-A967-F62703720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965" y="1234874"/>
            <a:ext cx="1374813" cy="2285214"/>
          </a:xfrm>
          <a:prstGeom prst="rect">
            <a:avLst/>
          </a:prstGeom>
          <a:solidFill>
            <a:srgbClr val="B4D0EF"/>
          </a:solidFill>
          <a:ln w="19050">
            <a:solidFill>
              <a:schemeClr val="bg1"/>
            </a:solidFill>
          </a:ln>
        </p:spPr>
        <p:txBody>
          <a:bodyPr vert="horz" wrap="square" lIns="121920" tIns="39360" rIns="121920" bIns="60960" numCol="1" anchor="t" anchorCtr="0" compatLnSpc="1">
            <a:prstTxWarp prst="textNoShape">
              <a:avLst/>
            </a:prstTxWarp>
          </a:bodyPr>
          <a:lstStyle/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tabLst/>
              <a:defRPr/>
            </a:pPr>
            <a:r>
              <a:rPr lang="zh-CN" altLang="en-US" sz="12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台账创建</a:t>
            </a:r>
            <a:endParaRPr lang="en-US" altLang="zh-CN" sz="12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9E6426E-B162-8845-B729-9BC8A4D05B90}"/>
              </a:ext>
            </a:extLst>
          </p:cNvPr>
          <p:cNvSpPr/>
          <p:nvPr/>
        </p:nvSpPr>
        <p:spPr>
          <a:xfrm>
            <a:off x="9146067" y="1785989"/>
            <a:ext cx="1166513" cy="283591"/>
          </a:xfrm>
          <a:prstGeom prst="rect">
            <a:avLst/>
          </a:prstGeom>
          <a:solidFill>
            <a:srgbClr val="B4D0EF"/>
          </a:solidFill>
          <a:ln w="19050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81720" rIns="91440" bIns="88920" rtlCol="0" anchor="ctr"/>
          <a:lstStyle/>
          <a:p>
            <a:pPr algn="ctr">
              <a:spcAft>
                <a:spcPts val="100"/>
              </a:spcAft>
            </a:pPr>
            <a:r>
              <a:rPr lang="zh-CN" altLang="en-US" sz="12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员工扫码</a:t>
            </a:r>
            <a:endParaRPr lang="en-US" altLang="zh-CN" sz="12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246F073-FB8B-7A43-BD4D-2A5A7F234DBE}"/>
              </a:ext>
            </a:extLst>
          </p:cNvPr>
          <p:cNvSpPr/>
          <p:nvPr/>
        </p:nvSpPr>
        <p:spPr>
          <a:xfrm>
            <a:off x="9153310" y="2289660"/>
            <a:ext cx="1166513" cy="266770"/>
          </a:xfrm>
          <a:prstGeom prst="rect">
            <a:avLst/>
          </a:prstGeom>
          <a:solidFill>
            <a:srgbClr val="B4D0EF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74520" rIns="91440" bIns="88920" rtlCol="0" anchor="ctr"/>
          <a:lstStyle/>
          <a:p>
            <a:pPr algn="ctr">
              <a:spcAft>
                <a:spcPts val="100"/>
              </a:spcAft>
            </a:pPr>
            <a:r>
              <a:rPr lang="zh-CN" altLang="en-US" sz="12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手工录入</a:t>
            </a:r>
            <a:endParaRPr lang="en-US" altLang="zh-CN" sz="12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6563C80-08CC-4645-82EE-02C0A5AC3479}"/>
              </a:ext>
            </a:extLst>
          </p:cNvPr>
          <p:cNvSpPr/>
          <p:nvPr/>
        </p:nvSpPr>
        <p:spPr>
          <a:xfrm>
            <a:off x="9153310" y="2786609"/>
            <a:ext cx="1166513" cy="278952"/>
          </a:xfrm>
          <a:prstGeom prst="rect">
            <a:avLst/>
          </a:prstGeom>
          <a:solidFill>
            <a:srgbClr val="B4D0EF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74520" rIns="91440" bIns="88920" rtlCol="0" anchor="ctr"/>
          <a:lstStyle/>
          <a:p>
            <a:pPr algn="ctr">
              <a:spcAft>
                <a:spcPts val="100"/>
              </a:spcAft>
            </a:pPr>
            <a:r>
              <a:rPr lang="zh-CN" altLang="en-US" sz="12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批量导入</a:t>
            </a:r>
            <a:endParaRPr lang="en-US" altLang="zh-CN" sz="12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97E6E6B1-A663-F047-A0AD-536AC7FC22AB}"/>
              </a:ext>
            </a:extLst>
          </p:cNvPr>
          <p:cNvSpPr/>
          <p:nvPr/>
        </p:nvSpPr>
        <p:spPr>
          <a:xfrm>
            <a:off x="414755" y="4570407"/>
            <a:ext cx="2727558" cy="83450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70920" rIns="91440" bIns="103320" rtlCol="0" anchor="ctr"/>
          <a:lstStyle/>
          <a:p>
            <a:pPr algn="ctr">
              <a:spcAft>
                <a:spcPts val="100"/>
              </a:spcAft>
            </a:pPr>
            <a:r>
              <a:rPr lang="zh-CN" altLang="en-US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权限共享</a:t>
            </a:r>
            <a:endParaRPr lang="en-US" altLang="zh-CN" sz="1400" b="1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100"/>
              </a:spcAft>
            </a:pP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可新增共享权限</a:t>
            </a:r>
            <a:endParaRPr lang="en-US" altLang="zh-CN" sz="1200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100"/>
              </a:spcAft>
            </a:pP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（默认：书记、市长、分管副市长、责任部门负责人、分管副职）</a:t>
            </a:r>
            <a:endParaRPr lang="en-US" altLang="zh-CN" sz="1200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7" name="肘形连接符 116">
            <a:extLst>
              <a:ext uri="{FF2B5EF4-FFF2-40B4-BE49-F238E27FC236}">
                <a16:creationId xmlns:a16="http://schemas.microsoft.com/office/drawing/2014/main" id="{7E6B2CC1-38E7-F146-BF51-694E7F122401}"/>
              </a:ext>
            </a:extLst>
          </p:cNvPr>
          <p:cNvCxnSpPr>
            <a:stCxn id="84" idx="3"/>
            <a:endCxn id="21" idx="1"/>
          </p:cNvCxnSpPr>
          <p:nvPr/>
        </p:nvCxnSpPr>
        <p:spPr>
          <a:xfrm flipV="1">
            <a:off x="10312580" y="1927597"/>
            <a:ext cx="462565" cy="188"/>
          </a:xfrm>
          <a:prstGeom prst="bentConnector3">
            <a:avLst/>
          </a:prstGeom>
          <a:ln w="317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8">
            <a:extLst>
              <a:ext uri="{FF2B5EF4-FFF2-40B4-BE49-F238E27FC236}">
                <a16:creationId xmlns:a16="http://schemas.microsoft.com/office/drawing/2014/main" id="{6F481C8B-5F39-254D-8F36-C332CAB676F3}"/>
              </a:ext>
            </a:extLst>
          </p:cNvPr>
          <p:cNvCxnSpPr>
            <a:cxnSpLocks/>
          </p:cNvCxnSpPr>
          <p:nvPr/>
        </p:nvCxnSpPr>
        <p:spPr>
          <a:xfrm flipH="1">
            <a:off x="6687681" y="5769123"/>
            <a:ext cx="503976" cy="0"/>
          </a:xfrm>
          <a:prstGeom prst="straightConnector1">
            <a:avLst/>
          </a:prstGeom>
          <a:ln w="317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图片 145">
            <a:extLst>
              <a:ext uri="{FF2B5EF4-FFF2-40B4-BE49-F238E27FC236}">
                <a16:creationId xmlns:a16="http://schemas.microsoft.com/office/drawing/2014/main" id="{54FA01C9-910A-F74B-BC02-E1512EA985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2508" y="1176321"/>
            <a:ext cx="308010" cy="450746"/>
          </a:xfrm>
          <a:prstGeom prst="rect">
            <a:avLst/>
          </a:prstGeom>
        </p:spPr>
      </p:pic>
      <p:pic>
        <p:nvPicPr>
          <p:cNvPr id="147" name="图片 146">
            <a:extLst>
              <a:ext uri="{FF2B5EF4-FFF2-40B4-BE49-F238E27FC236}">
                <a16:creationId xmlns:a16="http://schemas.microsoft.com/office/drawing/2014/main" id="{54FA01C9-910A-F74B-BC02-E1512EA985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339" y="1556956"/>
            <a:ext cx="325119" cy="384754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9BA35CA7-CF1D-3A4D-B29F-440F11464E3A}"/>
              </a:ext>
            </a:extLst>
          </p:cNvPr>
          <p:cNvSpPr/>
          <p:nvPr/>
        </p:nvSpPr>
        <p:spPr>
          <a:xfrm>
            <a:off x="4366417" y="1198091"/>
            <a:ext cx="355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②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BA35CA7-CF1D-3A4D-B29F-440F11464E3A}"/>
              </a:ext>
            </a:extLst>
          </p:cNvPr>
          <p:cNvSpPr/>
          <p:nvPr/>
        </p:nvSpPr>
        <p:spPr>
          <a:xfrm>
            <a:off x="1030875" y="1192911"/>
            <a:ext cx="355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①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BA35CA7-CF1D-3A4D-B29F-440F11464E3A}"/>
              </a:ext>
            </a:extLst>
          </p:cNvPr>
          <p:cNvSpPr/>
          <p:nvPr/>
        </p:nvSpPr>
        <p:spPr>
          <a:xfrm>
            <a:off x="9039983" y="1188357"/>
            <a:ext cx="400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④</a:t>
            </a:r>
            <a:endParaRPr lang="zh-CN" altLang="en-US" sz="1600" kern="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BA35CA7-CF1D-3A4D-B29F-440F11464E3A}"/>
              </a:ext>
            </a:extLst>
          </p:cNvPr>
          <p:cNvSpPr/>
          <p:nvPr/>
        </p:nvSpPr>
        <p:spPr>
          <a:xfrm>
            <a:off x="10744045" y="1738740"/>
            <a:ext cx="400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⑤</a:t>
            </a:r>
            <a:endParaRPr lang="zh-CN" altLang="en-US" sz="16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7196011" y="4182460"/>
            <a:ext cx="3249924" cy="2564438"/>
            <a:chOff x="7196011" y="4757158"/>
            <a:chExt cx="3249924" cy="1989739"/>
          </a:xfrm>
        </p:grpSpPr>
        <p:sp>
          <p:nvSpPr>
            <p:cNvPr id="27" name="Rectangle 545">
              <a:extLst>
                <a:ext uri="{FF2B5EF4-FFF2-40B4-BE49-F238E27FC236}">
                  <a16:creationId xmlns:a16="http://schemas.microsoft.com/office/drawing/2014/main" id="{2EDAF7FD-2968-9341-B619-87867B7EE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6011" y="4791348"/>
              <a:ext cx="3249924" cy="1955549"/>
            </a:xfrm>
            <a:prstGeom prst="rect">
              <a:avLst/>
            </a:prstGeom>
            <a:solidFill>
              <a:srgbClr val="B4D0E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 defTabSz="410755" hangingPunct="0"/>
              <a:r>
                <a:rPr lang="zh-CN" altLang="en-US" sz="1400" b="1" kern="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单位管理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B3180F9-0038-824C-BD13-BFAECCD55765}"/>
                </a:ext>
              </a:extLst>
            </p:cNvPr>
            <p:cNvSpPr/>
            <p:nvPr/>
          </p:nvSpPr>
          <p:spPr>
            <a:xfrm>
              <a:off x="7279654" y="5679858"/>
              <a:ext cx="3053109" cy="50361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70920" rIns="91440" bIns="103320" rtlCol="0" anchor="ctr"/>
            <a:lstStyle/>
            <a:p>
              <a:pPr algn="ctr">
                <a:spcAft>
                  <a:spcPts val="100"/>
                </a:spcAft>
              </a:pPr>
              <a:r>
                <a:rPr lang="zh-CN" altLang="en-US" sz="14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台账管理</a:t>
              </a:r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100"/>
                </a:spcAft>
              </a:pPr>
              <a:r>
                <a:rPr lang="zh-CN" altLang="en-US" sz="14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增删改查员工信息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CAE6CB0-9A6B-D841-8F2F-2AE83152D9A6}"/>
                </a:ext>
              </a:extLst>
            </p:cNvPr>
            <p:cNvSpPr/>
            <p:nvPr/>
          </p:nvSpPr>
          <p:spPr>
            <a:xfrm>
              <a:off x="7286048" y="5095712"/>
              <a:ext cx="3053109" cy="506525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70920" rIns="91440" bIns="103320" rtlCol="0" anchor="ctr"/>
            <a:lstStyle/>
            <a:p>
              <a:pPr algn="ctr">
                <a:spcAft>
                  <a:spcPts val="100"/>
                </a:spcAft>
              </a:pPr>
              <a:r>
                <a:rPr lang="zh-CN" altLang="en-US" sz="14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结果查看</a:t>
              </a:r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100"/>
                </a:spcAft>
              </a:pPr>
              <a:r>
                <a:rPr lang="zh-CN" altLang="en-US" sz="14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登记人数、已检测人数、检测率、未检测人员名单等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58C8C66-EA5A-FD46-BB46-B422783F4567}"/>
                </a:ext>
              </a:extLst>
            </p:cNvPr>
            <p:cNvSpPr/>
            <p:nvPr/>
          </p:nvSpPr>
          <p:spPr>
            <a:xfrm>
              <a:off x="7286048" y="6269277"/>
              <a:ext cx="3053109" cy="36015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70920" rIns="91440" bIns="103320" rtlCol="0" anchor="ctr"/>
            <a:lstStyle/>
            <a:p>
              <a:pPr algn="ctr">
                <a:spcAft>
                  <a:spcPts val="100"/>
                </a:spcAft>
              </a:pPr>
              <a:r>
                <a:rPr lang="zh-CN" altLang="en-US" sz="14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责任转让</a:t>
              </a:r>
              <a:endParaRPr lang="en-US" altLang="zh-CN" sz="1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100"/>
                </a:spcAft>
              </a:pPr>
              <a:r>
                <a:rPr lang="zh-CN" altLang="en-US" sz="14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将单位管理员权限转给其它员工</a:t>
              </a:r>
              <a:endParaRPr lang="en-US" altLang="zh-CN" sz="1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9BA35CA7-CF1D-3A4D-B29F-440F11464E3A}"/>
                </a:ext>
              </a:extLst>
            </p:cNvPr>
            <p:cNvSpPr/>
            <p:nvPr/>
          </p:nvSpPr>
          <p:spPr>
            <a:xfrm>
              <a:off x="8095821" y="4757158"/>
              <a:ext cx="400643" cy="286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kern="0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⑥</a:t>
              </a:r>
              <a:endParaRPr lang="zh-CN" altLang="en-US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9BA35CA7-CF1D-3A4D-B29F-440F11464E3A}"/>
              </a:ext>
            </a:extLst>
          </p:cNvPr>
          <p:cNvSpPr/>
          <p:nvPr/>
        </p:nvSpPr>
        <p:spPr>
          <a:xfrm>
            <a:off x="3846232" y="4618799"/>
            <a:ext cx="400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③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9BA35CA7-CF1D-3A4D-B29F-440F11464E3A}"/>
              </a:ext>
            </a:extLst>
          </p:cNvPr>
          <p:cNvSpPr/>
          <p:nvPr/>
        </p:nvSpPr>
        <p:spPr>
          <a:xfrm>
            <a:off x="944269" y="4182459"/>
            <a:ext cx="400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⑧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BA35CA7-CF1D-3A4D-B29F-440F11464E3A}"/>
              </a:ext>
            </a:extLst>
          </p:cNvPr>
          <p:cNvSpPr/>
          <p:nvPr/>
        </p:nvSpPr>
        <p:spPr>
          <a:xfrm>
            <a:off x="3846232" y="6064259"/>
            <a:ext cx="400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⑦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6899728" y="2190608"/>
            <a:ext cx="29119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545">
            <a:extLst>
              <a:ext uri="{FF2B5EF4-FFF2-40B4-BE49-F238E27FC236}">
                <a16:creationId xmlns:a16="http://schemas.microsoft.com/office/drawing/2014/main" id="{4FC9E1C7-9BD5-6A46-9DC6-428D3BA1D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407" y="2021193"/>
            <a:ext cx="953044" cy="389369"/>
          </a:xfrm>
          <a:prstGeom prst="rect">
            <a:avLst/>
          </a:prstGeom>
          <a:solidFill>
            <a:srgbClr val="B4D0EF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 defTabSz="410755" hangingPunct="0"/>
            <a:r>
              <a:rPr lang="zh-CN" altLang="en-US" sz="1200" kern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一单位一类别一码</a:t>
            </a: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54FA01C9-910A-F74B-BC02-E1512EA985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338" y="2027482"/>
            <a:ext cx="325119" cy="384754"/>
          </a:xfrm>
          <a:prstGeom prst="rect">
            <a:avLst/>
          </a:prstGeom>
        </p:spPr>
      </p:pic>
      <p:cxnSp>
        <p:nvCxnSpPr>
          <p:cNvPr id="57" name="直接箭头连接符 56"/>
          <p:cNvCxnSpPr>
            <a:stCxn id="147" idx="3"/>
          </p:cNvCxnSpPr>
          <p:nvPr/>
        </p:nvCxnSpPr>
        <p:spPr>
          <a:xfrm>
            <a:off x="8465458" y="1749333"/>
            <a:ext cx="567507" cy="0"/>
          </a:xfrm>
          <a:prstGeom prst="straightConnector1">
            <a:avLst/>
          </a:prstGeom>
          <a:ln w="317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7439940" y="1265855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tabLst/>
              <a:defRPr/>
            </a:pPr>
            <a:r>
              <a:rPr lang="zh-CN" altLang="en-US" sz="12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基层发码</a:t>
            </a:r>
          </a:p>
        </p:txBody>
      </p:sp>
      <p:grpSp>
        <p:nvGrpSpPr>
          <p:cNvPr id="81" name="组合 80"/>
          <p:cNvGrpSpPr/>
          <p:nvPr/>
        </p:nvGrpSpPr>
        <p:grpSpPr>
          <a:xfrm>
            <a:off x="7171129" y="2634292"/>
            <a:ext cx="1289050" cy="380430"/>
            <a:chOff x="7171129" y="2773549"/>
            <a:chExt cx="1289050" cy="470183"/>
          </a:xfrm>
        </p:grpSpPr>
        <p:sp>
          <p:nvSpPr>
            <p:cNvPr id="92" name="Rectangle 545">
              <a:extLst>
                <a:ext uri="{FF2B5EF4-FFF2-40B4-BE49-F238E27FC236}">
                  <a16:creationId xmlns:a16="http://schemas.microsoft.com/office/drawing/2014/main" id="{4FC9E1C7-9BD5-6A46-9DC6-428D3BA1D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129" y="2773549"/>
              <a:ext cx="953044" cy="46945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 defTabSz="410755" hangingPunct="0"/>
              <a:r>
                <a:rPr lang="zh-CN" altLang="en-US" sz="12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单位自主申报码</a:t>
              </a:r>
            </a:p>
          </p:txBody>
        </p:sp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54FA01C9-910A-F74B-BC02-E1512EA98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35060" y="2779838"/>
              <a:ext cx="325119" cy="463894"/>
            </a:xfrm>
            <a:prstGeom prst="rect">
              <a:avLst/>
            </a:prstGeom>
          </p:spPr>
        </p:pic>
      </p:grpSp>
      <p:grpSp>
        <p:nvGrpSpPr>
          <p:cNvPr id="99" name="组合 98"/>
          <p:cNvGrpSpPr/>
          <p:nvPr/>
        </p:nvGrpSpPr>
        <p:grpSpPr>
          <a:xfrm>
            <a:off x="7171129" y="3084808"/>
            <a:ext cx="1289050" cy="380430"/>
            <a:chOff x="7171129" y="2773549"/>
            <a:chExt cx="1289050" cy="470183"/>
          </a:xfrm>
        </p:grpSpPr>
        <p:sp>
          <p:nvSpPr>
            <p:cNvPr id="100" name="Rectangle 545">
              <a:extLst>
                <a:ext uri="{FF2B5EF4-FFF2-40B4-BE49-F238E27FC236}">
                  <a16:creationId xmlns:a16="http://schemas.microsoft.com/office/drawing/2014/main" id="{4FC9E1C7-9BD5-6A46-9DC6-428D3BA1D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129" y="2773549"/>
              <a:ext cx="953044" cy="46945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 defTabSz="410755" hangingPunct="0"/>
              <a:r>
                <a:rPr lang="zh-CN" altLang="en-US" sz="12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单位自主申报码</a:t>
              </a:r>
            </a:p>
          </p:txBody>
        </p:sp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54FA01C9-910A-F74B-BC02-E1512EA98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35060" y="2779838"/>
              <a:ext cx="325119" cy="463894"/>
            </a:xfrm>
            <a:prstGeom prst="rect">
              <a:avLst/>
            </a:prstGeom>
          </p:spPr>
        </p:pic>
      </p:grpSp>
      <p:sp>
        <p:nvSpPr>
          <p:cNvPr id="102" name="Rectangle 545">
            <a:extLst>
              <a:ext uri="{FF2B5EF4-FFF2-40B4-BE49-F238E27FC236}">
                <a16:creationId xmlns:a16="http://schemas.microsoft.com/office/drawing/2014/main" id="{0A4AB7CD-9225-BD4E-A1D6-48F8CAF2A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414" y="2560784"/>
            <a:ext cx="1500674" cy="96445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marR="0" lvl="0" algn="ctr" defTabSz="41075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7145726" y="3525243"/>
            <a:ext cx="0" cy="14713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 flipH="1">
            <a:off x="6643914" y="4996543"/>
            <a:ext cx="50181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8">
            <a:extLst>
              <a:ext uri="{FF2B5EF4-FFF2-40B4-BE49-F238E27FC236}">
                <a16:creationId xmlns:a16="http://schemas.microsoft.com/office/drawing/2014/main" id="{6F481C8B-5F39-254D-8F36-C332CAB676F3}"/>
              </a:ext>
            </a:extLst>
          </p:cNvPr>
          <p:cNvCxnSpPr>
            <a:cxnSpLocks/>
          </p:cNvCxnSpPr>
          <p:nvPr/>
        </p:nvCxnSpPr>
        <p:spPr>
          <a:xfrm flipH="1">
            <a:off x="3276753" y="5625432"/>
            <a:ext cx="368072" cy="0"/>
          </a:xfrm>
          <a:prstGeom prst="straightConnector1">
            <a:avLst/>
          </a:prstGeom>
          <a:ln w="3175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标题 1">
            <a:extLst>
              <a:ext uri="{FF2B5EF4-FFF2-40B4-BE49-F238E27FC236}">
                <a16:creationId xmlns:a16="http://schemas.microsoft.com/office/drawing/2014/main" id="{41D46A2D-17EB-7A4E-8C72-0B94A5B97693}"/>
              </a:ext>
            </a:extLst>
          </p:cNvPr>
          <p:cNvSpPr txBox="1">
            <a:spLocks/>
          </p:cNvSpPr>
          <p:nvPr/>
        </p:nvSpPr>
        <p:spPr>
          <a:xfrm>
            <a:off x="3648975" y="142794"/>
            <a:ext cx="6706307" cy="427222"/>
          </a:xfrm>
          <a:prstGeom prst="rect">
            <a:avLst/>
          </a:prstGeom>
          <a:ln w="12700">
            <a:miter lim="400000"/>
          </a:ln>
        </p:spPr>
        <p:txBody>
          <a:bodyPr vert="horz" lIns="45719" tIns="45720" rIns="45719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单位建、员工填、基层督、领导看</a:t>
            </a:r>
          </a:p>
        </p:txBody>
      </p:sp>
    </p:spTree>
    <p:extLst>
      <p:ext uri="{BB962C8B-B14F-4D97-AF65-F5344CB8AC3E}">
        <p14:creationId xmlns:p14="http://schemas.microsoft.com/office/powerpoint/2010/main" val="3337802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9360F4-9025-B9E6-6AEA-DCE39BA43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10" y="190295"/>
            <a:ext cx="3266245" cy="338461"/>
          </a:xfrm>
        </p:spPr>
        <p:txBody>
          <a:bodyPr/>
          <a:lstStyle/>
          <a:p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隔离点人员入住流程</a:t>
            </a:r>
          </a:p>
        </p:txBody>
      </p:sp>
      <p:sp>
        <p:nvSpPr>
          <p:cNvPr id="3" name="圆角矩形 40">
            <a:extLst>
              <a:ext uri="{FF2B5EF4-FFF2-40B4-BE49-F238E27FC236}">
                <a16:creationId xmlns:a16="http://schemas.microsoft.com/office/drawing/2014/main" id="{B0D547BD-0C37-91CC-3703-7554C3472BC4}"/>
              </a:ext>
            </a:extLst>
          </p:cNvPr>
          <p:cNvSpPr/>
          <p:nvPr/>
        </p:nvSpPr>
        <p:spPr>
          <a:xfrm>
            <a:off x="625812" y="1038983"/>
            <a:ext cx="2214665" cy="480416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① 隔离点管理人员</a:t>
            </a:r>
            <a:endParaRPr lang="en-US" altLang="zh-CN" sz="1400" b="1" dirty="0">
              <a:solidFill>
                <a:schemeClr val="bg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70" name="Rectangle 545">
            <a:extLst>
              <a:ext uri="{FF2B5EF4-FFF2-40B4-BE49-F238E27FC236}">
                <a16:creationId xmlns:a16="http://schemas.microsoft.com/office/drawing/2014/main" id="{5F22217C-7A92-7278-1858-87CA7CC95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17" y="635851"/>
            <a:ext cx="2655279" cy="58730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zh-CN" altLang="en-US" b="1" dirty="0">
                <a:solidFill>
                  <a:srgbClr val="0070C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前期准备</a:t>
            </a:r>
          </a:p>
        </p:txBody>
      </p:sp>
      <p:sp>
        <p:nvSpPr>
          <p:cNvPr id="136" name="ís1îde">
            <a:extLst>
              <a:ext uri="{FF2B5EF4-FFF2-40B4-BE49-F238E27FC236}">
                <a16:creationId xmlns:a16="http://schemas.microsoft.com/office/drawing/2014/main" id="{B33292DC-4532-400C-A372-62B538730D18}"/>
              </a:ext>
            </a:extLst>
          </p:cNvPr>
          <p:cNvSpPr/>
          <p:nvPr/>
        </p:nvSpPr>
        <p:spPr>
          <a:xfrm>
            <a:off x="642117" y="1643351"/>
            <a:ext cx="2214664" cy="566449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台账创建、房间编码</a:t>
            </a:r>
            <a:endParaRPr lang="en-US" altLang="zh-CN" sz="1600" b="1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45" name="ís1îde">
            <a:extLst>
              <a:ext uri="{FF2B5EF4-FFF2-40B4-BE49-F238E27FC236}">
                <a16:creationId xmlns:a16="http://schemas.microsoft.com/office/drawing/2014/main" id="{E039F61A-4C06-4832-A8C8-47AE9DD8C9A4}"/>
              </a:ext>
            </a:extLst>
          </p:cNvPr>
          <p:cNvSpPr/>
          <p:nvPr/>
        </p:nvSpPr>
        <p:spPr>
          <a:xfrm>
            <a:off x="642117" y="2344065"/>
            <a:ext cx="2214664" cy="1032063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标识明确、提前打印</a:t>
            </a:r>
            <a:endParaRPr lang="en-US" altLang="zh-CN" sz="1600" b="1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、一式两份</a:t>
            </a:r>
            <a:endParaRPr lang="en-US" altLang="zh-CN" sz="1600" b="1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>
              <a:defRPr/>
            </a:pPr>
            <a:r>
              <a:rPr lang="zh-CN" altLang="en-US" sz="1400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二维码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包含隔离点名称、房间号、详细地址等</a:t>
            </a:r>
            <a:endParaRPr lang="en-US" altLang="zh-CN" sz="1400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49" name="ís1îde">
            <a:extLst>
              <a:ext uri="{FF2B5EF4-FFF2-40B4-BE49-F238E27FC236}">
                <a16:creationId xmlns:a16="http://schemas.microsoft.com/office/drawing/2014/main" id="{F6300DF7-1A09-4227-B171-6F100EA831DF}"/>
              </a:ext>
            </a:extLst>
          </p:cNvPr>
          <p:cNvSpPr/>
          <p:nvPr/>
        </p:nvSpPr>
        <p:spPr>
          <a:xfrm>
            <a:off x="645882" y="3510393"/>
            <a:ext cx="2214663" cy="796575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屋内张贴</a:t>
            </a:r>
            <a:endParaRPr lang="en-US" altLang="zh-CN" sz="1600" b="1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用于后续填报、补录等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前台放置</a:t>
            </a:r>
            <a:endParaRPr lang="en-US" altLang="zh-CN" sz="1600" b="1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50" name="ís1îde">
            <a:extLst>
              <a:ext uri="{FF2B5EF4-FFF2-40B4-BE49-F238E27FC236}">
                <a16:creationId xmlns:a16="http://schemas.microsoft.com/office/drawing/2014/main" id="{636ED11F-3E19-4ACF-AF85-60EE15378236}"/>
              </a:ext>
            </a:extLst>
          </p:cNvPr>
          <p:cNvSpPr/>
          <p:nvPr/>
        </p:nvSpPr>
        <p:spPr>
          <a:xfrm>
            <a:off x="625815" y="4441234"/>
            <a:ext cx="2214662" cy="796575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空占分离</a:t>
            </a:r>
            <a:endParaRPr lang="en-US" altLang="zh-CN" sz="1600" b="1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在前台分开放置已被占用和空置的房间二维码，可按楼层有序放置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51" name="圆角矩形 40">
            <a:extLst>
              <a:ext uri="{FF2B5EF4-FFF2-40B4-BE49-F238E27FC236}">
                <a16:creationId xmlns:a16="http://schemas.microsoft.com/office/drawing/2014/main" id="{70B2BCE8-FB31-487C-9167-25339436DB16}"/>
              </a:ext>
            </a:extLst>
          </p:cNvPr>
          <p:cNvSpPr/>
          <p:nvPr/>
        </p:nvSpPr>
        <p:spPr>
          <a:xfrm>
            <a:off x="3694753" y="1038983"/>
            <a:ext cx="2113564" cy="480416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② 衔接工作人员</a:t>
            </a:r>
            <a:endParaRPr lang="en-US" altLang="zh-CN" sz="1400" b="1" dirty="0">
              <a:solidFill>
                <a:schemeClr val="bg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52" name="Rectangle 545">
            <a:extLst>
              <a:ext uri="{FF2B5EF4-FFF2-40B4-BE49-F238E27FC236}">
                <a16:creationId xmlns:a16="http://schemas.microsoft.com/office/drawing/2014/main" id="{AEE4B4D9-6F88-4F6F-9723-D94C93333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721" y="635851"/>
            <a:ext cx="8313162" cy="58730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zh-CN" altLang="en-US" b="1" dirty="0">
                <a:solidFill>
                  <a:srgbClr val="0070C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入住办理</a:t>
            </a:r>
          </a:p>
        </p:txBody>
      </p:sp>
      <p:sp>
        <p:nvSpPr>
          <p:cNvPr id="53" name="ís1îde">
            <a:extLst>
              <a:ext uri="{FF2B5EF4-FFF2-40B4-BE49-F238E27FC236}">
                <a16:creationId xmlns:a16="http://schemas.microsoft.com/office/drawing/2014/main" id="{32B859C7-0A33-4714-874B-4AA8324AD6A4}"/>
              </a:ext>
            </a:extLst>
          </p:cNvPr>
          <p:cNvSpPr/>
          <p:nvPr/>
        </p:nvSpPr>
        <p:spPr>
          <a:xfrm>
            <a:off x="3905535" y="2168629"/>
            <a:ext cx="1692000" cy="1515207"/>
          </a:xfrm>
          <a:prstGeom prst="roundRect">
            <a:avLst/>
          </a:prstGeom>
          <a:solidFill>
            <a:srgbClr val="DAE3F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明确人数</a:t>
            </a:r>
            <a:endParaRPr lang="en-US" altLang="zh-CN" sz="1600" b="1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获取空码</a:t>
            </a:r>
            <a:endParaRPr lang="en-US" altLang="zh-CN" sz="1600" b="1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从前台获取对应人数的空置房间二维码</a:t>
            </a:r>
            <a:endParaRPr lang="en-US" altLang="zh-CN" sz="1200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56" name="ís1îde">
            <a:extLst>
              <a:ext uri="{FF2B5EF4-FFF2-40B4-BE49-F238E27FC236}">
                <a16:creationId xmlns:a16="http://schemas.microsoft.com/office/drawing/2014/main" id="{3E22C797-D892-496F-8F91-C298F72335C1}"/>
              </a:ext>
            </a:extLst>
          </p:cNvPr>
          <p:cNvSpPr/>
          <p:nvPr/>
        </p:nvSpPr>
        <p:spPr>
          <a:xfrm>
            <a:off x="3905535" y="4366177"/>
            <a:ext cx="1692000" cy="16151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一人一码</a:t>
            </a:r>
            <a:endParaRPr lang="en-US" altLang="zh-CN" sz="1600" b="1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随机发放</a:t>
            </a:r>
            <a:endParaRPr lang="en-US" altLang="zh-CN" sz="1600" b="1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房间二维码随机分配给入住风险人员</a:t>
            </a:r>
            <a:endParaRPr lang="en-US" altLang="zh-CN" sz="1200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AC19DF20-04A0-499F-877D-2512D1D2A30E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>
            <a:off x="4751535" y="3683836"/>
            <a:ext cx="0" cy="68234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圆角矩形 40">
            <a:extLst>
              <a:ext uri="{FF2B5EF4-FFF2-40B4-BE49-F238E27FC236}">
                <a16:creationId xmlns:a16="http://schemas.microsoft.com/office/drawing/2014/main" id="{C87B5B42-E752-4708-B721-E95622D1C581}"/>
              </a:ext>
            </a:extLst>
          </p:cNvPr>
          <p:cNvSpPr/>
          <p:nvPr/>
        </p:nvSpPr>
        <p:spPr>
          <a:xfrm>
            <a:off x="6464314" y="1022431"/>
            <a:ext cx="2113564" cy="480416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③ 入住风险人员</a:t>
            </a:r>
            <a:endParaRPr lang="en-US" altLang="zh-CN" sz="1400" b="1" dirty="0">
              <a:solidFill>
                <a:schemeClr val="bg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68" name="ís1îde">
            <a:extLst>
              <a:ext uri="{FF2B5EF4-FFF2-40B4-BE49-F238E27FC236}">
                <a16:creationId xmlns:a16="http://schemas.microsoft.com/office/drawing/2014/main" id="{60D84E62-5698-4DDF-A475-DAF4FBFF56E6}"/>
              </a:ext>
            </a:extLst>
          </p:cNvPr>
          <p:cNvSpPr/>
          <p:nvPr/>
        </p:nvSpPr>
        <p:spPr>
          <a:xfrm>
            <a:off x="6634782" y="2178416"/>
            <a:ext cx="1777682" cy="151837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扫码填报</a:t>
            </a:r>
            <a:endParaRPr lang="en-US" altLang="zh-CN" sz="1600" b="1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微信扫码进入京民通社区服务通道完成填报</a:t>
            </a:r>
            <a:endParaRPr lang="en-US" altLang="zh-CN" sz="1200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人房关联</a:t>
            </a:r>
            <a:endParaRPr lang="en-US" altLang="zh-CN" sz="1600" b="1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通过扫码建立人员与房间的关联关系，数据同步至隔离点管理系统</a:t>
            </a:r>
            <a:endParaRPr lang="en-US" altLang="zh-CN" sz="1200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71" name="ís1îde">
            <a:extLst>
              <a:ext uri="{FF2B5EF4-FFF2-40B4-BE49-F238E27FC236}">
                <a16:creationId xmlns:a16="http://schemas.microsoft.com/office/drawing/2014/main" id="{A4DF30C3-84AE-4761-9D69-FCB944BBB38E}"/>
              </a:ext>
            </a:extLst>
          </p:cNvPr>
          <p:cNvSpPr/>
          <p:nvPr/>
        </p:nvSpPr>
        <p:spPr>
          <a:xfrm>
            <a:off x="6637307" y="4366177"/>
            <a:ext cx="1772631" cy="16151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出示证件</a:t>
            </a:r>
            <a:endParaRPr lang="en-US" altLang="zh-CN" sz="1600" b="1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交还房码</a:t>
            </a:r>
            <a:endParaRPr lang="en-US" altLang="zh-CN" sz="1600" b="1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77" name="圆角矩形 40">
            <a:extLst>
              <a:ext uri="{FF2B5EF4-FFF2-40B4-BE49-F238E27FC236}">
                <a16:creationId xmlns:a16="http://schemas.microsoft.com/office/drawing/2014/main" id="{51B6470D-BF49-43B5-A366-3CB0AC93C025}"/>
              </a:ext>
            </a:extLst>
          </p:cNvPr>
          <p:cNvSpPr/>
          <p:nvPr/>
        </p:nvSpPr>
        <p:spPr>
          <a:xfrm>
            <a:off x="9233874" y="1022431"/>
            <a:ext cx="2113564" cy="480416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④ 隔离点管理人员</a:t>
            </a:r>
            <a:endParaRPr lang="en-US" altLang="zh-CN" sz="1400" b="1" dirty="0">
              <a:solidFill>
                <a:schemeClr val="bg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83" name="ís1îde">
            <a:extLst>
              <a:ext uri="{FF2B5EF4-FFF2-40B4-BE49-F238E27FC236}">
                <a16:creationId xmlns:a16="http://schemas.microsoft.com/office/drawing/2014/main" id="{C548E391-74A7-4588-B049-8EA3543E7129}"/>
              </a:ext>
            </a:extLst>
          </p:cNvPr>
          <p:cNvSpPr/>
          <p:nvPr/>
        </p:nvSpPr>
        <p:spPr>
          <a:xfrm>
            <a:off x="9449711" y="2019731"/>
            <a:ext cx="1692000" cy="15121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确认信息</a:t>
            </a:r>
            <a:endParaRPr lang="en-US" altLang="zh-CN" sz="1600" b="1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根据证件号在管理系统中调取风险人员已录入的信息并确认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收缴房码</a:t>
            </a:r>
            <a:endParaRPr lang="en-US" altLang="zh-CN" sz="1600" b="1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85" name="ís1îde">
            <a:extLst>
              <a:ext uri="{FF2B5EF4-FFF2-40B4-BE49-F238E27FC236}">
                <a16:creationId xmlns:a16="http://schemas.microsoft.com/office/drawing/2014/main" id="{9F7E7305-F449-4BF2-99C2-7CDE8E2EED38}"/>
              </a:ext>
            </a:extLst>
          </p:cNvPr>
          <p:cNvSpPr/>
          <p:nvPr/>
        </p:nvSpPr>
        <p:spPr>
          <a:xfrm>
            <a:off x="9433433" y="3846225"/>
            <a:ext cx="1692000" cy="4425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发放门卡</a:t>
            </a:r>
            <a:endParaRPr lang="en-US" altLang="zh-CN" sz="1600" b="1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86" name="ís1îde">
            <a:extLst>
              <a:ext uri="{FF2B5EF4-FFF2-40B4-BE49-F238E27FC236}">
                <a16:creationId xmlns:a16="http://schemas.microsoft.com/office/drawing/2014/main" id="{0693BE54-7C70-4CCE-A9B4-7B9FD4318D23}"/>
              </a:ext>
            </a:extLst>
          </p:cNvPr>
          <p:cNvSpPr/>
          <p:nvPr/>
        </p:nvSpPr>
        <p:spPr>
          <a:xfrm>
            <a:off x="9439603" y="4582463"/>
            <a:ext cx="1692000" cy="8802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空码转占</a:t>
            </a:r>
            <a:endParaRPr lang="en-US" altLang="zh-CN" sz="1600" b="1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将收回的房间二维码归置到被占用的房间二维码群体中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DBC37FE3-052C-4160-90D6-29CF0A155FED}"/>
              </a:ext>
            </a:extLst>
          </p:cNvPr>
          <p:cNvCxnSpPr>
            <a:cxnSpLocks/>
            <a:stCxn id="83" idx="2"/>
            <a:endCxn id="85" idx="0"/>
          </p:cNvCxnSpPr>
          <p:nvPr/>
        </p:nvCxnSpPr>
        <p:spPr>
          <a:xfrm flipH="1">
            <a:off x="10279433" y="3531912"/>
            <a:ext cx="16278" cy="31431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7785C13C-751A-4830-8241-C6EC14C578D6}"/>
              </a:ext>
            </a:extLst>
          </p:cNvPr>
          <p:cNvCxnSpPr>
            <a:cxnSpLocks/>
            <a:stCxn id="85" idx="2"/>
            <a:endCxn id="86" idx="0"/>
          </p:cNvCxnSpPr>
          <p:nvPr/>
        </p:nvCxnSpPr>
        <p:spPr>
          <a:xfrm>
            <a:off x="10279433" y="4288824"/>
            <a:ext cx="6170" cy="2936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98219C9-BCF5-4096-BA88-B2BA6A66D397}"/>
              </a:ext>
            </a:extLst>
          </p:cNvPr>
          <p:cNvCxnSpPr>
            <a:cxnSpLocks/>
            <a:stCxn id="56" idx="3"/>
            <a:endCxn id="68" idx="1"/>
          </p:cNvCxnSpPr>
          <p:nvPr/>
        </p:nvCxnSpPr>
        <p:spPr>
          <a:xfrm flipV="1">
            <a:off x="5597535" y="2937605"/>
            <a:ext cx="1037247" cy="223615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ís1îde">
            <a:extLst>
              <a:ext uri="{FF2B5EF4-FFF2-40B4-BE49-F238E27FC236}">
                <a16:creationId xmlns:a16="http://schemas.microsoft.com/office/drawing/2014/main" id="{13C1CABF-D421-477A-9F40-B7099525F278}"/>
              </a:ext>
            </a:extLst>
          </p:cNvPr>
          <p:cNvSpPr/>
          <p:nvPr/>
        </p:nvSpPr>
        <p:spPr>
          <a:xfrm>
            <a:off x="7767725" y="349055"/>
            <a:ext cx="925449" cy="2611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>
              <a:defRPr/>
            </a:pPr>
            <a:endParaRPr lang="en-US" altLang="zh-CN" sz="1400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94" name="ís1îde">
            <a:extLst>
              <a:ext uri="{FF2B5EF4-FFF2-40B4-BE49-F238E27FC236}">
                <a16:creationId xmlns:a16="http://schemas.microsoft.com/office/drawing/2014/main" id="{AE09016A-B580-41F0-A1B7-CD5561DC3B70}"/>
              </a:ext>
            </a:extLst>
          </p:cNvPr>
          <p:cNvSpPr/>
          <p:nvPr/>
        </p:nvSpPr>
        <p:spPr>
          <a:xfrm>
            <a:off x="9746086" y="349054"/>
            <a:ext cx="925449" cy="2611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>
              <a:defRPr/>
            </a:pPr>
            <a:endParaRPr lang="en-US" altLang="zh-CN" sz="1400" dirty="0">
              <a:solidFill>
                <a:schemeClr val="tx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4CC4D39-7D0F-4B83-A30A-5FD930BD502A}"/>
              </a:ext>
            </a:extLst>
          </p:cNvPr>
          <p:cNvSpPr/>
          <p:nvPr/>
        </p:nvSpPr>
        <p:spPr>
          <a:xfrm>
            <a:off x="8693174" y="29498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41957">
              <a:defRPr/>
            </a:pPr>
            <a:r>
              <a:rPr lang="zh-CN" altLang="en-US" sz="14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转运车内</a:t>
            </a:r>
            <a:endParaRPr lang="en-US" altLang="zh-CN" sz="1400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6D16921C-8264-4A47-9FC5-EF2B3C2D3A4B}"/>
              </a:ext>
            </a:extLst>
          </p:cNvPr>
          <p:cNvSpPr/>
          <p:nvPr/>
        </p:nvSpPr>
        <p:spPr>
          <a:xfrm>
            <a:off x="10671535" y="300810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41957">
              <a:defRPr/>
            </a:pPr>
            <a:r>
              <a:rPr lang="zh-CN" altLang="en-US" sz="1400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隔离点前台</a:t>
            </a:r>
            <a:endParaRPr lang="en-US" altLang="zh-CN" sz="1400" dirty="0"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cxnSp>
        <p:nvCxnSpPr>
          <p:cNvPr id="115" name="直接箭头连接符 13">
            <a:extLst>
              <a:ext uri="{FF2B5EF4-FFF2-40B4-BE49-F238E27FC236}">
                <a16:creationId xmlns:a16="http://schemas.microsoft.com/office/drawing/2014/main" id="{EB8C1E1B-1233-40EE-ACF3-59E7F7853F26}"/>
              </a:ext>
            </a:extLst>
          </p:cNvPr>
          <p:cNvCxnSpPr>
            <a:cxnSpLocks/>
            <a:stCxn id="71" idx="3"/>
            <a:endCxn id="83" idx="1"/>
          </p:cNvCxnSpPr>
          <p:nvPr/>
        </p:nvCxnSpPr>
        <p:spPr>
          <a:xfrm flipV="1">
            <a:off x="8409938" y="2775822"/>
            <a:ext cx="1039773" cy="239793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60">
            <a:extLst>
              <a:ext uri="{FF2B5EF4-FFF2-40B4-BE49-F238E27FC236}">
                <a16:creationId xmlns:a16="http://schemas.microsoft.com/office/drawing/2014/main" id="{9BDBAA69-201C-EB4A-AC81-09DBEBB36DD0}"/>
              </a:ext>
            </a:extLst>
          </p:cNvPr>
          <p:cNvCxnSpPr>
            <a:cxnSpLocks/>
            <a:stCxn id="68" idx="2"/>
            <a:endCxn id="71" idx="0"/>
          </p:cNvCxnSpPr>
          <p:nvPr/>
        </p:nvCxnSpPr>
        <p:spPr>
          <a:xfrm>
            <a:off x="7523623" y="3696793"/>
            <a:ext cx="0" cy="66938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8E4EF14-F333-4DCE-A91F-A3C45272343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12883" y="5379730"/>
            <a:ext cx="481697" cy="2063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57AFC3-24FC-4FF5-AA14-A8BF53EBD4A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69" y="5786372"/>
            <a:ext cx="481697" cy="206363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03FF9E9-790A-4A33-888E-084FAC71B699}"/>
              </a:ext>
            </a:extLst>
          </p:cNvPr>
          <p:cNvGrpSpPr/>
          <p:nvPr/>
        </p:nvGrpSpPr>
        <p:grpSpPr>
          <a:xfrm>
            <a:off x="1386415" y="5486962"/>
            <a:ext cx="344397" cy="416739"/>
            <a:chOff x="5000725" y="3050759"/>
            <a:chExt cx="602440" cy="748172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778A80FE-DD29-4D9A-8BE3-A7414351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9391" y="3297328"/>
              <a:ext cx="343549" cy="50160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434889A-6466-41AD-A162-2F53F4D41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0725" y="3050759"/>
              <a:ext cx="602440" cy="732432"/>
            </a:xfrm>
            <a:prstGeom prst="rect">
              <a:avLst/>
            </a:prstGeom>
          </p:spPr>
        </p:pic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333CE06B-6641-4098-B840-2F8342BDCEBF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68" y="5585349"/>
            <a:ext cx="481697" cy="20636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54E3851-56B8-4D6B-87AC-19013513C5AE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08" y="5384325"/>
            <a:ext cx="481697" cy="20636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E0E23A74-5752-4743-BEDC-025D9B59399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12883" y="5586559"/>
            <a:ext cx="481697" cy="20636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644AD3D-4021-4112-B92D-384CD1E8548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12882" y="5793389"/>
            <a:ext cx="481697" cy="206363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61CF587-D140-41AC-8EBD-DEF574A265EB}"/>
              </a:ext>
            </a:extLst>
          </p:cNvPr>
          <p:cNvCxnSpPr/>
          <p:nvPr/>
        </p:nvCxnSpPr>
        <p:spPr>
          <a:xfrm flipH="1">
            <a:off x="1221247" y="5719311"/>
            <a:ext cx="12035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F7A07959-F084-418C-B72E-770678146CCD}"/>
              </a:ext>
            </a:extLst>
          </p:cNvPr>
          <p:cNvCxnSpPr>
            <a:cxnSpLocks/>
          </p:cNvCxnSpPr>
          <p:nvPr/>
        </p:nvCxnSpPr>
        <p:spPr>
          <a:xfrm>
            <a:off x="2129985" y="5715141"/>
            <a:ext cx="12035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图片 54">
            <a:extLst>
              <a:ext uri="{FF2B5EF4-FFF2-40B4-BE49-F238E27FC236}">
                <a16:creationId xmlns:a16="http://schemas.microsoft.com/office/drawing/2014/main" id="{4D76BC29-56AB-4DC4-91D3-EB2EFF5E3A84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286" y="6158420"/>
            <a:ext cx="481697" cy="206363"/>
          </a:xfrm>
          <a:prstGeom prst="rect">
            <a:avLst/>
          </a:prstGeom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CAE5B85F-062B-4CDD-A65A-5B264AC1EB25}"/>
              </a:ext>
            </a:extLst>
          </p:cNvPr>
          <p:cNvGrpSpPr/>
          <p:nvPr/>
        </p:nvGrpSpPr>
        <p:grpSpPr>
          <a:xfrm>
            <a:off x="10539271" y="5655094"/>
            <a:ext cx="602440" cy="748172"/>
            <a:chOff x="5000725" y="3050759"/>
            <a:chExt cx="602440" cy="748172"/>
          </a:xfrm>
        </p:grpSpPr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D589FF28-3C43-4FA0-BCBA-4085F76DC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9391" y="3297328"/>
              <a:ext cx="343549" cy="501603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C96ADF97-453B-4AAF-884A-51C91A78F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0725" y="3050759"/>
              <a:ext cx="602440" cy="732432"/>
            </a:xfrm>
            <a:prstGeom prst="rect">
              <a:avLst/>
            </a:prstGeom>
          </p:spPr>
        </p:pic>
      </p:grpSp>
      <p:pic>
        <p:nvPicPr>
          <p:cNvPr id="60" name="图片 59">
            <a:extLst>
              <a:ext uri="{FF2B5EF4-FFF2-40B4-BE49-F238E27FC236}">
                <a16:creationId xmlns:a16="http://schemas.microsoft.com/office/drawing/2014/main" id="{BB91DB5E-1ED1-4083-8E49-1E2B297FA683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285" y="5957397"/>
            <a:ext cx="481697" cy="206363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9195C7E2-A0D3-475E-8B01-9D71CBB5ABA6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025" y="5756373"/>
            <a:ext cx="481697" cy="206363"/>
          </a:xfrm>
          <a:prstGeom prst="rect">
            <a:avLst/>
          </a:prstGeom>
        </p:spPr>
      </p:pic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616AE0E-0889-4FF2-9FA2-BB5C28F36448}"/>
              </a:ext>
            </a:extLst>
          </p:cNvPr>
          <p:cNvCxnSpPr>
            <a:cxnSpLocks/>
          </p:cNvCxnSpPr>
          <p:nvPr/>
        </p:nvCxnSpPr>
        <p:spPr>
          <a:xfrm flipH="1" flipV="1">
            <a:off x="10249965" y="6091359"/>
            <a:ext cx="25200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05471BBD-567E-45A5-A938-FC2C75D9C90F}"/>
              </a:ext>
            </a:extLst>
          </p:cNvPr>
          <p:cNvGrpSpPr/>
          <p:nvPr/>
        </p:nvGrpSpPr>
        <p:grpSpPr>
          <a:xfrm>
            <a:off x="1769732" y="5493006"/>
            <a:ext cx="344397" cy="416739"/>
            <a:chOff x="5000725" y="3050759"/>
            <a:chExt cx="602440" cy="748172"/>
          </a:xfrm>
        </p:grpSpPr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E9FEDBE7-3A0A-42B3-8201-DB96CB8E5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9391" y="3297328"/>
              <a:ext cx="343549" cy="501603"/>
            </a:xfrm>
            <a:prstGeom prst="rect">
              <a:avLst/>
            </a:prstGeom>
          </p:spPr>
        </p:pic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70E37EC4-3425-4E73-B557-8A34B15B5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0725" y="3050759"/>
              <a:ext cx="602440" cy="732432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B59A21D1-2631-47F0-A83D-3E4094997F92}"/>
              </a:ext>
            </a:extLst>
          </p:cNvPr>
          <p:cNvSpPr/>
          <p:nvPr/>
        </p:nvSpPr>
        <p:spPr>
          <a:xfrm>
            <a:off x="574916" y="6034466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已占用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algn="ct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房间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3FA9DA2-52CA-49FF-9E60-6CC90C7EB5C5}"/>
              </a:ext>
            </a:extLst>
          </p:cNvPr>
          <p:cNvSpPr/>
          <p:nvPr/>
        </p:nvSpPr>
        <p:spPr>
          <a:xfrm>
            <a:off x="1253758" y="6038180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塑封二维码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3D10133-52EB-4BD7-8A97-46D8B1E66BC1}"/>
              </a:ext>
            </a:extLst>
          </p:cNvPr>
          <p:cNvSpPr/>
          <p:nvPr/>
        </p:nvSpPr>
        <p:spPr>
          <a:xfrm>
            <a:off x="2322931" y="6038651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空置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房间</a:t>
            </a:r>
          </a:p>
        </p:txBody>
      </p:sp>
    </p:spTree>
    <p:extLst>
      <p:ext uri="{BB962C8B-B14F-4D97-AF65-F5344CB8AC3E}">
        <p14:creationId xmlns:p14="http://schemas.microsoft.com/office/powerpoint/2010/main" val="1604571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>
            <a:extLst>
              <a:ext uri="{FF2B5EF4-FFF2-40B4-BE49-F238E27FC236}">
                <a16:creationId xmlns:a16="http://schemas.microsoft.com/office/drawing/2014/main" id="{085756D8-FF86-0041-8F7E-8C9B7A5CCC59}"/>
              </a:ext>
            </a:extLst>
          </p:cNvPr>
          <p:cNvSpPr txBox="1"/>
          <p:nvPr/>
        </p:nvSpPr>
        <p:spPr>
          <a:xfrm>
            <a:off x="2437888" y="-53684"/>
            <a:ext cx="6310893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"/>
              </a:rPr>
              <a:t>不改变现有工作流程，基于现有流程优化提效排查任务；</a:t>
            </a:r>
            <a:endParaRPr lang="en-US" altLang="zh-CN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6C51DD-AC9A-524F-B015-C1C84BBC9934}"/>
              </a:ext>
            </a:extLst>
          </p:cNvPr>
          <p:cNvSpPr/>
          <p:nvPr/>
        </p:nvSpPr>
        <p:spPr>
          <a:xfrm>
            <a:off x="2437888" y="345802"/>
            <a:ext cx="8527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"/>
              </a:rPr>
              <a:t>自动外呼排查与人工排查结合提升效率，排查和管控进度多级实时统计汇总</a:t>
            </a:r>
            <a:endParaRPr lang="zh-CN" altLang="en-U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3" name="标题 1">
            <a:extLst>
              <a:ext uri="{FF2B5EF4-FFF2-40B4-BE49-F238E27FC236}">
                <a16:creationId xmlns:a16="http://schemas.microsoft.com/office/drawing/2014/main" id="{33DB670D-9B1A-AE44-95EC-D5FC03D6DCDA}"/>
              </a:ext>
            </a:extLst>
          </p:cNvPr>
          <p:cNvSpPr txBox="1">
            <a:spLocks/>
          </p:cNvSpPr>
          <p:nvPr/>
        </p:nvSpPr>
        <p:spPr>
          <a:xfrm>
            <a:off x="329607" y="201546"/>
            <a:ext cx="8825701" cy="338461"/>
          </a:xfrm>
          <a:prstGeom prst="rect">
            <a:avLst/>
          </a:prstGeom>
          <a:ln w="12700">
            <a:miter lim="400000"/>
          </a:ln>
        </p:spPr>
        <p:txBody>
          <a:bodyPr vert="horz" lIns="45719" tIns="45720" rIns="45719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/>
              <a:t>链路业务架构</a:t>
            </a:r>
          </a:p>
        </p:txBody>
      </p:sp>
      <p:sp>
        <p:nvSpPr>
          <p:cNvPr id="6" name="Rectangle 545">
            <a:extLst>
              <a:ext uri="{FF2B5EF4-FFF2-40B4-BE49-F238E27FC236}">
                <a16:creationId xmlns:a16="http://schemas.microsoft.com/office/drawing/2014/main" id="{21BA47D7-CA09-FF5E-D350-81CC38066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550306"/>
            <a:ext cx="953879" cy="26134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zh-CN" altLang="en-US" sz="1200" b="1" dirty="0">
                <a:solidFill>
                  <a:srgbClr val="0070C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排查任务</a:t>
            </a:r>
            <a:endParaRPr lang="en-US" altLang="zh-CN" sz="1200" b="1" dirty="0">
              <a:solidFill>
                <a:srgbClr val="0070C0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5" name="圆角矩形 40">
            <a:extLst>
              <a:ext uri="{FF2B5EF4-FFF2-40B4-BE49-F238E27FC236}">
                <a16:creationId xmlns:a16="http://schemas.microsoft.com/office/drawing/2014/main" id="{47FD1603-4DC0-33EB-03F0-5A5C2145F07A}"/>
              </a:ext>
            </a:extLst>
          </p:cNvPr>
          <p:cNvSpPr/>
          <p:nvPr/>
        </p:nvSpPr>
        <p:spPr>
          <a:xfrm>
            <a:off x="8454603" y="772189"/>
            <a:ext cx="2083433" cy="644913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社区工作人员、行业基层人员</a:t>
            </a:r>
            <a:endParaRPr lang="en-US" altLang="zh-CN" sz="1200" b="1" dirty="0">
              <a:solidFill>
                <a:schemeClr val="bg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23" name="Rectangle 545">
            <a:extLst>
              <a:ext uri="{FF2B5EF4-FFF2-40B4-BE49-F238E27FC236}">
                <a16:creationId xmlns:a16="http://schemas.microsoft.com/office/drawing/2014/main" id="{6562DF01-71D5-3D63-B9F4-9D709F965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130" y="5993392"/>
            <a:ext cx="9482907" cy="8646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zh-CN" altLang="en-US" sz="1200" b="1" dirty="0">
                <a:solidFill>
                  <a:srgbClr val="0070C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统计进度</a:t>
            </a:r>
          </a:p>
        </p:txBody>
      </p:sp>
      <p:sp>
        <p:nvSpPr>
          <p:cNvPr id="25" name="Rectangle 545">
            <a:extLst>
              <a:ext uri="{FF2B5EF4-FFF2-40B4-BE49-F238E27FC236}">
                <a16:creationId xmlns:a16="http://schemas.microsoft.com/office/drawing/2014/main" id="{D96C72EE-6A96-B96E-0CA3-DB8CFB2E0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3290" y="1533831"/>
            <a:ext cx="2094746" cy="430561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t">
            <a:noAutofit/>
          </a:bodyPr>
          <a:lstStyle/>
          <a:p>
            <a:pPr algn="ctr"/>
            <a:r>
              <a:rPr lang="zh-CN" altLang="en-US" sz="1200" b="1" dirty="0">
                <a:solidFill>
                  <a:srgbClr val="0070C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落位任务执行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80" name="Rectangle 545">
            <a:extLst>
              <a:ext uri="{FF2B5EF4-FFF2-40B4-BE49-F238E27FC236}">
                <a16:creationId xmlns:a16="http://schemas.microsoft.com/office/drawing/2014/main" id="{6EDEA95F-8C41-5AE4-C34C-F1EAF3DA8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130" y="1548348"/>
            <a:ext cx="1153672" cy="26154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zh-CN" altLang="en-US" sz="1200" b="1" dirty="0">
                <a:solidFill>
                  <a:srgbClr val="0070C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智能外呼</a:t>
            </a:r>
          </a:p>
        </p:txBody>
      </p:sp>
      <p:sp>
        <p:nvSpPr>
          <p:cNvPr id="84" name="Rectangle 545">
            <a:extLst>
              <a:ext uri="{FF2B5EF4-FFF2-40B4-BE49-F238E27FC236}">
                <a16:creationId xmlns:a16="http://schemas.microsoft.com/office/drawing/2014/main" id="{D5B9130E-878F-0D2A-1944-B6C4DAB31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165" y="1858326"/>
            <a:ext cx="1892501" cy="6952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任务提示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展示名单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明确规则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85" name="Rectangle 545">
            <a:extLst>
              <a:ext uri="{FF2B5EF4-FFF2-40B4-BE49-F238E27FC236}">
                <a16:creationId xmlns:a16="http://schemas.microsoft.com/office/drawing/2014/main" id="{D5B9130E-878F-0D2A-1944-B6C4DAB31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165" y="4698840"/>
            <a:ext cx="1892501" cy="5434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任务执行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安装门磁、健康监测等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91" name="Rectangle 545">
            <a:extLst>
              <a:ext uri="{FF2B5EF4-FFF2-40B4-BE49-F238E27FC236}">
                <a16:creationId xmlns:a16="http://schemas.microsoft.com/office/drawing/2014/main" id="{76DA48DE-EA9D-0FB4-A7F8-D12B8203E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258" y="5414789"/>
            <a:ext cx="1892501" cy="2866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共享设置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63" name="圆角矩形 17">
            <a:extLst>
              <a:ext uri="{FF2B5EF4-FFF2-40B4-BE49-F238E27FC236}">
                <a16:creationId xmlns:a16="http://schemas.microsoft.com/office/drawing/2014/main" id="{13E454C8-D4D0-CD42-873B-E3BE0399F3C7}"/>
              </a:ext>
            </a:extLst>
          </p:cNvPr>
          <p:cNvSpPr/>
          <p:nvPr/>
        </p:nvSpPr>
        <p:spPr>
          <a:xfrm>
            <a:off x="1" y="784211"/>
            <a:ext cx="2208837" cy="6326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市级大数据专班</a:t>
            </a:r>
            <a:endParaRPr lang="en-US" altLang="zh-CN" sz="1200" b="1" dirty="0">
              <a:solidFill>
                <a:schemeClr val="bg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algn="ctr"/>
            <a:r>
              <a:rPr lang="zh-CN" altLang="en-US" sz="105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（注：区级也可以使用）</a:t>
            </a:r>
            <a:endParaRPr lang="en-US" altLang="zh-CN" sz="1050" b="1" dirty="0">
              <a:solidFill>
                <a:schemeClr val="bg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72" name="圆角矩形 17">
            <a:extLst>
              <a:ext uri="{FF2B5EF4-FFF2-40B4-BE49-F238E27FC236}">
                <a16:creationId xmlns:a16="http://schemas.microsoft.com/office/drawing/2014/main" id="{653E552C-E4DC-6F45-AA4B-B5D4BABA8E8C}"/>
              </a:ext>
            </a:extLst>
          </p:cNvPr>
          <p:cNvSpPr/>
          <p:nvPr/>
        </p:nvSpPr>
        <p:spPr>
          <a:xfrm>
            <a:off x="4361349" y="776835"/>
            <a:ext cx="1933102" cy="641066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区级工作组</a:t>
            </a:r>
            <a:endParaRPr lang="en-US" altLang="zh-CN" sz="1200" b="1" dirty="0">
              <a:solidFill>
                <a:schemeClr val="bg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73" name="Rectangle 545">
            <a:extLst>
              <a:ext uri="{FF2B5EF4-FFF2-40B4-BE49-F238E27FC236}">
                <a16:creationId xmlns:a16="http://schemas.microsoft.com/office/drawing/2014/main" id="{55E88F4A-504A-6442-9EEF-8E5CC2939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1350" y="1544016"/>
            <a:ext cx="1933102" cy="35769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zh-CN" altLang="en-US" sz="1200" b="1" dirty="0">
                <a:solidFill>
                  <a:srgbClr val="0070C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上传名单并下派</a:t>
            </a:r>
          </a:p>
        </p:txBody>
      </p:sp>
      <p:sp>
        <p:nvSpPr>
          <p:cNvPr id="74" name="Rectangle 545">
            <a:extLst>
              <a:ext uri="{FF2B5EF4-FFF2-40B4-BE49-F238E27FC236}">
                <a16:creationId xmlns:a16="http://schemas.microsoft.com/office/drawing/2014/main" id="{FA82E13E-21A6-C141-ABD4-26893F163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7677" y="5255363"/>
            <a:ext cx="3998756" cy="58408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下派进度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下派情况信息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77" name="Rectangle 545">
            <a:extLst>
              <a:ext uri="{FF2B5EF4-FFF2-40B4-BE49-F238E27FC236}">
                <a16:creationId xmlns:a16="http://schemas.microsoft.com/office/drawing/2014/main" id="{0A6DE975-98E4-A34A-8D2C-F0591D8ED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91" y="4418756"/>
            <a:ext cx="1767774" cy="59284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数据上返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不在北京、拟转区无详细地址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79" name="Rectangle 545">
            <a:extLst>
              <a:ext uri="{FF2B5EF4-FFF2-40B4-BE49-F238E27FC236}">
                <a16:creationId xmlns:a16="http://schemas.microsoft.com/office/drawing/2014/main" id="{129E74DD-E23C-E74C-BC16-5B1B32535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2239" y="1919370"/>
            <a:ext cx="1774760" cy="61778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上传名单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人员名单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cxnSp>
        <p:nvCxnSpPr>
          <p:cNvPr id="92" name="肘形连接符 106">
            <a:extLst>
              <a:ext uri="{FF2B5EF4-FFF2-40B4-BE49-F238E27FC236}">
                <a16:creationId xmlns:a16="http://schemas.microsoft.com/office/drawing/2014/main" id="{98248004-C400-824A-ADC6-86B9C2186785}"/>
              </a:ext>
            </a:extLst>
          </p:cNvPr>
          <p:cNvCxnSpPr>
            <a:cxnSpLocks/>
            <a:stCxn id="79" idx="2"/>
            <a:endCxn id="98" idx="0"/>
          </p:cNvCxnSpPr>
          <p:nvPr/>
        </p:nvCxnSpPr>
        <p:spPr>
          <a:xfrm rot="5400000">
            <a:off x="4809873" y="2665575"/>
            <a:ext cx="678165" cy="4213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4727DFC-E58B-664F-B5F9-85242821F65B}"/>
              </a:ext>
            </a:extLst>
          </p:cNvPr>
          <p:cNvSpPr txBox="1"/>
          <p:nvPr/>
        </p:nvSpPr>
        <p:spPr>
          <a:xfrm>
            <a:off x="5493014" y="2601995"/>
            <a:ext cx="869673" cy="30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可落位到人</a:t>
            </a:r>
            <a:endParaRPr lang="en-US" altLang="zh-CN" sz="105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CCB99D72-7D4A-0044-AFDE-A20FF1C75853}"/>
              </a:ext>
            </a:extLst>
          </p:cNvPr>
          <p:cNvSpPr txBox="1"/>
          <p:nvPr/>
        </p:nvSpPr>
        <p:spPr>
          <a:xfrm>
            <a:off x="4406158" y="2605405"/>
            <a:ext cx="1021640" cy="30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不可落位到人</a:t>
            </a:r>
            <a:endParaRPr lang="en-US" altLang="zh-CN" sz="105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98" name="Rectangle 545">
            <a:extLst>
              <a:ext uri="{FF2B5EF4-FFF2-40B4-BE49-F238E27FC236}">
                <a16:creationId xmlns:a16="http://schemas.microsoft.com/office/drawing/2014/main" id="{B1BCAD35-6D2A-F944-8088-2DF8B1769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3812" y="3215322"/>
            <a:ext cx="928955" cy="10690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分派人员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随机均匀分派；指定数量分派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cxnSp>
        <p:nvCxnSpPr>
          <p:cNvPr id="99" name="肘形连接符 106">
            <a:extLst>
              <a:ext uri="{FF2B5EF4-FFF2-40B4-BE49-F238E27FC236}">
                <a16:creationId xmlns:a16="http://schemas.microsoft.com/office/drawing/2014/main" id="{CCB0B194-0EE7-4F4B-ADE6-3F60F006DC73}"/>
              </a:ext>
            </a:extLst>
          </p:cNvPr>
          <p:cNvCxnSpPr>
            <a:cxnSpLocks/>
            <a:stCxn id="79" idx="2"/>
            <a:endCxn id="135" idx="0"/>
          </p:cNvCxnSpPr>
          <p:nvPr/>
        </p:nvCxnSpPr>
        <p:spPr>
          <a:xfrm rot="16200000" flipH="1">
            <a:off x="5284984" y="2611792"/>
            <a:ext cx="674169" cy="524898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545">
            <a:extLst>
              <a:ext uri="{FF2B5EF4-FFF2-40B4-BE49-F238E27FC236}">
                <a16:creationId xmlns:a16="http://schemas.microsoft.com/office/drawing/2014/main" id="{9DF33E05-DA7B-E943-8A19-78C105624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9530" y="1887726"/>
            <a:ext cx="1004786" cy="8839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语音外呼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提问关键问题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135" name="Rectangle 545">
            <a:extLst>
              <a:ext uri="{FF2B5EF4-FFF2-40B4-BE49-F238E27FC236}">
                <a16:creationId xmlns:a16="http://schemas.microsoft.com/office/drawing/2014/main" id="{5EF77A15-E98D-B24E-9491-76A741558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0770" y="3211326"/>
            <a:ext cx="707494" cy="10696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任务下派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确定下派工作组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cxnSp>
        <p:nvCxnSpPr>
          <p:cNvPr id="143" name="肘形连接符 106">
            <a:extLst>
              <a:ext uri="{FF2B5EF4-FFF2-40B4-BE49-F238E27FC236}">
                <a16:creationId xmlns:a16="http://schemas.microsoft.com/office/drawing/2014/main" id="{F396F469-7000-6E43-A007-4C4DDBE97378}"/>
              </a:ext>
            </a:extLst>
          </p:cNvPr>
          <p:cNvCxnSpPr>
            <a:cxnSpLocks/>
            <a:stCxn id="98" idx="3"/>
            <a:endCxn id="135" idx="1"/>
          </p:cNvCxnSpPr>
          <p:nvPr/>
        </p:nvCxnSpPr>
        <p:spPr>
          <a:xfrm flipV="1">
            <a:off x="5402767" y="3746146"/>
            <a:ext cx="128003" cy="3682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545">
            <a:extLst>
              <a:ext uri="{FF2B5EF4-FFF2-40B4-BE49-F238E27FC236}">
                <a16:creationId xmlns:a16="http://schemas.microsoft.com/office/drawing/2014/main" id="{51591AC2-2064-8644-9D5B-D454D988B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93" y="1909883"/>
            <a:ext cx="800804" cy="14912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人员名单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外地进京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流调排查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电子围栏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红黄码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48" name="Rectangle 545">
            <a:extLst>
              <a:ext uri="{FF2B5EF4-FFF2-40B4-BE49-F238E27FC236}">
                <a16:creationId xmlns:a16="http://schemas.microsoft.com/office/drawing/2014/main" id="{CB618AB6-49ED-40E9-B7AD-CB90B009D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165" y="2682076"/>
            <a:ext cx="1892501" cy="183744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zh-CN" altLang="en-US" sz="1200" b="1" dirty="0">
                <a:solidFill>
                  <a:srgbClr val="0070C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处置方式确认</a:t>
            </a:r>
          </a:p>
        </p:txBody>
      </p:sp>
      <p:sp>
        <p:nvSpPr>
          <p:cNvPr id="53" name="圆角矩形 40">
            <a:extLst>
              <a:ext uri="{FF2B5EF4-FFF2-40B4-BE49-F238E27FC236}">
                <a16:creationId xmlns:a16="http://schemas.microsoft.com/office/drawing/2014/main" id="{D0EDF97A-51F0-4051-9720-185C1B6135CF}"/>
              </a:ext>
            </a:extLst>
          </p:cNvPr>
          <p:cNvSpPr/>
          <p:nvPr/>
        </p:nvSpPr>
        <p:spPr>
          <a:xfrm>
            <a:off x="10801105" y="3940076"/>
            <a:ext cx="1386866" cy="305249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派出所工作人员</a:t>
            </a:r>
            <a:endParaRPr lang="en-US" altLang="zh-CN" sz="1200" b="1" dirty="0">
              <a:solidFill>
                <a:schemeClr val="bg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54" name="圆角矩形 40">
            <a:extLst>
              <a:ext uri="{FF2B5EF4-FFF2-40B4-BE49-F238E27FC236}">
                <a16:creationId xmlns:a16="http://schemas.microsoft.com/office/drawing/2014/main" id="{409B0C2E-DABA-4F0D-A2EA-EEF8583D1429}"/>
              </a:ext>
            </a:extLst>
          </p:cNvPr>
          <p:cNvSpPr/>
          <p:nvPr/>
        </p:nvSpPr>
        <p:spPr>
          <a:xfrm>
            <a:off x="10801105" y="5430708"/>
            <a:ext cx="1386866" cy="289193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市跨省专班人员</a:t>
            </a:r>
            <a:endParaRPr lang="en-US" altLang="zh-CN" sz="1200" b="1" dirty="0">
              <a:solidFill>
                <a:schemeClr val="bg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56" name="Rectangle 545">
            <a:extLst>
              <a:ext uri="{FF2B5EF4-FFF2-40B4-BE49-F238E27FC236}">
                <a16:creationId xmlns:a16="http://schemas.microsoft.com/office/drawing/2014/main" id="{974EC7CF-E91A-466B-8C16-8EE14709C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105" y="4340557"/>
            <a:ext cx="1386866" cy="1014410"/>
          </a:xfrm>
          <a:prstGeom prst="rect">
            <a:avLst/>
          </a:prstGeom>
          <a:solidFill>
            <a:srgbClr val="002060">
              <a:alpha val="1000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zh-CN" altLang="en-US" sz="1200" b="1" dirty="0">
                <a:solidFill>
                  <a:srgbClr val="0070C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公安手段落位</a:t>
            </a:r>
            <a:endParaRPr lang="en-US" altLang="zh-CN" sz="1200" b="1" dirty="0">
              <a:solidFill>
                <a:srgbClr val="0070C0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57" name="Rectangle 545">
            <a:extLst>
              <a:ext uri="{FF2B5EF4-FFF2-40B4-BE49-F238E27FC236}">
                <a16:creationId xmlns:a16="http://schemas.microsoft.com/office/drawing/2014/main" id="{CFD3F094-F7D5-4869-941C-F7514DDCA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105" y="5815133"/>
            <a:ext cx="1386866" cy="997486"/>
          </a:xfrm>
          <a:prstGeom prst="rect">
            <a:avLst/>
          </a:prstGeom>
          <a:solidFill>
            <a:srgbClr val="002060">
              <a:alpha val="1000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zh-CN" altLang="en-US" sz="300" b="1" dirty="0">
                <a:solidFill>
                  <a:srgbClr val="0070C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外省人员协调</a:t>
            </a:r>
          </a:p>
        </p:txBody>
      </p:sp>
      <p:sp>
        <p:nvSpPr>
          <p:cNvPr id="60" name="Rectangle 545">
            <a:extLst>
              <a:ext uri="{FF2B5EF4-FFF2-40B4-BE49-F238E27FC236}">
                <a16:creationId xmlns:a16="http://schemas.microsoft.com/office/drawing/2014/main" id="{59003EE2-6DD2-4D1D-9BF6-1E4DF839F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39610" y="4644739"/>
            <a:ext cx="1139471" cy="64641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任务提示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任务下派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任务执行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61" name="Rectangle 545">
            <a:extLst>
              <a:ext uri="{FF2B5EF4-FFF2-40B4-BE49-F238E27FC236}">
                <a16:creationId xmlns:a16="http://schemas.microsoft.com/office/drawing/2014/main" id="{5C82A625-2D91-4F9E-B662-5395FD7CC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34581" y="6103469"/>
            <a:ext cx="1139471" cy="64641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任务提示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任务下派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任务执行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87" name="Rectangle 545">
            <a:extLst>
              <a:ext uri="{FF2B5EF4-FFF2-40B4-BE49-F238E27FC236}">
                <a16:creationId xmlns:a16="http://schemas.microsoft.com/office/drawing/2014/main" id="{F3A91523-66DA-41C1-AEB5-902DD6E1B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8081" y="2967061"/>
            <a:ext cx="1644854" cy="2069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人员转运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68" name="Rectangle 545">
            <a:extLst>
              <a:ext uri="{FF2B5EF4-FFF2-40B4-BE49-F238E27FC236}">
                <a16:creationId xmlns:a16="http://schemas.microsoft.com/office/drawing/2014/main" id="{EAD07BFF-83CE-4BA7-81F1-B56AAC101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8081" y="3262397"/>
            <a:ext cx="1644854" cy="2069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社区横传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69" name="Rectangle 545">
            <a:extLst>
              <a:ext uri="{FF2B5EF4-FFF2-40B4-BE49-F238E27FC236}">
                <a16:creationId xmlns:a16="http://schemas.microsoft.com/office/drawing/2014/main" id="{D76A648C-AFE3-4B79-AC44-06C853DFF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8081" y="3557733"/>
            <a:ext cx="1644854" cy="2069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部门横转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83" name="Rectangle 545">
            <a:extLst>
              <a:ext uri="{FF2B5EF4-FFF2-40B4-BE49-F238E27FC236}">
                <a16:creationId xmlns:a16="http://schemas.microsoft.com/office/drawing/2014/main" id="{4684676D-EACC-4103-8988-02B5B8824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8081" y="3853071"/>
            <a:ext cx="1644854" cy="2069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人员退回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88" name="圆角矩形 40">
            <a:extLst>
              <a:ext uri="{FF2B5EF4-FFF2-40B4-BE49-F238E27FC236}">
                <a16:creationId xmlns:a16="http://schemas.microsoft.com/office/drawing/2014/main" id="{6BEBE336-C69D-4BA9-AC08-6FE3B3950441}"/>
              </a:ext>
            </a:extLst>
          </p:cNvPr>
          <p:cNvSpPr/>
          <p:nvPr/>
        </p:nvSpPr>
        <p:spPr>
          <a:xfrm>
            <a:off x="10805135" y="2394825"/>
            <a:ext cx="1386866" cy="305251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行业专班接口人</a:t>
            </a:r>
            <a:endParaRPr lang="en-US" altLang="zh-CN" sz="1200" b="1" dirty="0">
              <a:solidFill>
                <a:schemeClr val="bg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89" name="Rectangle 545">
            <a:extLst>
              <a:ext uri="{FF2B5EF4-FFF2-40B4-BE49-F238E27FC236}">
                <a16:creationId xmlns:a16="http://schemas.microsoft.com/office/drawing/2014/main" id="{EE41283E-3BE8-4756-9E8B-3CF532621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9281" y="2770909"/>
            <a:ext cx="1386866" cy="1014410"/>
          </a:xfrm>
          <a:prstGeom prst="rect">
            <a:avLst/>
          </a:prstGeom>
          <a:solidFill>
            <a:srgbClr val="002060">
              <a:alpha val="1000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zh-CN" altLang="en-US" sz="1200" b="1" dirty="0">
                <a:solidFill>
                  <a:srgbClr val="0070C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行业人员协调</a:t>
            </a:r>
            <a:endParaRPr lang="en-US" altLang="zh-CN" sz="1200" b="1" dirty="0">
              <a:solidFill>
                <a:srgbClr val="0070C0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102" name="Rectangle 545">
            <a:extLst>
              <a:ext uri="{FF2B5EF4-FFF2-40B4-BE49-F238E27FC236}">
                <a16:creationId xmlns:a16="http://schemas.microsoft.com/office/drawing/2014/main" id="{82BE5249-D476-4B02-B73C-6928F7564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7787" y="3075091"/>
            <a:ext cx="1139471" cy="64641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任务提示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任务下派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任务执行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05496BC1-26D1-4BE9-BB5C-C10D831C19CF}"/>
              </a:ext>
            </a:extLst>
          </p:cNvPr>
          <p:cNvCxnSpPr>
            <a:cxnSpLocks/>
            <a:stCxn id="69" idx="3"/>
            <a:endCxn id="89" idx="1"/>
          </p:cNvCxnSpPr>
          <p:nvPr/>
        </p:nvCxnSpPr>
        <p:spPr>
          <a:xfrm flipV="1">
            <a:off x="10322935" y="3278114"/>
            <a:ext cx="456347" cy="38307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A58AF96E-1784-497F-9159-BB3495B1501C}"/>
              </a:ext>
            </a:extLst>
          </p:cNvPr>
          <p:cNvCxnSpPr>
            <a:cxnSpLocks/>
            <a:stCxn id="83" idx="3"/>
            <a:endCxn id="56" idx="1"/>
          </p:cNvCxnSpPr>
          <p:nvPr/>
        </p:nvCxnSpPr>
        <p:spPr>
          <a:xfrm>
            <a:off x="10322935" y="3956522"/>
            <a:ext cx="478170" cy="89124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07819850-2B6F-487E-9F1E-DFFA50F8D91D}"/>
              </a:ext>
            </a:extLst>
          </p:cNvPr>
          <p:cNvCxnSpPr>
            <a:cxnSpLocks/>
            <a:stCxn id="83" idx="3"/>
            <a:endCxn id="57" idx="1"/>
          </p:cNvCxnSpPr>
          <p:nvPr/>
        </p:nvCxnSpPr>
        <p:spPr>
          <a:xfrm>
            <a:off x="10322935" y="3956522"/>
            <a:ext cx="478170" cy="2357354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3" name="圆角矩形 40">
            <a:extLst>
              <a:ext uri="{FF2B5EF4-FFF2-40B4-BE49-F238E27FC236}">
                <a16:creationId xmlns:a16="http://schemas.microsoft.com/office/drawing/2014/main" id="{9AF5D080-2D5B-4A77-90F0-8806DEA368AD}"/>
              </a:ext>
            </a:extLst>
          </p:cNvPr>
          <p:cNvSpPr/>
          <p:nvPr/>
        </p:nvSpPr>
        <p:spPr>
          <a:xfrm>
            <a:off x="10800949" y="859376"/>
            <a:ext cx="1386866" cy="29545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社区</a:t>
            </a:r>
            <a:r>
              <a:rPr lang="en-US" altLang="zh-CN" sz="120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B</a:t>
            </a:r>
            <a:r>
              <a:rPr lang="zh-CN" altLang="en-US" sz="120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工作人员</a:t>
            </a:r>
            <a:endParaRPr lang="en-US" altLang="zh-CN" sz="1200" b="1" dirty="0">
              <a:solidFill>
                <a:schemeClr val="bg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105" name="Rectangle 545">
            <a:extLst>
              <a:ext uri="{FF2B5EF4-FFF2-40B4-BE49-F238E27FC236}">
                <a16:creationId xmlns:a16="http://schemas.microsoft.com/office/drawing/2014/main" id="{EE229085-097E-4490-8B24-6DE18B252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89030" y="1209828"/>
            <a:ext cx="1386866" cy="1014410"/>
          </a:xfrm>
          <a:prstGeom prst="rect">
            <a:avLst/>
          </a:prstGeom>
          <a:solidFill>
            <a:srgbClr val="002060">
              <a:alpha val="10000"/>
            </a:srgb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zh-CN" altLang="en-US" sz="1200" b="1" dirty="0">
                <a:solidFill>
                  <a:srgbClr val="0070C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社区人员落位</a:t>
            </a:r>
            <a:endParaRPr lang="en-US" altLang="zh-CN" sz="1200" b="1" dirty="0">
              <a:solidFill>
                <a:srgbClr val="0070C0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106" name="Rectangle 545">
            <a:extLst>
              <a:ext uri="{FF2B5EF4-FFF2-40B4-BE49-F238E27FC236}">
                <a16:creationId xmlns:a16="http://schemas.microsoft.com/office/drawing/2014/main" id="{4EF03D69-6E47-4484-92EE-6ADAF1D5F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7537" y="1514011"/>
            <a:ext cx="1139471" cy="64641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任务提示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任务下派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任务执行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36B617D9-41DC-414C-BB53-32B08083D194}"/>
              </a:ext>
            </a:extLst>
          </p:cNvPr>
          <p:cNvCxnSpPr>
            <a:cxnSpLocks/>
            <a:stCxn id="68" idx="3"/>
            <a:endCxn id="105" idx="1"/>
          </p:cNvCxnSpPr>
          <p:nvPr/>
        </p:nvCxnSpPr>
        <p:spPr>
          <a:xfrm flipV="1">
            <a:off x="10322935" y="1717035"/>
            <a:ext cx="466096" cy="1648814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7" name="圆角矩形 40">
            <a:extLst>
              <a:ext uri="{FF2B5EF4-FFF2-40B4-BE49-F238E27FC236}">
                <a16:creationId xmlns:a16="http://schemas.microsoft.com/office/drawing/2014/main" id="{9AF756A7-BA07-4B84-90E0-9EDE042A4DEA}"/>
              </a:ext>
            </a:extLst>
          </p:cNvPr>
          <p:cNvSpPr/>
          <p:nvPr/>
        </p:nvSpPr>
        <p:spPr>
          <a:xfrm>
            <a:off x="10796627" y="415636"/>
            <a:ext cx="1386866" cy="29545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人员转运系统</a:t>
            </a:r>
            <a:endParaRPr lang="en-US" altLang="zh-CN" sz="1200" b="1" dirty="0">
              <a:solidFill>
                <a:schemeClr val="bg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EAB32469-1686-4C5E-8266-310C126B0C82}"/>
              </a:ext>
            </a:extLst>
          </p:cNvPr>
          <p:cNvCxnSpPr>
            <a:cxnSpLocks/>
            <a:stCxn id="87" idx="3"/>
            <a:endCxn id="107" idx="1"/>
          </p:cNvCxnSpPr>
          <p:nvPr/>
        </p:nvCxnSpPr>
        <p:spPr>
          <a:xfrm flipV="1">
            <a:off x="10322935" y="563361"/>
            <a:ext cx="473692" cy="250715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2" name="Rectangle 545">
            <a:extLst>
              <a:ext uri="{FF2B5EF4-FFF2-40B4-BE49-F238E27FC236}">
                <a16:creationId xmlns:a16="http://schemas.microsoft.com/office/drawing/2014/main" id="{0A96BB03-8D1A-294B-AE7D-8ACB708E8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1842" y="4162956"/>
            <a:ext cx="1644854" cy="2069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落位管控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cxnSp>
        <p:nvCxnSpPr>
          <p:cNvPr id="86" name="连接符: 肘形 12">
            <a:extLst>
              <a:ext uri="{FF2B5EF4-FFF2-40B4-BE49-F238E27FC236}">
                <a16:creationId xmlns:a16="http://schemas.microsoft.com/office/drawing/2014/main" id="{270EF647-A178-2042-8120-387650326BFD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>
          <a:xfrm rot="5400000">
            <a:off x="9330853" y="4525423"/>
            <a:ext cx="328981" cy="1785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2" name="Rectangle 545">
            <a:extLst>
              <a:ext uri="{FF2B5EF4-FFF2-40B4-BE49-F238E27FC236}">
                <a16:creationId xmlns:a16="http://schemas.microsoft.com/office/drawing/2014/main" id="{914C0506-691F-E249-BD96-22CDFB8FC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9530" y="2967860"/>
            <a:ext cx="1004786" cy="102086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短链推送</a:t>
            </a: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推送京民通小程序，确认排查信息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64" name="Rectangle 545">
            <a:extLst>
              <a:ext uri="{FF2B5EF4-FFF2-40B4-BE49-F238E27FC236}">
                <a16:creationId xmlns:a16="http://schemas.microsoft.com/office/drawing/2014/main" id="{6B8C4EAB-3B60-DF4D-A276-6D7910196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976" y="4753882"/>
            <a:ext cx="1004103" cy="7860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分类下派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分类下派至各工作组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78" name="圆角矩形 17">
            <a:extLst>
              <a:ext uri="{FF2B5EF4-FFF2-40B4-BE49-F238E27FC236}">
                <a16:creationId xmlns:a16="http://schemas.microsoft.com/office/drawing/2014/main" id="{623A7247-8098-314F-A3BE-8A403476ED52}"/>
              </a:ext>
            </a:extLst>
          </p:cNvPr>
          <p:cNvSpPr/>
          <p:nvPr/>
        </p:nvSpPr>
        <p:spPr>
          <a:xfrm>
            <a:off x="2337595" y="784211"/>
            <a:ext cx="1939804" cy="637970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市社区防控组</a:t>
            </a:r>
            <a:r>
              <a:rPr lang="en-US" altLang="zh-CN" sz="120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行业专班接口人</a:t>
            </a:r>
            <a:r>
              <a:rPr lang="en-US" altLang="zh-CN" sz="120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市级跨省专班接口人</a:t>
            </a:r>
            <a:endParaRPr lang="en-US" altLang="zh-CN" sz="1200" b="1" dirty="0">
              <a:solidFill>
                <a:schemeClr val="bg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114" name="Rectangle 545">
            <a:extLst>
              <a:ext uri="{FF2B5EF4-FFF2-40B4-BE49-F238E27FC236}">
                <a16:creationId xmlns:a16="http://schemas.microsoft.com/office/drawing/2014/main" id="{8E1BB67B-8AE8-274B-B506-EE9BF21E0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7596" y="1552146"/>
            <a:ext cx="1939805" cy="42873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zh-CN" altLang="en-US" sz="1200" b="1" dirty="0">
                <a:solidFill>
                  <a:srgbClr val="0070C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接收任务并下派</a:t>
            </a:r>
          </a:p>
        </p:txBody>
      </p:sp>
      <p:sp>
        <p:nvSpPr>
          <p:cNvPr id="118" name="Rectangle 545">
            <a:extLst>
              <a:ext uri="{FF2B5EF4-FFF2-40B4-BE49-F238E27FC236}">
                <a16:creationId xmlns:a16="http://schemas.microsoft.com/office/drawing/2014/main" id="{8AD8B897-C2C1-484B-BE67-223C393B0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3658" y="1927500"/>
            <a:ext cx="1796886" cy="6096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数据接收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人员名单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cxnSp>
        <p:nvCxnSpPr>
          <p:cNvPr id="119" name="肘形连接符 106">
            <a:extLst>
              <a:ext uri="{FF2B5EF4-FFF2-40B4-BE49-F238E27FC236}">
                <a16:creationId xmlns:a16="http://schemas.microsoft.com/office/drawing/2014/main" id="{47902AAF-E7BC-004C-BD3F-42D27075F2B9}"/>
              </a:ext>
            </a:extLst>
          </p:cNvPr>
          <p:cNvCxnSpPr>
            <a:cxnSpLocks/>
            <a:stCxn id="94" idx="2"/>
            <a:endCxn id="122" idx="0"/>
          </p:cNvCxnSpPr>
          <p:nvPr/>
        </p:nvCxnSpPr>
        <p:spPr>
          <a:xfrm rot="5400000">
            <a:off x="2726671" y="3637963"/>
            <a:ext cx="735316" cy="384859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89870BE6-38B3-D94A-8061-3354C026C231}"/>
              </a:ext>
            </a:extLst>
          </p:cNvPr>
          <p:cNvSpPr txBox="1"/>
          <p:nvPr/>
        </p:nvSpPr>
        <p:spPr>
          <a:xfrm>
            <a:off x="3308236" y="3605437"/>
            <a:ext cx="808372" cy="30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数据完整</a:t>
            </a:r>
            <a:endParaRPr lang="en-US" altLang="zh-CN" sz="105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2981806E-00AF-3148-A167-785EC26F8036}"/>
              </a:ext>
            </a:extLst>
          </p:cNvPr>
          <p:cNvSpPr txBox="1"/>
          <p:nvPr/>
        </p:nvSpPr>
        <p:spPr>
          <a:xfrm>
            <a:off x="2505014" y="3603049"/>
            <a:ext cx="941143" cy="30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数据缺失</a:t>
            </a:r>
            <a:endParaRPr lang="en-US" altLang="zh-CN" sz="105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122" name="Rectangle 545">
            <a:extLst>
              <a:ext uri="{FF2B5EF4-FFF2-40B4-BE49-F238E27FC236}">
                <a16:creationId xmlns:a16="http://schemas.microsoft.com/office/drawing/2014/main" id="{34F4D326-23E1-EE43-8DA9-FE7E8F39B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132" y="4198050"/>
            <a:ext cx="989533" cy="7605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数据上返（早返）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数据缺失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cxnSp>
        <p:nvCxnSpPr>
          <p:cNvPr id="123" name="肘形连接符 106">
            <a:extLst>
              <a:ext uri="{FF2B5EF4-FFF2-40B4-BE49-F238E27FC236}">
                <a16:creationId xmlns:a16="http://schemas.microsoft.com/office/drawing/2014/main" id="{94062B51-4CB5-3A4D-BD6B-4FB031179A97}"/>
              </a:ext>
            </a:extLst>
          </p:cNvPr>
          <p:cNvCxnSpPr>
            <a:cxnSpLocks/>
            <a:stCxn id="94" idx="2"/>
            <a:endCxn id="124" idx="0"/>
          </p:cNvCxnSpPr>
          <p:nvPr/>
        </p:nvCxnSpPr>
        <p:spPr>
          <a:xfrm rot="16200000" flipH="1">
            <a:off x="3196512" y="3552980"/>
            <a:ext cx="731318" cy="550826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545">
            <a:extLst>
              <a:ext uri="{FF2B5EF4-FFF2-40B4-BE49-F238E27FC236}">
                <a16:creationId xmlns:a16="http://schemas.microsoft.com/office/drawing/2014/main" id="{3F8FC9AC-28E7-7743-B8CC-BD573FD0D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552" y="4194052"/>
            <a:ext cx="708063" cy="7609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任务下派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下派至各区工作组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94" name="Rectangle 545">
            <a:extLst>
              <a:ext uri="{FF2B5EF4-FFF2-40B4-BE49-F238E27FC236}">
                <a16:creationId xmlns:a16="http://schemas.microsoft.com/office/drawing/2014/main" id="{AD3BA857-E4C5-9341-89AC-7840ACE31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4400" y="2886899"/>
            <a:ext cx="1784716" cy="5758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数据清洗</a:t>
            </a: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自动化拆并表及粘单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cxnSp>
        <p:nvCxnSpPr>
          <p:cNvPr id="95" name="肘形连接符 106">
            <a:extLst>
              <a:ext uri="{FF2B5EF4-FFF2-40B4-BE49-F238E27FC236}">
                <a16:creationId xmlns:a16="http://schemas.microsoft.com/office/drawing/2014/main" id="{C6434004-DE33-194E-A2A7-C49AFF4B3424}"/>
              </a:ext>
            </a:extLst>
          </p:cNvPr>
          <p:cNvCxnSpPr>
            <a:cxnSpLocks/>
            <a:stCxn id="118" idx="2"/>
            <a:endCxn id="94" idx="0"/>
          </p:cNvCxnSpPr>
          <p:nvPr/>
        </p:nvCxnSpPr>
        <p:spPr>
          <a:xfrm rot="5400000">
            <a:off x="3114560" y="2709358"/>
            <a:ext cx="349740" cy="5343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545">
            <a:extLst>
              <a:ext uri="{FF2B5EF4-FFF2-40B4-BE49-F238E27FC236}">
                <a16:creationId xmlns:a16="http://schemas.microsoft.com/office/drawing/2014/main" id="{DDDF8050-A7FD-4746-91F9-54930111F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211" y="5105022"/>
            <a:ext cx="1785333" cy="59655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数据上返（晚返）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如联系不上等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100" name="Rectangle 545">
            <a:extLst>
              <a:ext uri="{FF2B5EF4-FFF2-40B4-BE49-F238E27FC236}">
                <a16:creationId xmlns:a16="http://schemas.microsoft.com/office/drawing/2014/main" id="{1FF6491F-B17D-5F4C-8E11-927962B22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952" y="4389421"/>
            <a:ext cx="1152887" cy="14500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zh-CN" altLang="en-US" sz="1200" b="1" dirty="0">
                <a:solidFill>
                  <a:srgbClr val="0070C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任务下派</a:t>
            </a:r>
          </a:p>
        </p:txBody>
      </p:sp>
      <p:sp>
        <p:nvSpPr>
          <p:cNvPr id="101" name="Rectangle 545">
            <a:extLst>
              <a:ext uri="{FF2B5EF4-FFF2-40B4-BE49-F238E27FC236}">
                <a16:creationId xmlns:a16="http://schemas.microsoft.com/office/drawing/2014/main" id="{1B7C5AC1-6DAE-6845-8773-2C46D47FC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389421"/>
            <a:ext cx="953879" cy="14500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数据通道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产生统一标准数据表结构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104" name="Rectangle 545">
            <a:extLst>
              <a:ext uri="{FF2B5EF4-FFF2-40B4-BE49-F238E27FC236}">
                <a16:creationId xmlns:a16="http://schemas.microsoft.com/office/drawing/2014/main" id="{EA2135FC-EEAE-184A-8894-49A7B9687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1" y="3678888"/>
            <a:ext cx="800804" cy="3371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协查函</a:t>
            </a:r>
          </a:p>
        </p:txBody>
      </p:sp>
      <p:sp>
        <p:nvSpPr>
          <p:cNvPr id="108" name="Rectangle 545">
            <a:extLst>
              <a:ext uri="{FF2B5EF4-FFF2-40B4-BE49-F238E27FC236}">
                <a16:creationId xmlns:a16="http://schemas.microsoft.com/office/drawing/2014/main" id="{598D3D9A-CC23-4440-B39B-BEF6F15A1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9" y="5993391"/>
            <a:ext cx="953879" cy="8646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数据同步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内网转外网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110" name="圆角矩形 17">
            <a:extLst>
              <a:ext uri="{FF2B5EF4-FFF2-40B4-BE49-F238E27FC236}">
                <a16:creationId xmlns:a16="http://schemas.microsoft.com/office/drawing/2014/main" id="{E609E701-4509-174D-BB63-16683DE2E437}"/>
              </a:ext>
            </a:extLst>
          </p:cNvPr>
          <p:cNvSpPr/>
          <p:nvPr/>
        </p:nvSpPr>
        <p:spPr>
          <a:xfrm>
            <a:off x="6427881" y="772189"/>
            <a:ext cx="1933102" cy="655435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街道</a:t>
            </a:r>
            <a:r>
              <a:rPr lang="en-US" altLang="zh-CN" sz="120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社区工作组、行业专班工作组</a:t>
            </a:r>
            <a:endParaRPr lang="en-US" altLang="zh-CN" sz="1200" b="1" dirty="0">
              <a:solidFill>
                <a:schemeClr val="bg1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111" name="Rectangle 545">
            <a:extLst>
              <a:ext uri="{FF2B5EF4-FFF2-40B4-BE49-F238E27FC236}">
                <a16:creationId xmlns:a16="http://schemas.microsoft.com/office/drawing/2014/main" id="{612B0405-DB31-FC4C-A085-3036E0C14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7882" y="1553739"/>
            <a:ext cx="1933102" cy="35672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zh-CN" altLang="en-US" sz="1200" b="1" dirty="0">
                <a:solidFill>
                  <a:srgbClr val="0070C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接收任务并下派</a:t>
            </a:r>
          </a:p>
        </p:txBody>
      </p:sp>
      <p:sp>
        <p:nvSpPr>
          <p:cNvPr id="127" name="Rectangle 545">
            <a:extLst>
              <a:ext uri="{FF2B5EF4-FFF2-40B4-BE49-F238E27FC236}">
                <a16:creationId xmlns:a16="http://schemas.microsoft.com/office/drawing/2014/main" id="{F9ECBE24-B531-7648-9275-E0FE71770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613" y="4402142"/>
            <a:ext cx="1783639" cy="60946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共享设置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默认共享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手动共享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128" name="Rectangle 545">
            <a:extLst>
              <a:ext uri="{FF2B5EF4-FFF2-40B4-BE49-F238E27FC236}">
                <a16:creationId xmlns:a16="http://schemas.microsoft.com/office/drawing/2014/main" id="{AF4C3B51-B33C-CD4E-8F88-8139AA247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7993" y="1929094"/>
            <a:ext cx="1758715" cy="6080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接收任务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任务描述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展示名单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cxnSp>
        <p:nvCxnSpPr>
          <p:cNvPr id="129" name="肘形连接符 106">
            <a:extLst>
              <a:ext uri="{FF2B5EF4-FFF2-40B4-BE49-F238E27FC236}">
                <a16:creationId xmlns:a16="http://schemas.microsoft.com/office/drawing/2014/main" id="{97AF5950-D400-5548-B894-4FD5A4E9094E}"/>
              </a:ext>
            </a:extLst>
          </p:cNvPr>
          <p:cNvCxnSpPr>
            <a:cxnSpLocks/>
            <a:stCxn id="128" idx="2"/>
            <a:endCxn id="133" idx="0"/>
          </p:cNvCxnSpPr>
          <p:nvPr/>
        </p:nvCxnSpPr>
        <p:spPr>
          <a:xfrm rot="5400000">
            <a:off x="6814545" y="2656512"/>
            <a:ext cx="682161" cy="443453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本框 129">
            <a:extLst>
              <a:ext uri="{FF2B5EF4-FFF2-40B4-BE49-F238E27FC236}">
                <a16:creationId xmlns:a16="http://schemas.microsoft.com/office/drawing/2014/main" id="{AAFD82B4-6FAE-1D4F-B33A-7FFA56ABD421}"/>
              </a:ext>
            </a:extLst>
          </p:cNvPr>
          <p:cNvSpPr txBox="1"/>
          <p:nvPr/>
        </p:nvSpPr>
        <p:spPr>
          <a:xfrm>
            <a:off x="7442547" y="2611432"/>
            <a:ext cx="9504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可落位到人</a:t>
            </a:r>
            <a:endParaRPr lang="en-US" altLang="zh-CN" sz="105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2030BC4D-6065-E844-8750-1DBFEC44A5A1}"/>
              </a:ext>
            </a:extLst>
          </p:cNvPr>
          <p:cNvSpPr txBox="1"/>
          <p:nvPr/>
        </p:nvSpPr>
        <p:spPr>
          <a:xfrm>
            <a:off x="6459905" y="2611432"/>
            <a:ext cx="9980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不可落位到人</a:t>
            </a:r>
            <a:endParaRPr lang="en-US" altLang="zh-CN" sz="105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sp>
        <p:nvSpPr>
          <p:cNvPr id="133" name="Rectangle 545">
            <a:extLst>
              <a:ext uri="{FF2B5EF4-FFF2-40B4-BE49-F238E27FC236}">
                <a16:creationId xmlns:a16="http://schemas.microsoft.com/office/drawing/2014/main" id="{6C482110-8730-604D-B638-5CF3B8BA3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613" y="3219319"/>
            <a:ext cx="888570" cy="107348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分派人员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随机均匀分派；指定数量分派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cxnSp>
        <p:nvCxnSpPr>
          <p:cNvPr id="134" name="肘形连接符 106">
            <a:extLst>
              <a:ext uri="{FF2B5EF4-FFF2-40B4-BE49-F238E27FC236}">
                <a16:creationId xmlns:a16="http://schemas.microsoft.com/office/drawing/2014/main" id="{72DC2ECC-A3E0-F146-B791-043DE771F06D}"/>
              </a:ext>
            </a:extLst>
          </p:cNvPr>
          <p:cNvCxnSpPr>
            <a:cxnSpLocks/>
            <a:stCxn id="128" idx="2"/>
            <a:endCxn id="136" idx="0"/>
          </p:cNvCxnSpPr>
          <p:nvPr/>
        </p:nvCxnSpPr>
        <p:spPr>
          <a:xfrm rot="16200000" flipH="1">
            <a:off x="7309626" y="2604883"/>
            <a:ext cx="678164" cy="542714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545">
            <a:extLst>
              <a:ext uri="{FF2B5EF4-FFF2-40B4-BE49-F238E27FC236}">
                <a16:creationId xmlns:a16="http://schemas.microsoft.com/office/drawing/2014/main" id="{DE6C1E3B-9FAE-1342-A2F3-F5C4043F1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6033" y="3215322"/>
            <a:ext cx="708063" cy="107411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241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任务下派</a:t>
            </a:r>
            <a:endParaRPr lang="en-US" altLang="zh-CN" sz="12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  <a:p>
            <a:pPr algn="ctr" defTabSz="241957"/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确认</a:t>
            </a:r>
            <a:r>
              <a:rPr lang="en-US" altLang="zh-CN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/</a:t>
            </a:r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rPr>
              <a:t>更换下派人员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  <a:sym typeface="+mn-lt"/>
            </a:endParaRPr>
          </a:p>
        </p:txBody>
      </p:sp>
      <p:cxnSp>
        <p:nvCxnSpPr>
          <p:cNvPr id="137" name="肘形连接符 106">
            <a:extLst>
              <a:ext uri="{FF2B5EF4-FFF2-40B4-BE49-F238E27FC236}">
                <a16:creationId xmlns:a16="http://schemas.microsoft.com/office/drawing/2014/main" id="{9785DD00-C533-8B4C-ABF4-E5742FFABE0C}"/>
              </a:ext>
            </a:extLst>
          </p:cNvPr>
          <p:cNvCxnSpPr>
            <a:cxnSpLocks/>
            <a:stCxn id="133" idx="3"/>
            <a:endCxn id="136" idx="1"/>
          </p:cNvCxnSpPr>
          <p:nvPr/>
        </p:nvCxnSpPr>
        <p:spPr>
          <a:xfrm flipV="1">
            <a:off x="7378183" y="3752380"/>
            <a:ext cx="187850" cy="3682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肘形连接符 106">
            <a:extLst>
              <a:ext uri="{FF2B5EF4-FFF2-40B4-BE49-F238E27FC236}">
                <a16:creationId xmlns:a16="http://schemas.microsoft.com/office/drawing/2014/main" id="{A7DB0320-EAD1-C745-9089-C54B783EB6EF}"/>
              </a:ext>
            </a:extLst>
          </p:cNvPr>
          <p:cNvCxnSpPr>
            <a:cxnSpLocks/>
            <a:stCxn id="79" idx="1"/>
            <a:endCxn id="77" idx="1"/>
          </p:cNvCxnSpPr>
          <p:nvPr/>
        </p:nvCxnSpPr>
        <p:spPr>
          <a:xfrm rot="10800000" flipV="1">
            <a:off x="4470491" y="2228264"/>
            <a:ext cx="1748" cy="2486916"/>
          </a:xfrm>
          <a:prstGeom prst="bentConnector3">
            <a:avLst>
              <a:gd name="adj1" fmla="val 4346053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BBF27D0-A278-9345-956A-E0FF480F801F}"/>
              </a:ext>
            </a:extLst>
          </p:cNvPr>
          <p:cNvGrpSpPr/>
          <p:nvPr/>
        </p:nvGrpSpPr>
        <p:grpSpPr>
          <a:xfrm>
            <a:off x="1129530" y="6342624"/>
            <a:ext cx="9293694" cy="361431"/>
            <a:chOff x="1129530" y="6187885"/>
            <a:chExt cx="7002781" cy="475758"/>
          </a:xfrm>
          <a:solidFill>
            <a:schemeClr val="bg1"/>
          </a:solidFill>
        </p:grpSpPr>
        <p:sp>
          <p:nvSpPr>
            <p:cNvPr id="140" name="Rectangle 545">
              <a:extLst>
                <a:ext uri="{FF2B5EF4-FFF2-40B4-BE49-F238E27FC236}">
                  <a16:creationId xmlns:a16="http://schemas.microsoft.com/office/drawing/2014/main" id="{FC8A56BD-62AC-A34C-8E92-83537698A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530" y="6187886"/>
              <a:ext cx="1620000" cy="475757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8384" tIns="24192" rIns="48384" bIns="24192" anchor="ctr">
              <a:noAutofit/>
            </a:bodyPr>
            <a:lstStyle/>
            <a:p>
              <a:pPr algn="ctr" defTabSz="241953"/>
              <a:r>
                <a:rPr lang="zh-CN" altLang="en-US" sz="1200" dirty="0">
                  <a:solidFill>
                    <a:schemeClr val="tx1"/>
                  </a:solidFill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+mn-lt"/>
                </a:rPr>
                <a:t>任务进度</a:t>
              </a:r>
              <a:endParaRPr lang="en-US" altLang="zh-CN" sz="1200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endParaRPr>
            </a:p>
          </p:txBody>
        </p:sp>
        <p:sp>
          <p:nvSpPr>
            <p:cNvPr id="141" name="Rectangle 545">
              <a:extLst>
                <a:ext uri="{FF2B5EF4-FFF2-40B4-BE49-F238E27FC236}">
                  <a16:creationId xmlns:a16="http://schemas.microsoft.com/office/drawing/2014/main" id="{2A8B7AEF-436F-F34E-A9C2-B6DECD74B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3790" y="6187886"/>
              <a:ext cx="1620000" cy="475757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8384" tIns="24192" rIns="48384" bIns="24192" anchor="ctr">
              <a:noAutofit/>
            </a:bodyPr>
            <a:lstStyle/>
            <a:p>
              <a:pPr algn="ctr" defTabSz="241953"/>
              <a:r>
                <a:rPr lang="zh-CN" altLang="en-US" sz="1200" dirty="0">
                  <a:solidFill>
                    <a:schemeClr val="tx1"/>
                  </a:solidFill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+mn-lt"/>
                </a:rPr>
                <a:t>任务描述</a:t>
              </a:r>
              <a:endParaRPr lang="en-US" altLang="zh-CN" sz="1200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endParaRPr>
            </a:p>
          </p:txBody>
        </p:sp>
        <p:sp>
          <p:nvSpPr>
            <p:cNvPr id="142" name="Rectangle 545">
              <a:extLst>
                <a:ext uri="{FF2B5EF4-FFF2-40B4-BE49-F238E27FC236}">
                  <a16:creationId xmlns:a16="http://schemas.microsoft.com/office/drawing/2014/main" id="{0B4B3B9C-25E5-064B-93A5-5E0BB14D0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8050" y="6187886"/>
              <a:ext cx="1620000" cy="475757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8384" tIns="24192" rIns="48384" bIns="24192" anchor="ctr">
              <a:noAutofit/>
            </a:bodyPr>
            <a:lstStyle/>
            <a:p>
              <a:pPr algn="ctr" defTabSz="241953"/>
              <a:r>
                <a:rPr lang="zh-CN" altLang="en-US" sz="1200" dirty="0">
                  <a:solidFill>
                    <a:schemeClr val="tx1"/>
                  </a:solidFill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+mn-lt"/>
                </a:rPr>
                <a:t>进度指标</a:t>
              </a:r>
              <a:endParaRPr lang="en-US" altLang="zh-CN" sz="1200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endParaRPr>
            </a:p>
          </p:txBody>
        </p:sp>
        <p:sp>
          <p:nvSpPr>
            <p:cNvPr id="144" name="Rectangle 545">
              <a:extLst>
                <a:ext uri="{FF2B5EF4-FFF2-40B4-BE49-F238E27FC236}">
                  <a16:creationId xmlns:a16="http://schemas.microsoft.com/office/drawing/2014/main" id="{761994ED-16AE-AB40-8F49-DE941BF79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2311" y="6187885"/>
              <a:ext cx="1620000" cy="47575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8384" tIns="24192" rIns="48384" bIns="24192" anchor="ctr">
              <a:noAutofit/>
            </a:bodyPr>
            <a:lstStyle/>
            <a:p>
              <a:pPr algn="ctr" defTabSz="241953"/>
              <a:r>
                <a:rPr lang="zh-CN" altLang="en-US" sz="1200" dirty="0">
                  <a:solidFill>
                    <a:schemeClr val="tx1"/>
                  </a:solidFill>
                  <a:latin typeface="京东朗正体 玲珑" panose="02000400000000000000" pitchFamily="2" charset="-122"/>
                  <a:ea typeface="京东朗正体 玲珑" panose="02000400000000000000" pitchFamily="2" charset="-122"/>
                  <a:sym typeface="+mn-lt"/>
                </a:rPr>
                <a:t>人员名单及状态更新</a:t>
              </a:r>
              <a:endParaRPr lang="en-US" altLang="zh-CN" sz="1200" dirty="0">
                <a:solidFill>
                  <a:schemeClr val="tx1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8678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8">
            <a:extLst>
              <a:ext uri="{FF2B5EF4-FFF2-40B4-BE49-F238E27FC236}">
                <a16:creationId xmlns:a16="http://schemas.microsoft.com/office/drawing/2014/main" id="{D4A74ADD-4265-4DBE-B478-F40AB236B27A}"/>
              </a:ext>
            </a:extLst>
          </p:cNvPr>
          <p:cNvSpPr txBox="1"/>
          <p:nvPr/>
        </p:nvSpPr>
        <p:spPr>
          <a:xfrm>
            <a:off x="6160800" y="900768"/>
            <a:ext cx="2320009" cy="81597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48">
            <a:extLst>
              <a:ext uri="{FF2B5EF4-FFF2-40B4-BE49-F238E27FC236}">
                <a16:creationId xmlns:a16="http://schemas.microsoft.com/office/drawing/2014/main" id="{7E452661-6215-430C-91A2-7FAAAD8765D7}"/>
              </a:ext>
            </a:extLst>
          </p:cNvPr>
          <p:cNvSpPr txBox="1"/>
          <p:nvPr/>
        </p:nvSpPr>
        <p:spPr>
          <a:xfrm>
            <a:off x="6161435" y="1974609"/>
            <a:ext cx="5362913" cy="1028022"/>
          </a:xfrm>
          <a:prstGeom prst="rect">
            <a:avLst/>
          </a:prstGeom>
          <a:solidFill>
            <a:srgbClr val="2B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EPC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设计联合体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75">
            <a:extLst>
              <a:ext uri="{FF2B5EF4-FFF2-40B4-BE49-F238E27FC236}">
                <a16:creationId xmlns:a16="http://schemas.microsoft.com/office/drawing/2014/main" id="{21A8753D-BC02-48F6-9AF9-2C371103E01B}"/>
              </a:ext>
            </a:extLst>
          </p:cNvPr>
          <p:cNvSpPr txBox="1"/>
          <p:nvPr/>
        </p:nvSpPr>
        <p:spPr>
          <a:xfrm>
            <a:off x="924520" y="299551"/>
            <a:ext cx="1291239" cy="2462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品牌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政绩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76">
            <a:extLst>
              <a:ext uri="{FF2B5EF4-FFF2-40B4-BE49-F238E27FC236}">
                <a16:creationId xmlns:a16="http://schemas.microsoft.com/office/drawing/2014/main" id="{66E71679-E79C-48D9-AD00-9866DC7F8AD4}"/>
              </a:ext>
            </a:extLst>
          </p:cNvPr>
          <p:cNvSpPr txBox="1"/>
          <p:nvPr/>
        </p:nvSpPr>
        <p:spPr>
          <a:xfrm>
            <a:off x="3920833" y="299551"/>
            <a:ext cx="1291237" cy="2462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安全有序</a:t>
            </a:r>
          </a:p>
        </p:txBody>
      </p:sp>
      <p:sp>
        <p:nvSpPr>
          <p:cNvPr id="21" name="文本框 77">
            <a:extLst>
              <a:ext uri="{FF2B5EF4-FFF2-40B4-BE49-F238E27FC236}">
                <a16:creationId xmlns:a16="http://schemas.microsoft.com/office/drawing/2014/main" id="{7F28131A-E0F2-4ADE-AD8A-30C5D8F43824}"/>
              </a:ext>
            </a:extLst>
          </p:cNvPr>
          <p:cNvSpPr txBox="1"/>
          <p:nvPr/>
        </p:nvSpPr>
        <p:spPr>
          <a:xfrm>
            <a:off x="2423119" y="583603"/>
            <a:ext cx="399922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招商到位</a:t>
            </a:r>
          </a:p>
        </p:txBody>
      </p:sp>
      <p:sp>
        <p:nvSpPr>
          <p:cNvPr id="22" name="文本框 78">
            <a:extLst>
              <a:ext uri="{FF2B5EF4-FFF2-40B4-BE49-F238E27FC236}">
                <a16:creationId xmlns:a16="http://schemas.microsoft.com/office/drawing/2014/main" id="{0BF0B137-9939-42A4-8126-BEE97923F83D}"/>
              </a:ext>
            </a:extLst>
          </p:cNvPr>
          <p:cNvSpPr txBox="1"/>
          <p:nvPr/>
        </p:nvSpPr>
        <p:spPr>
          <a:xfrm>
            <a:off x="2423119" y="299551"/>
            <a:ext cx="1291239" cy="2462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提升税收和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GDP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83">
            <a:extLst>
              <a:ext uri="{FF2B5EF4-FFF2-40B4-BE49-F238E27FC236}">
                <a16:creationId xmlns:a16="http://schemas.microsoft.com/office/drawing/2014/main" id="{D0D22D89-6F4A-4AE0-87B9-8B391AE66F55}"/>
              </a:ext>
            </a:extLst>
          </p:cNvPr>
          <p:cNvSpPr txBox="1"/>
          <p:nvPr/>
        </p:nvSpPr>
        <p:spPr>
          <a:xfrm>
            <a:off x="3311899" y="582654"/>
            <a:ext cx="399923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扩大二消</a:t>
            </a:r>
          </a:p>
        </p:txBody>
      </p:sp>
      <p:sp>
        <p:nvSpPr>
          <p:cNvPr id="25" name="文本框 84">
            <a:extLst>
              <a:ext uri="{FF2B5EF4-FFF2-40B4-BE49-F238E27FC236}">
                <a16:creationId xmlns:a16="http://schemas.microsoft.com/office/drawing/2014/main" id="{E15AF11F-64C8-4D95-BE5C-AA01FE359B06}"/>
              </a:ext>
            </a:extLst>
          </p:cNvPr>
          <p:cNvSpPr txBox="1"/>
          <p:nvPr/>
        </p:nvSpPr>
        <p:spPr>
          <a:xfrm>
            <a:off x="1372496" y="561145"/>
            <a:ext cx="399923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5A</a:t>
            </a: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标准</a:t>
            </a:r>
          </a:p>
        </p:txBody>
      </p:sp>
      <p:sp>
        <p:nvSpPr>
          <p:cNvPr id="26" name="文本框 85">
            <a:extLst>
              <a:ext uri="{FF2B5EF4-FFF2-40B4-BE49-F238E27FC236}">
                <a16:creationId xmlns:a16="http://schemas.microsoft.com/office/drawing/2014/main" id="{B4B660BF-8EA1-4E7B-8452-A8FF1BBA49A6}"/>
              </a:ext>
            </a:extLst>
          </p:cNvPr>
          <p:cNvSpPr txBox="1"/>
          <p:nvPr/>
        </p:nvSpPr>
        <p:spPr>
          <a:xfrm>
            <a:off x="3920832" y="582656"/>
            <a:ext cx="399922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交通顺畅</a:t>
            </a:r>
          </a:p>
        </p:txBody>
      </p:sp>
      <p:sp>
        <p:nvSpPr>
          <p:cNvPr id="27" name="文本框 90">
            <a:extLst>
              <a:ext uri="{FF2B5EF4-FFF2-40B4-BE49-F238E27FC236}">
                <a16:creationId xmlns:a16="http://schemas.microsoft.com/office/drawing/2014/main" id="{31612678-0D32-4505-B6CC-3263DE73DB48}"/>
              </a:ext>
            </a:extLst>
          </p:cNvPr>
          <p:cNvSpPr txBox="1"/>
          <p:nvPr/>
        </p:nvSpPr>
        <p:spPr>
          <a:xfrm>
            <a:off x="2867278" y="582654"/>
            <a:ext cx="399922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精准营销</a:t>
            </a:r>
          </a:p>
        </p:txBody>
      </p:sp>
      <p:sp>
        <p:nvSpPr>
          <p:cNvPr id="28" name="文本框 77">
            <a:extLst>
              <a:ext uri="{FF2B5EF4-FFF2-40B4-BE49-F238E27FC236}">
                <a16:creationId xmlns:a16="http://schemas.microsoft.com/office/drawing/2014/main" id="{FF2A4B18-4ACE-46F6-88A8-EC91E0378EF0}"/>
              </a:ext>
            </a:extLst>
          </p:cNvPr>
          <p:cNvSpPr txBox="1"/>
          <p:nvPr/>
        </p:nvSpPr>
        <p:spPr>
          <a:xfrm>
            <a:off x="924518" y="561780"/>
            <a:ext cx="399923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国家标杆</a:t>
            </a:r>
          </a:p>
        </p:txBody>
      </p:sp>
      <p:sp>
        <p:nvSpPr>
          <p:cNvPr id="29" name="文本框 84">
            <a:extLst>
              <a:ext uri="{FF2B5EF4-FFF2-40B4-BE49-F238E27FC236}">
                <a16:creationId xmlns:a16="http://schemas.microsoft.com/office/drawing/2014/main" id="{D9D94EB0-42F2-4780-B5A6-144B753E502B}"/>
              </a:ext>
            </a:extLst>
          </p:cNvPr>
          <p:cNvSpPr txBox="1"/>
          <p:nvPr/>
        </p:nvSpPr>
        <p:spPr>
          <a:xfrm>
            <a:off x="1813763" y="561780"/>
            <a:ext cx="399922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智能典范</a:t>
            </a:r>
          </a:p>
        </p:txBody>
      </p:sp>
      <p:sp>
        <p:nvSpPr>
          <p:cNvPr id="30" name="文本框 85">
            <a:extLst>
              <a:ext uri="{FF2B5EF4-FFF2-40B4-BE49-F238E27FC236}">
                <a16:creationId xmlns:a16="http://schemas.microsoft.com/office/drawing/2014/main" id="{818BB21C-CE4E-4082-9154-30DEF4BE72D7}"/>
              </a:ext>
            </a:extLst>
          </p:cNvPr>
          <p:cNvSpPr txBox="1"/>
          <p:nvPr/>
        </p:nvSpPr>
        <p:spPr>
          <a:xfrm>
            <a:off x="4371194" y="582654"/>
            <a:ext cx="399922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体验舒适</a:t>
            </a:r>
          </a:p>
        </p:txBody>
      </p:sp>
      <p:sp>
        <p:nvSpPr>
          <p:cNvPr id="31" name="文本框 85">
            <a:extLst>
              <a:ext uri="{FF2B5EF4-FFF2-40B4-BE49-F238E27FC236}">
                <a16:creationId xmlns:a16="http://schemas.microsoft.com/office/drawing/2014/main" id="{78084B9F-FE41-4E82-B002-41C1AA621DE1}"/>
              </a:ext>
            </a:extLst>
          </p:cNvPr>
          <p:cNvSpPr txBox="1"/>
          <p:nvPr/>
        </p:nvSpPr>
        <p:spPr>
          <a:xfrm>
            <a:off x="4809613" y="575870"/>
            <a:ext cx="399922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危机应对</a:t>
            </a:r>
          </a:p>
        </p:txBody>
      </p:sp>
      <p:sp>
        <p:nvSpPr>
          <p:cNvPr id="32" name="文本框 80">
            <a:extLst>
              <a:ext uri="{FF2B5EF4-FFF2-40B4-BE49-F238E27FC236}">
                <a16:creationId xmlns:a16="http://schemas.microsoft.com/office/drawing/2014/main" id="{89B334E8-2E2B-4103-84C3-DEDE1AD8C64B}"/>
              </a:ext>
            </a:extLst>
          </p:cNvPr>
          <p:cNvSpPr txBox="1"/>
          <p:nvPr/>
        </p:nvSpPr>
        <p:spPr>
          <a:xfrm>
            <a:off x="910979" y="960238"/>
            <a:ext cx="4297009" cy="30777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南京市江宁区政府</a:t>
            </a:r>
          </a:p>
        </p:txBody>
      </p:sp>
      <p:pic>
        <p:nvPicPr>
          <p:cNvPr id="33" name="Picture 2" descr="https://dss3.bdstatic.com/70cFv8Sh_Q1YnxGkpoWK1HF6hhy/it/u=3679478481,1712597332&amp;fm=26&amp;gp=0.jpg">
            <a:extLst>
              <a:ext uri="{FF2B5EF4-FFF2-40B4-BE49-F238E27FC236}">
                <a16:creationId xmlns:a16="http://schemas.microsoft.com/office/drawing/2014/main" id="{19A226B9-3586-4F3C-AA4C-ABDF39855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3" t="34589" r="9410" b="43878"/>
          <a:stretch/>
        </p:blipFill>
        <p:spPr bwMode="auto">
          <a:xfrm>
            <a:off x="6284557" y="1290029"/>
            <a:ext cx="2102923" cy="32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193">
            <a:extLst>
              <a:ext uri="{FF2B5EF4-FFF2-40B4-BE49-F238E27FC236}">
                <a16:creationId xmlns:a16="http://schemas.microsoft.com/office/drawing/2014/main" id="{0339E885-F6E8-498B-B668-9261D2BE0E28}"/>
              </a:ext>
            </a:extLst>
          </p:cNvPr>
          <p:cNvSpPr txBox="1"/>
          <p:nvPr/>
        </p:nvSpPr>
        <p:spPr>
          <a:xfrm>
            <a:off x="6284557" y="963166"/>
            <a:ext cx="21029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5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园博园总体设计和建设</a:t>
            </a:r>
          </a:p>
        </p:txBody>
      </p:sp>
      <p:pic>
        <p:nvPicPr>
          <p:cNvPr id="35" name="Picture 4" descr="http://ww2.sinaimg.cn/large/8f6dacc9jw1e6fdq6o5taj20f005hdgs.jpg">
            <a:extLst>
              <a:ext uri="{FF2B5EF4-FFF2-40B4-BE49-F238E27FC236}">
                <a16:creationId xmlns:a16="http://schemas.microsoft.com/office/drawing/2014/main" id="{0039990E-9151-41CF-B613-33A27DB3E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276" y="2618622"/>
            <a:ext cx="729683" cy="25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图片 238">
            <a:extLst>
              <a:ext uri="{FF2B5EF4-FFF2-40B4-BE49-F238E27FC236}">
                <a16:creationId xmlns:a16="http://schemas.microsoft.com/office/drawing/2014/main" id="{3C2A2FF8-823F-4472-A439-85D17AEF0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485" y="2618622"/>
            <a:ext cx="1280261" cy="254147"/>
          </a:xfrm>
          <a:prstGeom prst="rect">
            <a:avLst/>
          </a:prstGeom>
        </p:spPr>
      </p:pic>
      <p:pic>
        <p:nvPicPr>
          <p:cNvPr id="37" name="图片 240">
            <a:extLst>
              <a:ext uri="{FF2B5EF4-FFF2-40B4-BE49-F238E27FC236}">
                <a16:creationId xmlns:a16="http://schemas.microsoft.com/office/drawing/2014/main" id="{F29763F8-FEBC-446F-B9C6-A1EB7DCBCC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9606"/>
          <a:stretch/>
        </p:blipFill>
        <p:spPr>
          <a:xfrm>
            <a:off x="8420758" y="2596579"/>
            <a:ext cx="897080" cy="283542"/>
          </a:xfrm>
          <a:prstGeom prst="rect">
            <a:avLst/>
          </a:prstGeom>
        </p:spPr>
      </p:pic>
      <p:pic>
        <p:nvPicPr>
          <p:cNvPr id="38" name="图片 241">
            <a:extLst>
              <a:ext uri="{FF2B5EF4-FFF2-40B4-BE49-F238E27FC236}">
                <a16:creationId xmlns:a16="http://schemas.microsoft.com/office/drawing/2014/main" id="{965AA0F0-45E0-4FF9-9CE8-DA5C26661B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3185" y="2612729"/>
            <a:ext cx="821221" cy="265522"/>
          </a:xfrm>
          <a:prstGeom prst="rect">
            <a:avLst/>
          </a:prstGeom>
        </p:spPr>
      </p:pic>
      <p:pic>
        <p:nvPicPr>
          <p:cNvPr id="39" name="图片 1">
            <a:extLst>
              <a:ext uri="{FF2B5EF4-FFF2-40B4-BE49-F238E27FC236}">
                <a16:creationId xmlns:a16="http://schemas.microsoft.com/office/drawing/2014/main" id="{2336B1F5-22DF-47E6-9451-F657C2C59DD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150"/>
          <a:stretch/>
        </p:blipFill>
        <p:spPr>
          <a:xfrm>
            <a:off x="6241483" y="2595151"/>
            <a:ext cx="1167205" cy="317067"/>
          </a:xfrm>
          <a:prstGeom prst="rect">
            <a:avLst/>
          </a:prstGeom>
        </p:spPr>
      </p:pic>
      <p:sp>
        <p:nvSpPr>
          <p:cNvPr id="40" name="文本框 2">
            <a:extLst>
              <a:ext uri="{FF2B5EF4-FFF2-40B4-BE49-F238E27FC236}">
                <a16:creationId xmlns:a16="http://schemas.microsoft.com/office/drawing/2014/main" id="{C0F1A77A-3A92-45AE-8F1F-40D05C71AF84}"/>
              </a:ext>
            </a:extLst>
          </p:cNvPr>
          <p:cNvSpPr txBox="1"/>
          <p:nvPr/>
        </p:nvSpPr>
        <p:spPr>
          <a:xfrm>
            <a:off x="6241483" y="2256323"/>
            <a:ext cx="116720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5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总体规划</a:t>
            </a:r>
          </a:p>
        </p:txBody>
      </p:sp>
      <p:sp>
        <p:nvSpPr>
          <p:cNvPr id="41" name="文本框 51">
            <a:extLst>
              <a:ext uri="{FF2B5EF4-FFF2-40B4-BE49-F238E27FC236}">
                <a16:creationId xmlns:a16="http://schemas.microsoft.com/office/drawing/2014/main" id="{EA3819F3-6F40-4EEB-8BD0-640775403394}"/>
              </a:ext>
            </a:extLst>
          </p:cNvPr>
          <p:cNvSpPr txBox="1"/>
          <p:nvPr/>
        </p:nvSpPr>
        <p:spPr>
          <a:xfrm>
            <a:off x="7523185" y="2263795"/>
            <a:ext cx="82122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5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交通管网</a:t>
            </a:r>
          </a:p>
        </p:txBody>
      </p:sp>
      <p:sp>
        <p:nvSpPr>
          <p:cNvPr id="42" name="文本框 52">
            <a:extLst>
              <a:ext uri="{FF2B5EF4-FFF2-40B4-BE49-F238E27FC236}">
                <a16:creationId xmlns:a16="http://schemas.microsoft.com/office/drawing/2014/main" id="{059D11C5-0BC7-4E3C-A5FA-C77E9CDE2E3F}"/>
              </a:ext>
            </a:extLst>
          </p:cNvPr>
          <p:cNvSpPr txBox="1"/>
          <p:nvPr/>
        </p:nvSpPr>
        <p:spPr>
          <a:xfrm>
            <a:off x="8420758" y="2269385"/>
            <a:ext cx="89708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5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空中花园</a:t>
            </a:r>
          </a:p>
        </p:txBody>
      </p:sp>
      <p:sp>
        <p:nvSpPr>
          <p:cNvPr id="43" name="文本框 53">
            <a:extLst>
              <a:ext uri="{FF2B5EF4-FFF2-40B4-BE49-F238E27FC236}">
                <a16:creationId xmlns:a16="http://schemas.microsoft.com/office/drawing/2014/main" id="{B8C6FD62-85F8-4A46-8E3D-9E4E1100CB23}"/>
              </a:ext>
            </a:extLst>
          </p:cNvPr>
          <p:cNvSpPr txBox="1"/>
          <p:nvPr/>
        </p:nvSpPr>
        <p:spPr>
          <a:xfrm>
            <a:off x="9379485" y="2274862"/>
            <a:ext cx="128026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5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未来花园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主展馆</a:t>
            </a:r>
          </a:p>
        </p:txBody>
      </p:sp>
      <p:sp>
        <p:nvSpPr>
          <p:cNvPr id="44" name="文本框 57">
            <a:extLst>
              <a:ext uri="{FF2B5EF4-FFF2-40B4-BE49-F238E27FC236}">
                <a16:creationId xmlns:a16="http://schemas.microsoft.com/office/drawing/2014/main" id="{D8294BCB-89EF-43A9-8ABF-8BA01D80F765}"/>
              </a:ext>
            </a:extLst>
          </p:cNvPr>
          <p:cNvSpPr txBox="1"/>
          <p:nvPr/>
        </p:nvSpPr>
        <p:spPr>
          <a:xfrm>
            <a:off x="10735276" y="2269385"/>
            <a:ext cx="7296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5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其他区域</a:t>
            </a:r>
          </a:p>
        </p:txBody>
      </p:sp>
      <p:sp>
        <p:nvSpPr>
          <p:cNvPr id="45" name="文本框 48">
            <a:extLst>
              <a:ext uri="{FF2B5EF4-FFF2-40B4-BE49-F238E27FC236}">
                <a16:creationId xmlns:a16="http://schemas.microsoft.com/office/drawing/2014/main" id="{8D634D8B-ED63-4852-B2B4-53113E22A576}"/>
              </a:ext>
            </a:extLst>
          </p:cNvPr>
          <p:cNvSpPr txBox="1"/>
          <p:nvPr/>
        </p:nvSpPr>
        <p:spPr>
          <a:xfrm>
            <a:off x="9508313" y="895644"/>
            <a:ext cx="2016035" cy="8159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Picture 6" descr="C://Users/lixiao799/Documents/JD/office_dongdong/lixiao799/Image/3676591b987cbc4e325f7dbd2fa16331_src">
            <a:extLst>
              <a:ext uri="{FF2B5EF4-FFF2-40B4-BE49-F238E27FC236}">
                <a16:creationId xmlns:a16="http://schemas.microsoft.com/office/drawing/2014/main" id="{A7EEE146-1395-4646-9F36-4F242232A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94" y="1290029"/>
            <a:ext cx="1461072" cy="36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row: Right 54">
            <a:extLst>
              <a:ext uri="{FF2B5EF4-FFF2-40B4-BE49-F238E27FC236}">
                <a16:creationId xmlns:a16="http://schemas.microsoft.com/office/drawing/2014/main" id="{D455616B-A5B1-42AF-AD7A-C623C470E4E1}"/>
              </a:ext>
            </a:extLst>
          </p:cNvPr>
          <p:cNvSpPr/>
          <p:nvPr/>
        </p:nvSpPr>
        <p:spPr>
          <a:xfrm rot="10800000">
            <a:off x="8546436" y="999220"/>
            <a:ext cx="871722" cy="218239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8" name="Straight Connector 57">
            <a:extLst>
              <a:ext uri="{FF2B5EF4-FFF2-40B4-BE49-F238E27FC236}">
                <a16:creationId xmlns:a16="http://schemas.microsoft.com/office/drawing/2014/main" id="{122E1806-E319-414C-8DBD-42D7A81FFC91}"/>
              </a:ext>
            </a:extLst>
          </p:cNvPr>
          <p:cNvCxnSpPr>
            <a:cxnSpLocks/>
          </p:cNvCxnSpPr>
          <p:nvPr/>
        </p:nvCxnSpPr>
        <p:spPr>
          <a:xfrm>
            <a:off x="577884" y="3239544"/>
            <a:ext cx="1112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80">
            <a:extLst>
              <a:ext uri="{FF2B5EF4-FFF2-40B4-BE49-F238E27FC236}">
                <a16:creationId xmlns:a16="http://schemas.microsoft.com/office/drawing/2014/main" id="{B98EAE41-E1AD-421C-A4F9-8D1CB3FA1532}"/>
              </a:ext>
            </a:extLst>
          </p:cNvPr>
          <p:cNvSpPr txBox="1"/>
          <p:nvPr/>
        </p:nvSpPr>
        <p:spPr>
          <a:xfrm>
            <a:off x="910981" y="1572275"/>
            <a:ext cx="4297009" cy="439038"/>
          </a:xfrm>
          <a:prstGeom prst="rect">
            <a:avLst/>
          </a:prstGeom>
          <a:solidFill>
            <a:srgbClr val="2B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慧辰文旅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Arrow: Right 59">
            <a:extLst>
              <a:ext uri="{FF2B5EF4-FFF2-40B4-BE49-F238E27FC236}">
                <a16:creationId xmlns:a16="http://schemas.microsoft.com/office/drawing/2014/main" id="{17D4EE3B-E23D-4BA2-9719-80E4828786F9}"/>
              </a:ext>
            </a:extLst>
          </p:cNvPr>
          <p:cNvSpPr/>
          <p:nvPr/>
        </p:nvSpPr>
        <p:spPr>
          <a:xfrm rot="10800000">
            <a:off x="5321031" y="999220"/>
            <a:ext cx="753685" cy="23589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Arrow: Right 61">
            <a:extLst>
              <a:ext uri="{FF2B5EF4-FFF2-40B4-BE49-F238E27FC236}">
                <a16:creationId xmlns:a16="http://schemas.microsoft.com/office/drawing/2014/main" id="{E0FA1A40-3E5C-433C-ACA7-A3535A0BCEEC}"/>
              </a:ext>
            </a:extLst>
          </p:cNvPr>
          <p:cNvSpPr/>
          <p:nvPr/>
        </p:nvSpPr>
        <p:spPr>
          <a:xfrm rot="16200000">
            <a:off x="2948747" y="1286391"/>
            <a:ext cx="259415" cy="23802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Rectangle 62">
            <a:extLst>
              <a:ext uri="{FF2B5EF4-FFF2-40B4-BE49-F238E27FC236}">
                <a16:creationId xmlns:a16="http://schemas.microsoft.com/office/drawing/2014/main" id="{CF54647E-BD22-43AB-9BBA-3D377BBD4BC2}"/>
              </a:ext>
            </a:extLst>
          </p:cNvPr>
          <p:cNvSpPr/>
          <p:nvPr/>
        </p:nvSpPr>
        <p:spPr>
          <a:xfrm>
            <a:off x="3202347" y="1312179"/>
            <a:ext cx="10310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景区运营服务</a:t>
            </a:r>
          </a:p>
        </p:txBody>
      </p:sp>
      <p:sp>
        <p:nvSpPr>
          <p:cNvPr id="53" name="文本框 48">
            <a:extLst>
              <a:ext uri="{FF2B5EF4-FFF2-40B4-BE49-F238E27FC236}">
                <a16:creationId xmlns:a16="http://schemas.microsoft.com/office/drawing/2014/main" id="{A5369D9E-DE38-4DA7-9AA1-45954894E356}"/>
              </a:ext>
            </a:extLst>
          </p:cNvPr>
          <p:cNvSpPr txBox="1">
            <a:spLocks noChangeAspect="1"/>
          </p:cNvSpPr>
          <p:nvPr/>
        </p:nvSpPr>
        <p:spPr>
          <a:xfrm>
            <a:off x="888495" y="4403100"/>
            <a:ext cx="8909050" cy="5309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CF78541A-5CC8-4A7A-8177-E797FD1C2970}"/>
              </a:ext>
            </a:extLst>
          </p:cNvPr>
          <p:cNvGrpSpPr/>
          <p:nvPr/>
        </p:nvGrpSpPr>
        <p:grpSpPr>
          <a:xfrm>
            <a:off x="6368649" y="3429000"/>
            <a:ext cx="775757" cy="665156"/>
            <a:chOff x="6565195" y="3429000"/>
            <a:chExt cx="775757" cy="665156"/>
          </a:xfrm>
        </p:grpSpPr>
        <p:sp>
          <p:nvSpPr>
            <p:cNvPr id="15" name="Rectangle 115">
              <a:extLst>
                <a:ext uri="{FF2B5EF4-FFF2-40B4-BE49-F238E27FC236}">
                  <a16:creationId xmlns:a16="http://schemas.microsoft.com/office/drawing/2014/main" id="{F3AD165D-91E4-4C18-8A90-34601543E36D}"/>
                </a:ext>
              </a:extLst>
            </p:cNvPr>
            <p:cNvSpPr/>
            <p:nvPr/>
          </p:nvSpPr>
          <p:spPr>
            <a:xfrm>
              <a:off x="6565195" y="3429000"/>
              <a:ext cx="775757" cy="665156"/>
            </a:xfrm>
            <a:prstGeom prst="rect">
              <a:avLst/>
            </a:prstGeom>
            <a:solidFill>
              <a:srgbClr val="2B4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7" name="Picture 14" descr="https://ss3.bdstatic.com/70cFv8Sh_Q1YnxGkpoWK1HF6hhy/it/u=3057930677,3520704830&amp;fm=26&amp;gp=0.jpg">
              <a:extLst>
                <a:ext uri="{FF2B5EF4-FFF2-40B4-BE49-F238E27FC236}">
                  <a16:creationId xmlns:a16="http://schemas.microsoft.com/office/drawing/2014/main" id="{B12B5F7C-B179-4942-8D4A-B787F40610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8" t="17944" r="12411" b="19785"/>
            <a:stretch/>
          </p:blipFill>
          <p:spPr bwMode="auto">
            <a:xfrm>
              <a:off x="6614996" y="3454071"/>
              <a:ext cx="676155" cy="278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文本框 65">
              <a:extLst>
                <a:ext uri="{FF2B5EF4-FFF2-40B4-BE49-F238E27FC236}">
                  <a16:creationId xmlns:a16="http://schemas.microsoft.com/office/drawing/2014/main" id="{A7B3A061-017E-4CC3-BAAE-290251E0D688}"/>
                </a:ext>
              </a:extLst>
            </p:cNvPr>
            <p:cNvSpPr txBox="1"/>
            <p:nvPr/>
          </p:nvSpPr>
          <p:spPr>
            <a:xfrm>
              <a:off x="6626407" y="3813129"/>
              <a:ext cx="653333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空域安全</a:t>
              </a:r>
            </a:p>
          </p:txBody>
        </p:sp>
      </p:grpSp>
      <p:pic>
        <p:nvPicPr>
          <p:cNvPr id="84" name="Picture 6" descr="C://Users/lixiao799/Documents/JD/office_dongdong/lixiao799/Image/3676591b987cbc4e325f7dbd2fa16331_src">
            <a:extLst>
              <a:ext uri="{FF2B5EF4-FFF2-40B4-BE49-F238E27FC236}">
                <a16:creationId xmlns:a16="http://schemas.microsoft.com/office/drawing/2014/main" id="{E388B20A-0385-4A8A-A570-F9C0EB600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338" y="4478389"/>
            <a:ext cx="1370342" cy="34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文本框 71">
            <a:extLst>
              <a:ext uri="{FF2B5EF4-FFF2-40B4-BE49-F238E27FC236}">
                <a16:creationId xmlns:a16="http://schemas.microsoft.com/office/drawing/2014/main" id="{9A538921-EC46-4664-A1AA-294A225AC9A1}"/>
              </a:ext>
            </a:extLst>
          </p:cNvPr>
          <p:cNvSpPr txBox="1"/>
          <p:nvPr/>
        </p:nvSpPr>
        <p:spPr>
          <a:xfrm>
            <a:off x="2163885" y="4508960"/>
            <a:ext cx="192855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智能景区操作系统</a:t>
            </a:r>
          </a:p>
        </p:txBody>
      </p:sp>
      <p:sp>
        <p:nvSpPr>
          <p:cNvPr id="123" name="文本框 72">
            <a:extLst>
              <a:ext uri="{FF2B5EF4-FFF2-40B4-BE49-F238E27FC236}">
                <a16:creationId xmlns:a16="http://schemas.microsoft.com/office/drawing/2014/main" id="{718EE90A-3B19-4FC1-BC59-5D24925C323D}"/>
              </a:ext>
            </a:extLst>
          </p:cNvPr>
          <p:cNvSpPr txBox="1"/>
          <p:nvPr/>
        </p:nvSpPr>
        <p:spPr>
          <a:xfrm>
            <a:off x="6910743" y="6219346"/>
            <a:ext cx="258682" cy="21612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4" name="文本框 72">
            <a:extLst>
              <a:ext uri="{FF2B5EF4-FFF2-40B4-BE49-F238E27FC236}">
                <a16:creationId xmlns:a16="http://schemas.microsoft.com/office/drawing/2014/main" id="{3A52DFA3-FA17-4555-AA71-19219138EC35}"/>
              </a:ext>
            </a:extLst>
          </p:cNvPr>
          <p:cNvSpPr txBox="1"/>
          <p:nvPr/>
        </p:nvSpPr>
        <p:spPr>
          <a:xfrm>
            <a:off x="5777042" y="6219346"/>
            <a:ext cx="258682" cy="2161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5" name="文本框 72">
            <a:extLst>
              <a:ext uri="{FF2B5EF4-FFF2-40B4-BE49-F238E27FC236}">
                <a16:creationId xmlns:a16="http://schemas.microsoft.com/office/drawing/2014/main" id="{8A1C08C1-A0C0-440A-B887-4E83EA094362}"/>
              </a:ext>
            </a:extLst>
          </p:cNvPr>
          <p:cNvSpPr txBox="1"/>
          <p:nvPr/>
        </p:nvSpPr>
        <p:spPr>
          <a:xfrm>
            <a:off x="8489019" y="6219346"/>
            <a:ext cx="258682" cy="216122"/>
          </a:xfrm>
          <a:prstGeom prst="rect">
            <a:avLst/>
          </a:prstGeom>
          <a:solidFill>
            <a:srgbClr val="2B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6" name="Rectangle 173">
            <a:extLst>
              <a:ext uri="{FF2B5EF4-FFF2-40B4-BE49-F238E27FC236}">
                <a16:creationId xmlns:a16="http://schemas.microsoft.com/office/drawing/2014/main" id="{98A19061-334D-4B3D-A10C-8906E40B42D8}"/>
              </a:ext>
            </a:extLst>
          </p:cNvPr>
          <p:cNvSpPr/>
          <p:nvPr/>
        </p:nvSpPr>
        <p:spPr>
          <a:xfrm>
            <a:off x="6069764" y="6196602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京东体系</a:t>
            </a:r>
          </a:p>
        </p:txBody>
      </p:sp>
      <p:sp>
        <p:nvSpPr>
          <p:cNvPr id="127" name="Rectangle 174">
            <a:extLst>
              <a:ext uri="{FF2B5EF4-FFF2-40B4-BE49-F238E27FC236}">
                <a16:creationId xmlns:a16="http://schemas.microsoft.com/office/drawing/2014/main" id="{52087A67-2478-425E-B629-0672E890BB06}"/>
              </a:ext>
            </a:extLst>
          </p:cNvPr>
          <p:cNvSpPr/>
          <p:nvPr/>
        </p:nvSpPr>
        <p:spPr>
          <a:xfrm>
            <a:off x="7170671" y="6196602"/>
            <a:ext cx="12618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我方选定合作伙伴</a:t>
            </a:r>
          </a:p>
        </p:txBody>
      </p:sp>
      <p:sp>
        <p:nvSpPr>
          <p:cNvPr id="128" name="Rectangle 175">
            <a:extLst>
              <a:ext uri="{FF2B5EF4-FFF2-40B4-BE49-F238E27FC236}">
                <a16:creationId xmlns:a16="http://schemas.microsoft.com/office/drawing/2014/main" id="{32583D77-2795-4BE8-86BF-6627A4C3A9AC}"/>
              </a:ext>
            </a:extLst>
          </p:cNvPr>
          <p:cNvSpPr/>
          <p:nvPr/>
        </p:nvSpPr>
        <p:spPr>
          <a:xfrm>
            <a:off x="8765073" y="6196602"/>
            <a:ext cx="12618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业主选定其它伙伴</a:t>
            </a:r>
          </a:p>
        </p:txBody>
      </p:sp>
      <p:sp>
        <p:nvSpPr>
          <p:cNvPr id="129" name="文本框 72">
            <a:extLst>
              <a:ext uri="{FF2B5EF4-FFF2-40B4-BE49-F238E27FC236}">
                <a16:creationId xmlns:a16="http://schemas.microsoft.com/office/drawing/2014/main" id="{3614F595-A639-4728-9CB7-DAD4C573C97B}"/>
              </a:ext>
            </a:extLst>
          </p:cNvPr>
          <p:cNvSpPr txBox="1"/>
          <p:nvPr/>
        </p:nvSpPr>
        <p:spPr>
          <a:xfrm>
            <a:off x="4130222" y="6219346"/>
            <a:ext cx="258682" cy="2161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0" name="Rectangle 177">
            <a:extLst>
              <a:ext uri="{FF2B5EF4-FFF2-40B4-BE49-F238E27FC236}">
                <a16:creationId xmlns:a16="http://schemas.microsoft.com/office/drawing/2014/main" id="{5A1AF9E3-F7E0-437E-82E7-96279317BDDF}"/>
              </a:ext>
            </a:extLst>
          </p:cNvPr>
          <p:cNvSpPr/>
          <p:nvPr/>
        </p:nvSpPr>
        <p:spPr>
          <a:xfrm>
            <a:off x="4406666" y="6196602"/>
            <a:ext cx="4539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业主</a:t>
            </a:r>
          </a:p>
        </p:txBody>
      </p:sp>
      <p:sp>
        <p:nvSpPr>
          <p:cNvPr id="131" name="文本框 58">
            <a:extLst>
              <a:ext uri="{FF2B5EF4-FFF2-40B4-BE49-F238E27FC236}">
                <a16:creationId xmlns:a16="http://schemas.microsoft.com/office/drawing/2014/main" id="{64329A8D-B86B-4C18-94D7-B4BFD281E498}"/>
              </a:ext>
            </a:extLst>
          </p:cNvPr>
          <p:cNvSpPr txBox="1"/>
          <p:nvPr/>
        </p:nvSpPr>
        <p:spPr>
          <a:xfrm>
            <a:off x="1064204" y="1702044"/>
            <a:ext cx="53194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票务</a:t>
            </a:r>
          </a:p>
        </p:txBody>
      </p:sp>
      <p:sp>
        <p:nvSpPr>
          <p:cNvPr id="132" name="文本框 58">
            <a:extLst>
              <a:ext uri="{FF2B5EF4-FFF2-40B4-BE49-F238E27FC236}">
                <a16:creationId xmlns:a16="http://schemas.microsoft.com/office/drawing/2014/main" id="{72806E5A-EEEE-420A-88FC-06B1E5E108AE}"/>
              </a:ext>
            </a:extLst>
          </p:cNvPr>
          <p:cNvSpPr txBox="1"/>
          <p:nvPr/>
        </p:nvSpPr>
        <p:spPr>
          <a:xfrm>
            <a:off x="4503503" y="1690211"/>
            <a:ext cx="53194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运维</a:t>
            </a:r>
          </a:p>
        </p:txBody>
      </p:sp>
      <p:sp>
        <p:nvSpPr>
          <p:cNvPr id="133" name="文本框 58">
            <a:extLst>
              <a:ext uri="{FF2B5EF4-FFF2-40B4-BE49-F238E27FC236}">
                <a16:creationId xmlns:a16="http://schemas.microsoft.com/office/drawing/2014/main" id="{C9C09E40-9F16-44C9-A404-6CC3989ED7CE}"/>
              </a:ext>
            </a:extLst>
          </p:cNvPr>
          <p:cNvSpPr txBox="1"/>
          <p:nvPr/>
        </p:nvSpPr>
        <p:spPr>
          <a:xfrm>
            <a:off x="3695075" y="1690211"/>
            <a:ext cx="53194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</a:t>
            </a:r>
          </a:p>
        </p:txBody>
      </p:sp>
      <p:sp>
        <p:nvSpPr>
          <p:cNvPr id="134" name="文本框 58">
            <a:extLst>
              <a:ext uri="{FF2B5EF4-FFF2-40B4-BE49-F238E27FC236}">
                <a16:creationId xmlns:a16="http://schemas.microsoft.com/office/drawing/2014/main" id="{D5DF326C-D39A-4912-A868-8CF9DB1B8474}"/>
              </a:ext>
            </a:extLst>
          </p:cNvPr>
          <p:cNvSpPr txBox="1"/>
          <p:nvPr/>
        </p:nvSpPr>
        <p:spPr>
          <a:xfrm>
            <a:off x="1869715" y="1704079"/>
            <a:ext cx="53194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经营</a:t>
            </a:r>
          </a:p>
        </p:txBody>
      </p:sp>
      <p:sp>
        <p:nvSpPr>
          <p:cNvPr id="135" name="Arrow: Right 189">
            <a:extLst>
              <a:ext uri="{FF2B5EF4-FFF2-40B4-BE49-F238E27FC236}">
                <a16:creationId xmlns:a16="http://schemas.microsoft.com/office/drawing/2014/main" id="{A7625D1F-2F80-4465-B883-E1C4AAFB5B41}"/>
              </a:ext>
            </a:extLst>
          </p:cNvPr>
          <p:cNvSpPr/>
          <p:nvPr/>
        </p:nvSpPr>
        <p:spPr>
          <a:xfrm rot="16200000" flipV="1">
            <a:off x="7202468" y="1765145"/>
            <a:ext cx="261529" cy="154468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6" name="文本框 71">
            <a:extLst>
              <a:ext uri="{FF2B5EF4-FFF2-40B4-BE49-F238E27FC236}">
                <a16:creationId xmlns:a16="http://schemas.microsoft.com/office/drawing/2014/main" id="{D0887B3C-0A14-4E97-883D-55FDE81DA258}"/>
              </a:ext>
            </a:extLst>
          </p:cNvPr>
          <p:cNvSpPr txBox="1"/>
          <p:nvPr/>
        </p:nvSpPr>
        <p:spPr>
          <a:xfrm>
            <a:off x="9698847" y="955293"/>
            <a:ext cx="16737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智慧园博总体设计</a:t>
            </a:r>
          </a:p>
        </p:txBody>
      </p:sp>
      <p:sp>
        <p:nvSpPr>
          <p:cNvPr id="140" name="Arrow: Right 198">
            <a:extLst>
              <a:ext uri="{FF2B5EF4-FFF2-40B4-BE49-F238E27FC236}">
                <a16:creationId xmlns:a16="http://schemas.microsoft.com/office/drawing/2014/main" id="{DD8F1BFE-ED2E-432C-BF71-304E682EC21B}"/>
              </a:ext>
            </a:extLst>
          </p:cNvPr>
          <p:cNvSpPr/>
          <p:nvPr/>
        </p:nvSpPr>
        <p:spPr>
          <a:xfrm rot="10800000">
            <a:off x="10216834" y="3519173"/>
            <a:ext cx="246222" cy="1605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1" name="Rectangle 199">
            <a:extLst>
              <a:ext uri="{FF2B5EF4-FFF2-40B4-BE49-F238E27FC236}">
                <a16:creationId xmlns:a16="http://schemas.microsoft.com/office/drawing/2014/main" id="{1103FF6C-B50D-4885-81DB-7DD775B6E977}"/>
              </a:ext>
            </a:extLst>
          </p:cNvPr>
          <p:cNvSpPr/>
          <p:nvPr/>
        </p:nvSpPr>
        <p:spPr>
          <a:xfrm>
            <a:off x="10530682" y="3483322"/>
            <a:ext cx="85792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指令类业务</a:t>
            </a:r>
          </a:p>
        </p:txBody>
      </p:sp>
      <p:sp>
        <p:nvSpPr>
          <p:cNvPr id="142" name="Arrow: Right 200">
            <a:extLst>
              <a:ext uri="{FF2B5EF4-FFF2-40B4-BE49-F238E27FC236}">
                <a16:creationId xmlns:a16="http://schemas.microsoft.com/office/drawing/2014/main" id="{C38EE7FE-B1C8-4FFB-9F4D-4ADF380674F1}"/>
              </a:ext>
            </a:extLst>
          </p:cNvPr>
          <p:cNvSpPr/>
          <p:nvPr/>
        </p:nvSpPr>
        <p:spPr>
          <a:xfrm rot="10800000">
            <a:off x="10227773" y="3933624"/>
            <a:ext cx="246222" cy="1605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3" name="Rectangle 201">
            <a:extLst>
              <a:ext uri="{FF2B5EF4-FFF2-40B4-BE49-F238E27FC236}">
                <a16:creationId xmlns:a16="http://schemas.microsoft.com/office/drawing/2014/main" id="{75B4B524-1DDE-4C61-8DF1-422BF2CA5C86}"/>
              </a:ext>
            </a:extLst>
          </p:cNvPr>
          <p:cNvSpPr/>
          <p:nvPr/>
        </p:nvSpPr>
        <p:spPr>
          <a:xfrm>
            <a:off x="10549960" y="3898246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数据服务</a:t>
            </a:r>
          </a:p>
        </p:txBody>
      </p:sp>
      <p:sp>
        <p:nvSpPr>
          <p:cNvPr id="144" name="Arrow: Right 202">
            <a:extLst>
              <a:ext uri="{FF2B5EF4-FFF2-40B4-BE49-F238E27FC236}">
                <a16:creationId xmlns:a16="http://schemas.microsoft.com/office/drawing/2014/main" id="{5CBFA26D-3941-4C95-992D-711323F45DBB}"/>
              </a:ext>
            </a:extLst>
          </p:cNvPr>
          <p:cNvSpPr/>
          <p:nvPr/>
        </p:nvSpPr>
        <p:spPr>
          <a:xfrm rot="10800000">
            <a:off x="10253288" y="4343876"/>
            <a:ext cx="246222" cy="1605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5" name="Rectangle 203">
            <a:extLst>
              <a:ext uri="{FF2B5EF4-FFF2-40B4-BE49-F238E27FC236}">
                <a16:creationId xmlns:a16="http://schemas.microsoft.com/office/drawing/2014/main" id="{ACF1CA9B-75AE-4502-AC36-6FE574F97FFC}"/>
              </a:ext>
            </a:extLst>
          </p:cNvPr>
          <p:cNvSpPr/>
          <p:nvPr/>
        </p:nvSpPr>
        <p:spPr>
          <a:xfrm>
            <a:off x="10568407" y="4292493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技术服务</a:t>
            </a:r>
            <a:endParaRPr kumimoji="0" lang="en-US" altLang="zh-CN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6" name="Arrow: Right 204">
            <a:extLst>
              <a:ext uri="{FF2B5EF4-FFF2-40B4-BE49-F238E27FC236}">
                <a16:creationId xmlns:a16="http://schemas.microsoft.com/office/drawing/2014/main" id="{8D2E8EBC-5C91-4B54-A5B7-E13FF4D51227}"/>
              </a:ext>
            </a:extLst>
          </p:cNvPr>
          <p:cNvSpPr/>
          <p:nvPr/>
        </p:nvSpPr>
        <p:spPr>
          <a:xfrm rot="10800000">
            <a:off x="10247271" y="4737511"/>
            <a:ext cx="246222" cy="16053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7" name="Rectangle 205">
            <a:extLst>
              <a:ext uri="{FF2B5EF4-FFF2-40B4-BE49-F238E27FC236}">
                <a16:creationId xmlns:a16="http://schemas.microsoft.com/office/drawing/2014/main" id="{5E745A8B-9231-4140-AB26-8210E3B61A03}"/>
              </a:ext>
            </a:extLst>
          </p:cNvPr>
          <p:cNvSpPr/>
          <p:nvPr/>
        </p:nvSpPr>
        <p:spPr>
          <a:xfrm>
            <a:off x="10578911" y="4686393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平台服务</a:t>
            </a:r>
          </a:p>
        </p:txBody>
      </p:sp>
      <p:sp>
        <p:nvSpPr>
          <p:cNvPr id="148" name="Arrow: Right 206">
            <a:extLst>
              <a:ext uri="{FF2B5EF4-FFF2-40B4-BE49-F238E27FC236}">
                <a16:creationId xmlns:a16="http://schemas.microsoft.com/office/drawing/2014/main" id="{D251EE54-63AD-4D7E-A290-2F1F227810E7}"/>
              </a:ext>
            </a:extLst>
          </p:cNvPr>
          <p:cNvSpPr/>
          <p:nvPr/>
        </p:nvSpPr>
        <p:spPr>
          <a:xfrm rot="10800000">
            <a:off x="10252014" y="5119728"/>
            <a:ext cx="246222" cy="16053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9" name="Rectangle 207">
            <a:extLst>
              <a:ext uri="{FF2B5EF4-FFF2-40B4-BE49-F238E27FC236}">
                <a16:creationId xmlns:a16="http://schemas.microsoft.com/office/drawing/2014/main" id="{7716D9D8-7789-4C30-A893-0CB435B0B26E}"/>
              </a:ext>
            </a:extLst>
          </p:cNvPr>
          <p:cNvSpPr/>
          <p:nvPr/>
        </p:nvSpPr>
        <p:spPr>
          <a:xfrm>
            <a:off x="10585526" y="5072480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运营服务</a:t>
            </a:r>
          </a:p>
        </p:txBody>
      </p:sp>
      <p:cxnSp>
        <p:nvCxnSpPr>
          <p:cNvPr id="151" name="Straight Connector 211">
            <a:extLst>
              <a:ext uri="{FF2B5EF4-FFF2-40B4-BE49-F238E27FC236}">
                <a16:creationId xmlns:a16="http://schemas.microsoft.com/office/drawing/2014/main" id="{8D38EDAC-788B-44BE-9550-C6AA84499ED7}"/>
              </a:ext>
            </a:extLst>
          </p:cNvPr>
          <p:cNvCxnSpPr>
            <a:cxnSpLocks/>
          </p:cNvCxnSpPr>
          <p:nvPr/>
        </p:nvCxnSpPr>
        <p:spPr>
          <a:xfrm>
            <a:off x="10045290" y="3239544"/>
            <a:ext cx="26651" cy="34993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Arrow: Right 221">
            <a:extLst>
              <a:ext uri="{FF2B5EF4-FFF2-40B4-BE49-F238E27FC236}">
                <a16:creationId xmlns:a16="http://schemas.microsoft.com/office/drawing/2014/main" id="{0E4D8D7D-C9AB-4B37-AFD3-44AADB3A02FF}"/>
              </a:ext>
            </a:extLst>
          </p:cNvPr>
          <p:cNvSpPr/>
          <p:nvPr/>
        </p:nvSpPr>
        <p:spPr>
          <a:xfrm rot="10800000">
            <a:off x="10276176" y="5505705"/>
            <a:ext cx="224162" cy="16053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5" name="Rectangle 222">
            <a:extLst>
              <a:ext uri="{FF2B5EF4-FFF2-40B4-BE49-F238E27FC236}">
                <a16:creationId xmlns:a16="http://schemas.microsoft.com/office/drawing/2014/main" id="{FA0C4B4D-CA40-4794-9E83-4ABE1D5D663F}"/>
              </a:ext>
            </a:extLst>
          </p:cNvPr>
          <p:cNvSpPr/>
          <p:nvPr/>
        </p:nvSpPr>
        <p:spPr>
          <a:xfrm>
            <a:off x="10601303" y="5476362"/>
            <a:ext cx="9925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建筑工程服务</a:t>
            </a:r>
          </a:p>
        </p:txBody>
      </p:sp>
      <p:sp>
        <p:nvSpPr>
          <p:cNvPr id="156" name="Arrow: Right 223">
            <a:extLst>
              <a:ext uri="{FF2B5EF4-FFF2-40B4-BE49-F238E27FC236}">
                <a16:creationId xmlns:a16="http://schemas.microsoft.com/office/drawing/2014/main" id="{B5CF0757-B6AD-4789-9FAF-3433926B0AD4}"/>
              </a:ext>
            </a:extLst>
          </p:cNvPr>
          <p:cNvSpPr/>
          <p:nvPr/>
        </p:nvSpPr>
        <p:spPr>
          <a:xfrm rot="10800000" flipV="1">
            <a:off x="10276748" y="5910195"/>
            <a:ext cx="218742" cy="143518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7" name="Rectangle 224">
            <a:extLst>
              <a:ext uri="{FF2B5EF4-FFF2-40B4-BE49-F238E27FC236}">
                <a16:creationId xmlns:a16="http://schemas.microsoft.com/office/drawing/2014/main" id="{4666654B-DA37-46D8-8C19-D2A340E33D0A}"/>
              </a:ext>
            </a:extLst>
          </p:cNvPr>
          <p:cNvSpPr/>
          <p:nvPr/>
        </p:nvSpPr>
        <p:spPr>
          <a:xfrm>
            <a:off x="10605100" y="5863463"/>
            <a:ext cx="9925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建筑设计服务</a:t>
            </a:r>
          </a:p>
        </p:txBody>
      </p:sp>
      <p:sp>
        <p:nvSpPr>
          <p:cNvPr id="158" name="Rectangle 226">
            <a:extLst>
              <a:ext uri="{FF2B5EF4-FFF2-40B4-BE49-F238E27FC236}">
                <a16:creationId xmlns:a16="http://schemas.microsoft.com/office/drawing/2014/main" id="{19254D79-48E0-4D1A-A1CC-0BA5A5FBE13D}"/>
              </a:ext>
            </a:extLst>
          </p:cNvPr>
          <p:cNvSpPr/>
          <p:nvPr/>
        </p:nvSpPr>
        <p:spPr>
          <a:xfrm>
            <a:off x="6989070" y="294006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江苏园博园项目业务架构图</a:t>
            </a:r>
          </a:p>
        </p:txBody>
      </p:sp>
      <p:sp>
        <p:nvSpPr>
          <p:cNvPr id="159" name="Arrow: Right 232">
            <a:extLst>
              <a:ext uri="{FF2B5EF4-FFF2-40B4-BE49-F238E27FC236}">
                <a16:creationId xmlns:a16="http://schemas.microsoft.com/office/drawing/2014/main" id="{8D71111B-B00E-4BDB-850F-E0347F1E0B5F}"/>
              </a:ext>
            </a:extLst>
          </p:cNvPr>
          <p:cNvSpPr/>
          <p:nvPr/>
        </p:nvSpPr>
        <p:spPr>
          <a:xfrm>
            <a:off x="8568964" y="1371335"/>
            <a:ext cx="871722" cy="218239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0" name="Arrow: Right 233">
            <a:extLst>
              <a:ext uri="{FF2B5EF4-FFF2-40B4-BE49-F238E27FC236}">
                <a16:creationId xmlns:a16="http://schemas.microsoft.com/office/drawing/2014/main" id="{5B417240-FB95-40CF-B1A5-BA963D7A61D3}"/>
              </a:ext>
            </a:extLst>
          </p:cNvPr>
          <p:cNvSpPr/>
          <p:nvPr/>
        </p:nvSpPr>
        <p:spPr>
          <a:xfrm rot="10800000">
            <a:off x="10276176" y="6279854"/>
            <a:ext cx="218742" cy="143515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1" name="Rectangle 234">
            <a:extLst>
              <a:ext uri="{FF2B5EF4-FFF2-40B4-BE49-F238E27FC236}">
                <a16:creationId xmlns:a16="http://schemas.microsoft.com/office/drawing/2014/main" id="{849ED6C5-61A2-4C42-8B54-9CCA5900892B}"/>
              </a:ext>
            </a:extLst>
          </p:cNvPr>
          <p:cNvSpPr/>
          <p:nvPr/>
        </p:nvSpPr>
        <p:spPr>
          <a:xfrm>
            <a:off x="10609584" y="6222440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合约验收</a:t>
            </a:r>
          </a:p>
        </p:txBody>
      </p:sp>
      <p:sp>
        <p:nvSpPr>
          <p:cNvPr id="162" name="文本框 72">
            <a:extLst>
              <a:ext uri="{FF2B5EF4-FFF2-40B4-BE49-F238E27FC236}">
                <a16:creationId xmlns:a16="http://schemas.microsoft.com/office/drawing/2014/main" id="{8F91CF45-7D29-4E55-8538-221B99E484C3}"/>
              </a:ext>
            </a:extLst>
          </p:cNvPr>
          <p:cNvSpPr txBox="1"/>
          <p:nvPr/>
        </p:nvSpPr>
        <p:spPr>
          <a:xfrm>
            <a:off x="4963334" y="6219346"/>
            <a:ext cx="258682" cy="21612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3" name="Rectangle 237">
            <a:extLst>
              <a:ext uri="{FF2B5EF4-FFF2-40B4-BE49-F238E27FC236}">
                <a16:creationId xmlns:a16="http://schemas.microsoft.com/office/drawing/2014/main" id="{E182F03E-6868-407E-B032-0737152825C5}"/>
              </a:ext>
            </a:extLst>
          </p:cNvPr>
          <p:cNvSpPr/>
          <p:nvPr/>
        </p:nvSpPr>
        <p:spPr>
          <a:xfrm>
            <a:off x="5229312" y="6196602"/>
            <a:ext cx="4539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甲方</a:t>
            </a:r>
          </a:p>
        </p:txBody>
      </p:sp>
      <p:sp>
        <p:nvSpPr>
          <p:cNvPr id="2" name="Arrow: Right 161">
            <a:extLst>
              <a:ext uri="{FF2B5EF4-FFF2-40B4-BE49-F238E27FC236}">
                <a16:creationId xmlns:a16="http://schemas.microsoft.com/office/drawing/2014/main" id="{B6BBED27-7D48-4FAE-B865-A017CC18BE0B}"/>
              </a:ext>
            </a:extLst>
          </p:cNvPr>
          <p:cNvSpPr/>
          <p:nvPr/>
        </p:nvSpPr>
        <p:spPr>
          <a:xfrm rot="5400000">
            <a:off x="2415230" y="4169248"/>
            <a:ext cx="246222" cy="1605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C8B35162-AFC0-42CB-9F5F-242E3D661DDD}"/>
              </a:ext>
            </a:extLst>
          </p:cNvPr>
          <p:cNvGrpSpPr/>
          <p:nvPr/>
        </p:nvGrpSpPr>
        <p:grpSpPr>
          <a:xfrm>
            <a:off x="905334" y="3427352"/>
            <a:ext cx="2293869" cy="675848"/>
            <a:chOff x="1161874" y="3427352"/>
            <a:chExt cx="2293869" cy="675848"/>
          </a:xfrm>
        </p:grpSpPr>
        <p:sp>
          <p:nvSpPr>
            <p:cNvPr id="173" name="Rectangle 137">
              <a:extLst>
                <a:ext uri="{FF2B5EF4-FFF2-40B4-BE49-F238E27FC236}">
                  <a16:creationId xmlns:a16="http://schemas.microsoft.com/office/drawing/2014/main" id="{8202069B-29D2-4A59-BB5C-2390DF402823}"/>
                </a:ext>
              </a:extLst>
            </p:cNvPr>
            <p:cNvSpPr/>
            <p:nvPr/>
          </p:nvSpPr>
          <p:spPr>
            <a:xfrm>
              <a:off x="1161874" y="3427352"/>
              <a:ext cx="2293869" cy="675848"/>
            </a:xfrm>
            <a:prstGeom prst="rect">
              <a:avLst/>
            </a:prstGeom>
            <a:solidFill>
              <a:srgbClr val="2B4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4" name="文本框 60">
              <a:extLst>
                <a:ext uri="{FF2B5EF4-FFF2-40B4-BE49-F238E27FC236}">
                  <a16:creationId xmlns:a16="http://schemas.microsoft.com/office/drawing/2014/main" id="{2EC4ABC5-F68E-4B13-8B43-10622FA1F4A6}"/>
                </a:ext>
              </a:extLst>
            </p:cNvPr>
            <p:cNvSpPr txBox="1"/>
            <p:nvPr/>
          </p:nvSpPr>
          <p:spPr>
            <a:xfrm>
              <a:off x="1229106" y="3813129"/>
              <a:ext cx="944488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智能机器人</a:t>
              </a:r>
            </a:p>
          </p:txBody>
        </p:sp>
        <p:sp>
          <p:nvSpPr>
            <p:cNvPr id="177" name="文本框 60">
              <a:extLst>
                <a:ext uri="{FF2B5EF4-FFF2-40B4-BE49-F238E27FC236}">
                  <a16:creationId xmlns:a16="http://schemas.microsoft.com/office/drawing/2014/main" id="{F018BCFD-1404-462B-BB89-93C6A18BAF1B}"/>
                </a:ext>
              </a:extLst>
            </p:cNvPr>
            <p:cNvSpPr txBox="1"/>
            <p:nvPr/>
          </p:nvSpPr>
          <p:spPr>
            <a:xfrm>
              <a:off x="2243488" y="3813129"/>
              <a:ext cx="558565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小程序</a:t>
              </a:r>
            </a:p>
          </p:txBody>
        </p:sp>
        <p:sp>
          <p:nvSpPr>
            <p:cNvPr id="178" name="文本框 60">
              <a:extLst>
                <a:ext uri="{FF2B5EF4-FFF2-40B4-BE49-F238E27FC236}">
                  <a16:creationId xmlns:a16="http://schemas.microsoft.com/office/drawing/2014/main" id="{4D28C726-74FE-4BB6-AC0D-52FF8FD059B8}"/>
                </a:ext>
              </a:extLst>
            </p:cNvPr>
            <p:cNvSpPr txBox="1"/>
            <p:nvPr/>
          </p:nvSpPr>
          <p:spPr>
            <a:xfrm>
              <a:off x="2848473" y="3813129"/>
              <a:ext cx="558563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公众号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DF2825F-702B-4F2D-92FC-45064FC3E0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106" y="3470178"/>
              <a:ext cx="938998" cy="279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Arrow: Right 194">
            <a:extLst>
              <a:ext uri="{FF2B5EF4-FFF2-40B4-BE49-F238E27FC236}">
                <a16:creationId xmlns:a16="http://schemas.microsoft.com/office/drawing/2014/main" id="{F2916387-1FD1-4F6D-9E61-1255E1E86EDE}"/>
              </a:ext>
            </a:extLst>
          </p:cNvPr>
          <p:cNvSpPr/>
          <p:nvPr/>
        </p:nvSpPr>
        <p:spPr>
          <a:xfrm rot="5400000">
            <a:off x="3025123" y="5020290"/>
            <a:ext cx="246222" cy="1605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2" name="Arrow: Right 194">
            <a:extLst>
              <a:ext uri="{FF2B5EF4-FFF2-40B4-BE49-F238E27FC236}">
                <a16:creationId xmlns:a16="http://schemas.microsoft.com/office/drawing/2014/main" id="{69014E89-A27A-4A9F-8151-2F1E3DEC41A6}"/>
              </a:ext>
            </a:extLst>
          </p:cNvPr>
          <p:cNvSpPr/>
          <p:nvPr/>
        </p:nvSpPr>
        <p:spPr>
          <a:xfrm rot="5400000">
            <a:off x="4583477" y="5020290"/>
            <a:ext cx="246222" cy="1605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7" name="Arrow: Right 202">
            <a:extLst>
              <a:ext uri="{FF2B5EF4-FFF2-40B4-BE49-F238E27FC236}">
                <a16:creationId xmlns:a16="http://schemas.microsoft.com/office/drawing/2014/main" id="{5D2F8403-8FAE-4B7E-A339-965DFA699D94}"/>
              </a:ext>
            </a:extLst>
          </p:cNvPr>
          <p:cNvSpPr/>
          <p:nvPr/>
        </p:nvSpPr>
        <p:spPr>
          <a:xfrm rot="16200000">
            <a:off x="3819354" y="5020291"/>
            <a:ext cx="246222" cy="1605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D8653B04-99C5-4AD4-8FDB-C57A6BCA9E7F}"/>
              </a:ext>
            </a:extLst>
          </p:cNvPr>
          <p:cNvGrpSpPr/>
          <p:nvPr/>
        </p:nvGrpSpPr>
        <p:grpSpPr>
          <a:xfrm>
            <a:off x="8991452" y="3382409"/>
            <a:ext cx="803296" cy="698829"/>
            <a:chOff x="9134472" y="3390329"/>
            <a:chExt cx="803296" cy="698829"/>
          </a:xfrm>
        </p:grpSpPr>
        <p:sp>
          <p:nvSpPr>
            <p:cNvPr id="89" name="文本框 72">
              <a:extLst>
                <a:ext uri="{FF2B5EF4-FFF2-40B4-BE49-F238E27FC236}">
                  <a16:creationId xmlns:a16="http://schemas.microsoft.com/office/drawing/2014/main" id="{8FD0108B-7BCC-4497-8472-13DD024AD637}"/>
                </a:ext>
              </a:extLst>
            </p:cNvPr>
            <p:cNvSpPr txBox="1"/>
            <p:nvPr/>
          </p:nvSpPr>
          <p:spPr>
            <a:xfrm>
              <a:off x="9134472" y="3427351"/>
              <a:ext cx="803296" cy="66180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algn="ctr">
                <a:defRPr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0" name="图片 4">
              <a:extLst>
                <a:ext uri="{FF2B5EF4-FFF2-40B4-BE49-F238E27FC236}">
                  <a16:creationId xmlns:a16="http://schemas.microsoft.com/office/drawing/2014/main" id="{BC8DBC01-A120-4625-BFCC-9F6813DCD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7698" y="3390329"/>
              <a:ext cx="310081" cy="358316"/>
            </a:xfrm>
            <a:prstGeom prst="rect">
              <a:avLst/>
            </a:prstGeom>
          </p:spPr>
        </p:pic>
        <p:sp>
          <p:nvSpPr>
            <p:cNvPr id="91" name="文本框 74">
              <a:extLst>
                <a:ext uri="{FF2B5EF4-FFF2-40B4-BE49-F238E27FC236}">
                  <a16:creationId xmlns:a16="http://schemas.microsoft.com/office/drawing/2014/main" id="{A474666C-CB34-4DBC-AACF-623616EBB9B6}"/>
                </a:ext>
              </a:extLst>
            </p:cNvPr>
            <p:cNvSpPr txBox="1"/>
            <p:nvPr/>
          </p:nvSpPr>
          <p:spPr>
            <a:xfrm>
              <a:off x="9175203" y="3813129"/>
              <a:ext cx="7150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统一支付</a:t>
              </a:r>
            </a:p>
          </p:txBody>
        </p:sp>
      </p:grpSp>
      <p:sp>
        <p:nvSpPr>
          <p:cNvPr id="92" name="Arrow: Right 168">
            <a:extLst>
              <a:ext uri="{FF2B5EF4-FFF2-40B4-BE49-F238E27FC236}">
                <a16:creationId xmlns:a16="http://schemas.microsoft.com/office/drawing/2014/main" id="{E06EF1FC-EA04-4341-9C1C-5AB749AFEE02}"/>
              </a:ext>
            </a:extLst>
          </p:cNvPr>
          <p:cNvSpPr/>
          <p:nvPr/>
        </p:nvSpPr>
        <p:spPr>
          <a:xfrm rot="5400000">
            <a:off x="9359470" y="4169248"/>
            <a:ext cx="246222" cy="16053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4" name="Arrow: Right 220">
            <a:extLst>
              <a:ext uri="{FF2B5EF4-FFF2-40B4-BE49-F238E27FC236}">
                <a16:creationId xmlns:a16="http://schemas.microsoft.com/office/drawing/2014/main" id="{CD1558F5-D4ED-471F-A9CA-7AAA6DE90EFC}"/>
              </a:ext>
            </a:extLst>
          </p:cNvPr>
          <p:cNvSpPr/>
          <p:nvPr/>
        </p:nvSpPr>
        <p:spPr>
          <a:xfrm rot="5400000">
            <a:off x="9181936" y="4169248"/>
            <a:ext cx="246222" cy="1605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D2EF8D11-4725-4FE6-816E-F380AE8C96C3}"/>
              </a:ext>
            </a:extLst>
          </p:cNvPr>
          <p:cNvGrpSpPr/>
          <p:nvPr/>
        </p:nvGrpSpPr>
        <p:grpSpPr>
          <a:xfrm>
            <a:off x="8108004" y="3427352"/>
            <a:ext cx="803296" cy="666804"/>
            <a:chOff x="8248444" y="3427352"/>
            <a:chExt cx="803296" cy="666804"/>
          </a:xfrm>
        </p:grpSpPr>
        <p:sp>
          <p:nvSpPr>
            <p:cNvPr id="95" name="文本框 72">
              <a:extLst>
                <a:ext uri="{FF2B5EF4-FFF2-40B4-BE49-F238E27FC236}">
                  <a16:creationId xmlns:a16="http://schemas.microsoft.com/office/drawing/2014/main" id="{6700FAAC-8036-475B-BDBF-E7ACB44DCBB1}"/>
                </a:ext>
              </a:extLst>
            </p:cNvPr>
            <p:cNvSpPr txBox="1"/>
            <p:nvPr/>
          </p:nvSpPr>
          <p:spPr>
            <a:xfrm>
              <a:off x="8248444" y="3427352"/>
              <a:ext cx="803296" cy="6668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algn="ctr">
                <a:defRPr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8" name="文本框 74">
              <a:extLst>
                <a:ext uri="{FF2B5EF4-FFF2-40B4-BE49-F238E27FC236}">
                  <a16:creationId xmlns:a16="http://schemas.microsoft.com/office/drawing/2014/main" id="{CDD34EA9-107B-4252-9FCC-C175306425B9}"/>
                </a:ext>
              </a:extLst>
            </p:cNvPr>
            <p:cNvSpPr txBox="1"/>
            <p:nvPr/>
          </p:nvSpPr>
          <p:spPr>
            <a:xfrm>
              <a:off x="8289175" y="3813129"/>
              <a:ext cx="7150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人脸库</a:t>
              </a:r>
            </a:p>
          </p:txBody>
        </p:sp>
        <p:sp>
          <p:nvSpPr>
            <p:cNvPr id="114" name="文本框 65">
              <a:extLst>
                <a:ext uri="{FF2B5EF4-FFF2-40B4-BE49-F238E27FC236}">
                  <a16:creationId xmlns:a16="http://schemas.microsoft.com/office/drawing/2014/main" id="{C5C5A8F9-B9CC-4050-A619-7B13F8CE96E7}"/>
                </a:ext>
              </a:extLst>
            </p:cNvPr>
            <p:cNvSpPr txBox="1"/>
            <p:nvPr/>
          </p:nvSpPr>
          <p:spPr>
            <a:xfrm>
              <a:off x="8286384" y="3454071"/>
              <a:ext cx="729311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数科超脑</a:t>
              </a:r>
            </a:p>
          </p:txBody>
        </p:sp>
      </p:grpSp>
      <p:sp>
        <p:nvSpPr>
          <p:cNvPr id="115" name="Arrow: Right 161">
            <a:extLst>
              <a:ext uri="{FF2B5EF4-FFF2-40B4-BE49-F238E27FC236}">
                <a16:creationId xmlns:a16="http://schemas.microsoft.com/office/drawing/2014/main" id="{D71D60C3-DAF7-41A5-B82A-18574F517A7B}"/>
              </a:ext>
            </a:extLst>
          </p:cNvPr>
          <p:cNvSpPr/>
          <p:nvPr/>
        </p:nvSpPr>
        <p:spPr>
          <a:xfrm rot="5400000">
            <a:off x="8361881" y="4169248"/>
            <a:ext cx="246222" cy="1605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Arrow: Right 86">
            <a:extLst>
              <a:ext uri="{FF2B5EF4-FFF2-40B4-BE49-F238E27FC236}">
                <a16:creationId xmlns:a16="http://schemas.microsoft.com/office/drawing/2014/main" id="{CA913BF4-5101-4AA2-B23C-2A0E5BE3A055}"/>
              </a:ext>
            </a:extLst>
          </p:cNvPr>
          <p:cNvSpPr/>
          <p:nvPr/>
        </p:nvSpPr>
        <p:spPr>
          <a:xfrm rot="5400000">
            <a:off x="3440833" y="4169248"/>
            <a:ext cx="246222" cy="16053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Arrow: Right 195">
            <a:extLst>
              <a:ext uri="{FF2B5EF4-FFF2-40B4-BE49-F238E27FC236}">
                <a16:creationId xmlns:a16="http://schemas.microsoft.com/office/drawing/2014/main" id="{500A5EB7-A343-4DF2-AF20-54C766A63DF0}"/>
              </a:ext>
            </a:extLst>
          </p:cNvPr>
          <p:cNvSpPr/>
          <p:nvPr/>
        </p:nvSpPr>
        <p:spPr>
          <a:xfrm rot="5400000">
            <a:off x="4014389" y="4169248"/>
            <a:ext cx="246222" cy="1605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Arrow: Right 196">
            <a:extLst>
              <a:ext uri="{FF2B5EF4-FFF2-40B4-BE49-F238E27FC236}">
                <a16:creationId xmlns:a16="http://schemas.microsoft.com/office/drawing/2014/main" id="{17BA50C4-7E7F-4032-9075-7AD9C32BC31A}"/>
              </a:ext>
            </a:extLst>
          </p:cNvPr>
          <p:cNvSpPr/>
          <p:nvPr/>
        </p:nvSpPr>
        <p:spPr>
          <a:xfrm rot="5400000">
            <a:off x="4708824" y="4169248"/>
            <a:ext cx="246222" cy="1605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34D00786-6C8A-4819-9552-BFD09F219F5D}"/>
              </a:ext>
            </a:extLst>
          </p:cNvPr>
          <p:cNvGrpSpPr/>
          <p:nvPr/>
        </p:nvGrpSpPr>
        <p:grpSpPr>
          <a:xfrm>
            <a:off x="3279354" y="3427352"/>
            <a:ext cx="1797375" cy="671668"/>
            <a:chOff x="3582958" y="3427352"/>
            <a:chExt cx="1797375" cy="671668"/>
          </a:xfrm>
        </p:grpSpPr>
        <p:sp>
          <p:nvSpPr>
            <p:cNvPr id="5" name="Rectangle 113">
              <a:extLst>
                <a:ext uri="{FF2B5EF4-FFF2-40B4-BE49-F238E27FC236}">
                  <a16:creationId xmlns:a16="http://schemas.microsoft.com/office/drawing/2014/main" id="{5E485FA5-5AAF-4A1A-B673-75CA8E1B3522}"/>
                </a:ext>
              </a:extLst>
            </p:cNvPr>
            <p:cNvSpPr/>
            <p:nvPr/>
          </p:nvSpPr>
          <p:spPr>
            <a:xfrm>
              <a:off x="3582958" y="3427352"/>
              <a:ext cx="1797375" cy="671668"/>
            </a:xfrm>
            <a:prstGeom prst="rect">
              <a:avLst/>
            </a:prstGeom>
            <a:solidFill>
              <a:srgbClr val="2B4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221784A-905B-4648-B9C4-90E443E50E7A}"/>
                </a:ext>
              </a:extLst>
            </p:cNvPr>
            <p:cNvSpPr txBox="1"/>
            <p:nvPr/>
          </p:nvSpPr>
          <p:spPr>
            <a:xfrm>
              <a:off x="3634883" y="3813129"/>
              <a:ext cx="531945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混合云</a:t>
              </a:r>
            </a:p>
          </p:txBody>
        </p:sp>
        <p:sp>
          <p:nvSpPr>
            <p:cNvPr id="12" name="文本框 58">
              <a:extLst>
                <a:ext uri="{FF2B5EF4-FFF2-40B4-BE49-F238E27FC236}">
                  <a16:creationId xmlns:a16="http://schemas.microsoft.com/office/drawing/2014/main" id="{D55FF112-5333-4537-94E2-1319310D85BE}"/>
                </a:ext>
              </a:extLst>
            </p:cNvPr>
            <p:cNvSpPr txBox="1"/>
            <p:nvPr/>
          </p:nvSpPr>
          <p:spPr>
            <a:xfrm>
              <a:off x="4209541" y="3813129"/>
              <a:ext cx="661815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视频监控</a:t>
              </a:r>
            </a:p>
          </p:txBody>
        </p:sp>
        <p:sp>
          <p:nvSpPr>
            <p:cNvPr id="13" name="文本框 58">
              <a:extLst>
                <a:ext uri="{FF2B5EF4-FFF2-40B4-BE49-F238E27FC236}">
                  <a16:creationId xmlns:a16="http://schemas.microsoft.com/office/drawing/2014/main" id="{9115E949-319D-42D6-9BE5-508A1BDA07BA}"/>
                </a:ext>
              </a:extLst>
            </p:cNvPr>
            <p:cNvSpPr txBox="1"/>
            <p:nvPr/>
          </p:nvSpPr>
          <p:spPr>
            <a:xfrm>
              <a:off x="4914070" y="3813129"/>
              <a:ext cx="423118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Wifi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B7E8732C-3E55-41BA-B6B8-8179FD450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9947" y="3454071"/>
              <a:ext cx="1103397" cy="278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AEB18A7-5D4E-4D51-A303-78A94EC3555F}"/>
              </a:ext>
            </a:extLst>
          </p:cNvPr>
          <p:cNvGrpSpPr/>
          <p:nvPr/>
        </p:nvGrpSpPr>
        <p:grpSpPr>
          <a:xfrm>
            <a:off x="5156880" y="3427352"/>
            <a:ext cx="1131618" cy="671667"/>
            <a:chOff x="5334576" y="3427352"/>
            <a:chExt cx="1131618" cy="671667"/>
          </a:xfrm>
        </p:grpSpPr>
        <p:sp>
          <p:nvSpPr>
            <p:cNvPr id="70" name="Rectangle 116">
              <a:extLst>
                <a:ext uri="{FF2B5EF4-FFF2-40B4-BE49-F238E27FC236}">
                  <a16:creationId xmlns:a16="http://schemas.microsoft.com/office/drawing/2014/main" id="{46DD862A-122D-46FC-9CEC-40A61644105E}"/>
                </a:ext>
              </a:extLst>
            </p:cNvPr>
            <p:cNvSpPr/>
            <p:nvPr/>
          </p:nvSpPr>
          <p:spPr>
            <a:xfrm>
              <a:off x="5334576" y="3427352"/>
              <a:ext cx="1131618" cy="671667"/>
            </a:xfrm>
            <a:prstGeom prst="rect">
              <a:avLst/>
            </a:prstGeom>
            <a:solidFill>
              <a:srgbClr val="2B4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63B11C61-1502-4AD3-B3E3-B1EB258AC264}"/>
                </a:ext>
              </a:extLst>
            </p:cNvPr>
            <p:cNvGrpSpPr/>
            <p:nvPr/>
          </p:nvGrpSpPr>
          <p:grpSpPr>
            <a:xfrm>
              <a:off x="5383576" y="3454071"/>
              <a:ext cx="1039049" cy="589890"/>
              <a:chOff x="5359298" y="3454071"/>
              <a:chExt cx="1039049" cy="589890"/>
            </a:xfrm>
          </p:grpSpPr>
          <p:pic>
            <p:nvPicPr>
              <p:cNvPr id="71" name="图片 197">
                <a:extLst>
                  <a:ext uri="{FF2B5EF4-FFF2-40B4-BE49-F238E27FC236}">
                    <a16:creationId xmlns:a16="http://schemas.microsoft.com/office/drawing/2014/main" id="{F986077C-FB1A-451D-BFB4-E2CAC3704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95757" y="3454071"/>
                <a:ext cx="964428" cy="277753"/>
              </a:xfrm>
              <a:prstGeom prst="rect">
                <a:avLst/>
              </a:prstGeom>
            </p:spPr>
          </p:pic>
          <p:sp>
            <p:nvSpPr>
              <p:cNvPr id="72" name="文本框 63">
                <a:extLst>
                  <a:ext uri="{FF2B5EF4-FFF2-40B4-BE49-F238E27FC236}">
                    <a16:creationId xmlns:a16="http://schemas.microsoft.com/office/drawing/2014/main" id="{FFA02679-5E2A-441E-9EFE-41D873DBE7C2}"/>
                  </a:ext>
                </a:extLst>
              </p:cNvPr>
              <p:cNvSpPr txBox="1"/>
              <p:nvPr/>
            </p:nvSpPr>
            <p:spPr>
              <a:xfrm>
                <a:off x="5359298" y="3813129"/>
                <a:ext cx="442866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BIM</a:t>
                </a:r>
                <a:endPara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4" name="文本框 63">
                <a:extLst>
                  <a:ext uri="{FF2B5EF4-FFF2-40B4-BE49-F238E27FC236}">
                    <a16:creationId xmlns:a16="http://schemas.microsoft.com/office/drawing/2014/main" id="{577D7C4D-48F8-4D46-A808-55A9834AB7AB}"/>
                  </a:ext>
                </a:extLst>
              </p:cNvPr>
              <p:cNvSpPr txBox="1"/>
              <p:nvPr/>
            </p:nvSpPr>
            <p:spPr>
              <a:xfrm>
                <a:off x="5846879" y="3811294"/>
                <a:ext cx="551468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停车场</a:t>
                </a:r>
              </a:p>
            </p:txBody>
          </p:sp>
        </p:grpSp>
      </p:grpSp>
      <p:sp>
        <p:nvSpPr>
          <p:cNvPr id="85" name="Arrow: Right 164">
            <a:extLst>
              <a:ext uri="{FF2B5EF4-FFF2-40B4-BE49-F238E27FC236}">
                <a16:creationId xmlns:a16="http://schemas.microsoft.com/office/drawing/2014/main" id="{BB1389F2-1764-4267-B251-3ABE3248FE52}"/>
              </a:ext>
            </a:extLst>
          </p:cNvPr>
          <p:cNvSpPr/>
          <p:nvPr/>
        </p:nvSpPr>
        <p:spPr>
          <a:xfrm rot="5400000">
            <a:off x="5916800" y="4169248"/>
            <a:ext cx="246222" cy="16053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3" name="Arrow: Right 219">
            <a:extLst>
              <a:ext uri="{FF2B5EF4-FFF2-40B4-BE49-F238E27FC236}">
                <a16:creationId xmlns:a16="http://schemas.microsoft.com/office/drawing/2014/main" id="{C0D2FA23-9467-4567-B777-F1FC1A8A752E}"/>
              </a:ext>
            </a:extLst>
          </p:cNvPr>
          <p:cNvSpPr/>
          <p:nvPr/>
        </p:nvSpPr>
        <p:spPr>
          <a:xfrm rot="5400000">
            <a:off x="5751579" y="4169248"/>
            <a:ext cx="246222" cy="1605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01C0E419-B054-4E60-B3A7-F57AEB559E8E}"/>
              </a:ext>
            </a:extLst>
          </p:cNvPr>
          <p:cNvGrpSpPr/>
          <p:nvPr/>
        </p:nvGrpSpPr>
        <p:grpSpPr>
          <a:xfrm>
            <a:off x="7224557" y="3427352"/>
            <a:ext cx="803296" cy="667348"/>
            <a:chOff x="7326778" y="3427352"/>
            <a:chExt cx="803296" cy="667348"/>
          </a:xfrm>
        </p:grpSpPr>
        <p:sp>
          <p:nvSpPr>
            <p:cNvPr id="96" name="文本框 72">
              <a:extLst>
                <a:ext uri="{FF2B5EF4-FFF2-40B4-BE49-F238E27FC236}">
                  <a16:creationId xmlns:a16="http://schemas.microsoft.com/office/drawing/2014/main" id="{C82E97A5-E591-447A-A4ED-C65C8BF6C16D}"/>
                </a:ext>
              </a:extLst>
            </p:cNvPr>
            <p:cNvSpPr txBox="1"/>
            <p:nvPr/>
          </p:nvSpPr>
          <p:spPr>
            <a:xfrm>
              <a:off x="7326778" y="3427352"/>
              <a:ext cx="803296" cy="667348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7" name="图片 6">
              <a:extLst>
                <a:ext uri="{FF2B5EF4-FFF2-40B4-BE49-F238E27FC236}">
                  <a16:creationId xmlns:a16="http://schemas.microsoft.com/office/drawing/2014/main" id="{10B71155-0966-4986-90EE-850F95F61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79980" y="3454070"/>
              <a:ext cx="696892" cy="267099"/>
            </a:xfrm>
            <a:prstGeom prst="rect">
              <a:avLst/>
            </a:prstGeom>
          </p:spPr>
        </p:pic>
        <p:sp>
          <p:nvSpPr>
            <p:cNvPr id="116" name="文本框 92">
              <a:extLst>
                <a:ext uri="{FF2B5EF4-FFF2-40B4-BE49-F238E27FC236}">
                  <a16:creationId xmlns:a16="http://schemas.microsoft.com/office/drawing/2014/main" id="{29199603-5F23-403D-9354-15051A17F944}"/>
                </a:ext>
              </a:extLst>
            </p:cNvPr>
            <p:cNvSpPr txBox="1"/>
            <p:nvPr/>
          </p:nvSpPr>
          <p:spPr>
            <a:xfrm>
              <a:off x="7378708" y="3813129"/>
              <a:ext cx="69943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3D</a:t>
              </a: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可视化</a:t>
              </a:r>
            </a:p>
          </p:txBody>
        </p:sp>
      </p:grpSp>
      <p:sp>
        <p:nvSpPr>
          <p:cNvPr id="118" name="Arrow: Right 112">
            <a:extLst>
              <a:ext uri="{FF2B5EF4-FFF2-40B4-BE49-F238E27FC236}">
                <a16:creationId xmlns:a16="http://schemas.microsoft.com/office/drawing/2014/main" id="{E899B8DA-50DD-4C57-BD47-A72F11CBBCDA}"/>
              </a:ext>
            </a:extLst>
          </p:cNvPr>
          <p:cNvSpPr/>
          <p:nvPr/>
        </p:nvSpPr>
        <p:spPr>
          <a:xfrm rot="5400000">
            <a:off x="7483126" y="4169248"/>
            <a:ext cx="246222" cy="1605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9" name="Rectangle 116">
            <a:extLst>
              <a:ext uri="{FF2B5EF4-FFF2-40B4-BE49-F238E27FC236}">
                <a16:creationId xmlns:a16="http://schemas.microsoft.com/office/drawing/2014/main" id="{63021E73-AD0B-4E04-A637-B115B0E41C6B}"/>
              </a:ext>
            </a:extLst>
          </p:cNvPr>
          <p:cNvSpPr/>
          <p:nvPr/>
        </p:nvSpPr>
        <p:spPr>
          <a:xfrm>
            <a:off x="7265043" y="5248735"/>
            <a:ext cx="999838" cy="6737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41" name="组合 1040">
            <a:extLst>
              <a:ext uri="{FF2B5EF4-FFF2-40B4-BE49-F238E27FC236}">
                <a16:creationId xmlns:a16="http://schemas.microsoft.com/office/drawing/2014/main" id="{AD5C26C8-3CFE-4BD3-A804-B42B7FD50F63}"/>
              </a:ext>
            </a:extLst>
          </p:cNvPr>
          <p:cNvGrpSpPr/>
          <p:nvPr/>
        </p:nvGrpSpPr>
        <p:grpSpPr>
          <a:xfrm>
            <a:off x="7328313" y="5307909"/>
            <a:ext cx="873298" cy="557918"/>
            <a:chOff x="9017413" y="5307909"/>
            <a:chExt cx="873298" cy="557918"/>
          </a:xfrm>
        </p:grpSpPr>
        <p:sp>
          <p:nvSpPr>
            <p:cNvPr id="120" name="文本框 60">
              <a:extLst>
                <a:ext uri="{FF2B5EF4-FFF2-40B4-BE49-F238E27FC236}">
                  <a16:creationId xmlns:a16="http://schemas.microsoft.com/office/drawing/2014/main" id="{12E35AE1-2F7A-4404-8778-9AE22F93CA40}"/>
                </a:ext>
              </a:extLst>
            </p:cNvPr>
            <p:cNvSpPr txBox="1"/>
            <p:nvPr/>
          </p:nvSpPr>
          <p:spPr>
            <a:xfrm>
              <a:off x="9019360" y="5307909"/>
              <a:ext cx="869405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二消管理平台</a:t>
              </a:r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3FAA01D4-CB15-45EC-B291-B867365BFE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241" b="31934"/>
            <a:stretch/>
          </p:blipFill>
          <p:spPr bwMode="auto">
            <a:xfrm>
              <a:off x="9017413" y="5631186"/>
              <a:ext cx="873298" cy="234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7" name="组合 1036">
            <a:extLst>
              <a:ext uri="{FF2B5EF4-FFF2-40B4-BE49-F238E27FC236}">
                <a16:creationId xmlns:a16="http://schemas.microsoft.com/office/drawing/2014/main" id="{140955F6-CB54-4131-82F1-E728D53902DD}"/>
              </a:ext>
            </a:extLst>
          </p:cNvPr>
          <p:cNvGrpSpPr/>
          <p:nvPr/>
        </p:nvGrpSpPr>
        <p:grpSpPr>
          <a:xfrm>
            <a:off x="2036250" y="5248735"/>
            <a:ext cx="711737" cy="675849"/>
            <a:chOff x="3160519" y="5248735"/>
            <a:chExt cx="711737" cy="675849"/>
          </a:xfrm>
        </p:grpSpPr>
        <p:sp>
          <p:nvSpPr>
            <p:cNvPr id="216" name="Rectangle 115">
              <a:extLst>
                <a:ext uri="{FF2B5EF4-FFF2-40B4-BE49-F238E27FC236}">
                  <a16:creationId xmlns:a16="http://schemas.microsoft.com/office/drawing/2014/main" id="{75D574D5-B7E4-4AAA-A818-C67765D1E254}"/>
                </a:ext>
              </a:extLst>
            </p:cNvPr>
            <p:cNvSpPr/>
            <p:nvPr/>
          </p:nvSpPr>
          <p:spPr>
            <a:xfrm>
              <a:off x="3160519" y="5248735"/>
              <a:ext cx="711737" cy="675849"/>
            </a:xfrm>
            <a:prstGeom prst="rect">
              <a:avLst/>
            </a:prstGeom>
            <a:solidFill>
              <a:srgbClr val="2B4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7" name="文本框 65">
              <a:extLst>
                <a:ext uri="{FF2B5EF4-FFF2-40B4-BE49-F238E27FC236}">
                  <a16:creationId xmlns:a16="http://schemas.microsoft.com/office/drawing/2014/main" id="{8C3F077E-07B1-4AF8-9038-D0B219675DE2}"/>
                </a:ext>
              </a:extLst>
            </p:cNvPr>
            <p:cNvSpPr txBox="1"/>
            <p:nvPr/>
          </p:nvSpPr>
          <p:spPr>
            <a:xfrm>
              <a:off x="3212484" y="5307909"/>
              <a:ext cx="60780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智能屏</a:t>
              </a:r>
            </a:p>
          </p:txBody>
        </p:sp>
        <p:pic>
          <p:nvPicPr>
            <p:cNvPr id="150" name="图片 149">
              <a:extLst>
                <a:ext uri="{FF2B5EF4-FFF2-40B4-BE49-F238E27FC236}">
                  <a16:creationId xmlns:a16="http://schemas.microsoft.com/office/drawing/2014/main" id="{7D954B30-48CA-4A86-9A87-EBC3E93A0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210989" y="5638806"/>
              <a:ext cx="610796" cy="227021"/>
            </a:xfrm>
            <a:prstGeom prst="rect">
              <a:avLst/>
            </a:prstGeom>
          </p:spPr>
        </p:pic>
      </p:grpSp>
      <p:grpSp>
        <p:nvGrpSpPr>
          <p:cNvPr id="1040" name="组合 1039">
            <a:extLst>
              <a:ext uri="{FF2B5EF4-FFF2-40B4-BE49-F238E27FC236}">
                <a16:creationId xmlns:a16="http://schemas.microsoft.com/office/drawing/2014/main" id="{4AE99819-9DD2-4527-9E5F-ECCDDC85CFCF}"/>
              </a:ext>
            </a:extLst>
          </p:cNvPr>
          <p:cNvGrpSpPr/>
          <p:nvPr/>
        </p:nvGrpSpPr>
        <p:grpSpPr>
          <a:xfrm>
            <a:off x="6398587" y="5245588"/>
            <a:ext cx="767162" cy="675849"/>
            <a:chOff x="7911523" y="5245588"/>
            <a:chExt cx="767162" cy="675849"/>
          </a:xfrm>
        </p:grpSpPr>
        <p:sp>
          <p:nvSpPr>
            <p:cNvPr id="214" name="Rectangle 115">
              <a:extLst>
                <a:ext uri="{FF2B5EF4-FFF2-40B4-BE49-F238E27FC236}">
                  <a16:creationId xmlns:a16="http://schemas.microsoft.com/office/drawing/2014/main" id="{17249B62-BCF3-4028-A023-899AEEAE45ED}"/>
                </a:ext>
              </a:extLst>
            </p:cNvPr>
            <p:cNvSpPr/>
            <p:nvPr/>
          </p:nvSpPr>
          <p:spPr>
            <a:xfrm>
              <a:off x="7911523" y="5245588"/>
              <a:ext cx="767162" cy="675849"/>
            </a:xfrm>
            <a:prstGeom prst="rect">
              <a:avLst/>
            </a:prstGeom>
            <a:solidFill>
              <a:srgbClr val="2B4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8" name="文本框 65">
              <a:extLst>
                <a:ext uri="{FF2B5EF4-FFF2-40B4-BE49-F238E27FC236}">
                  <a16:creationId xmlns:a16="http://schemas.microsoft.com/office/drawing/2014/main" id="{C00995A1-DF8B-44F8-B8D4-FE9167A2BA59}"/>
                </a:ext>
              </a:extLst>
            </p:cNvPr>
            <p:cNvSpPr txBox="1"/>
            <p:nvPr/>
          </p:nvSpPr>
          <p:spPr>
            <a:xfrm>
              <a:off x="7965208" y="5307909"/>
              <a:ext cx="659128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广播系统</a:t>
              </a:r>
            </a:p>
          </p:txBody>
        </p:sp>
        <p:sp>
          <p:nvSpPr>
            <p:cNvPr id="153" name="文本框 65">
              <a:extLst>
                <a:ext uri="{FF2B5EF4-FFF2-40B4-BE49-F238E27FC236}">
                  <a16:creationId xmlns:a16="http://schemas.microsoft.com/office/drawing/2014/main" id="{6B771C4B-88A8-4E05-A7CF-693DE7E41627}"/>
                </a:ext>
              </a:extLst>
            </p:cNvPr>
            <p:cNvSpPr txBox="1"/>
            <p:nvPr/>
          </p:nvSpPr>
          <p:spPr>
            <a:xfrm>
              <a:off x="7966565" y="5634995"/>
              <a:ext cx="657079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江宁电信</a:t>
              </a:r>
            </a:p>
          </p:txBody>
        </p:sp>
      </p:grpSp>
      <p:grpSp>
        <p:nvGrpSpPr>
          <p:cNvPr id="1036" name="组合 1035">
            <a:extLst>
              <a:ext uri="{FF2B5EF4-FFF2-40B4-BE49-F238E27FC236}">
                <a16:creationId xmlns:a16="http://schemas.microsoft.com/office/drawing/2014/main" id="{17B4C780-9157-4F86-8E2D-C4B1C9B71047}"/>
              </a:ext>
            </a:extLst>
          </p:cNvPr>
          <p:cNvGrpSpPr/>
          <p:nvPr/>
        </p:nvGrpSpPr>
        <p:grpSpPr>
          <a:xfrm>
            <a:off x="892069" y="5248735"/>
            <a:ext cx="1024985" cy="675849"/>
            <a:chOff x="1534889" y="5248735"/>
            <a:chExt cx="937841" cy="675849"/>
          </a:xfrm>
        </p:grpSpPr>
        <p:sp>
          <p:nvSpPr>
            <p:cNvPr id="223" name="Rectangle 113">
              <a:extLst>
                <a:ext uri="{FF2B5EF4-FFF2-40B4-BE49-F238E27FC236}">
                  <a16:creationId xmlns:a16="http://schemas.microsoft.com/office/drawing/2014/main" id="{C0312660-B7C5-4298-8683-20E7A0E67051}"/>
                </a:ext>
              </a:extLst>
            </p:cNvPr>
            <p:cNvSpPr/>
            <p:nvPr/>
          </p:nvSpPr>
          <p:spPr>
            <a:xfrm>
              <a:off x="1534889" y="5248735"/>
              <a:ext cx="937841" cy="675849"/>
            </a:xfrm>
            <a:prstGeom prst="rect">
              <a:avLst/>
            </a:prstGeom>
            <a:solidFill>
              <a:srgbClr val="2B4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229" name="图片 8">
              <a:extLst>
                <a:ext uri="{FF2B5EF4-FFF2-40B4-BE49-F238E27FC236}">
                  <a16:creationId xmlns:a16="http://schemas.microsoft.com/office/drawing/2014/main" id="{76992464-AE38-4940-9932-552213568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97061" y="5643369"/>
              <a:ext cx="810905" cy="222458"/>
            </a:xfrm>
            <a:prstGeom prst="rect">
              <a:avLst/>
            </a:prstGeom>
          </p:spPr>
        </p:pic>
        <p:sp>
          <p:nvSpPr>
            <p:cNvPr id="230" name="文本框 58">
              <a:extLst>
                <a:ext uri="{FF2B5EF4-FFF2-40B4-BE49-F238E27FC236}">
                  <a16:creationId xmlns:a16="http://schemas.microsoft.com/office/drawing/2014/main" id="{579DCD0F-B39C-4C63-BFF6-F2D788D624C1}"/>
                </a:ext>
              </a:extLst>
            </p:cNvPr>
            <p:cNvSpPr txBox="1"/>
            <p:nvPr/>
          </p:nvSpPr>
          <p:spPr>
            <a:xfrm>
              <a:off x="1597061" y="5307909"/>
              <a:ext cx="810905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BIM</a:t>
              </a: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运维平台</a:t>
              </a:r>
            </a:p>
          </p:txBody>
        </p:sp>
      </p:grpSp>
      <p:grpSp>
        <p:nvGrpSpPr>
          <p:cNvPr id="1038" name="组合 1037">
            <a:extLst>
              <a:ext uri="{FF2B5EF4-FFF2-40B4-BE49-F238E27FC236}">
                <a16:creationId xmlns:a16="http://schemas.microsoft.com/office/drawing/2014/main" id="{BC5EFD2E-72D3-4D2F-82DC-CF7283C7A344}"/>
              </a:ext>
            </a:extLst>
          </p:cNvPr>
          <p:cNvGrpSpPr/>
          <p:nvPr/>
        </p:nvGrpSpPr>
        <p:grpSpPr>
          <a:xfrm>
            <a:off x="2800061" y="5248735"/>
            <a:ext cx="2702631" cy="675849"/>
            <a:chOff x="4129482" y="5248735"/>
            <a:chExt cx="2702631" cy="675849"/>
          </a:xfrm>
        </p:grpSpPr>
        <p:sp>
          <p:nvSpPr>
            <p:cNvPr id="193" name="Rectangle 116">
              <a:extLst>
                <a:ext uri="{FF2B5EF4-FFF2-40B4-BE49-F238E27FC236}">
                  <a16:creationId xmlns:a16="http://schemas.microsoft.com/office/drawing/2014/main" id="{DE5B9AA2-7546-4773-B76C-8931925D2414}"/>
                </a:ext>
              </a:extLst>
            </p:cNvPr>
            <p:cNvSpPr/>
            <p:nvPr/>
          </p:nvSpPr>
          <p:spPr>
            <a:xfrm>
              <a:off x="4129482" y="5248735"/>
              <a:ext cx="2702631" cy="67584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4" name="文本框 60">
              <a:extLst>
                <a:ext uri="{FF2B5EF4-FFF2-40B4-BE49-F238E27FC236}">
                  <a16:creationId xmlns:a16="http://schemas.microsoft.com/office/drawing/2014/main" id="{C23924CA-030C-4282-B011-F0C9E9517D9C}"/>
                </a:ext>
              </a:extLst>
            </p:cNvPr>
            <p:cNvSpPr txBox="1"/>
            <p:nvPr/>
          </p:nvSpPr>
          <p:spPr>
            <a:xfrm>
              <a:off x="4195068" y="5307909"/>
              <a:ext cx="667404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信息发布</a:t>
              </a:r>
            </a:p>
          </p:txBody>
        </p:sp>
        <p:sp>
          <p:nvSpPr>
            <p:cNvPr id="195" name="文本框 60">
              <a:extLst>
                <a:ext uri="{FF2B5EF4-FFF2-40B4-BE49-F238E27FC236}">
                  <a16:creationId xmlns:a16="http://schemas.microsoft.com/office/drawing/2014/main" id="{C01F5CC1-5188-4F1A-B9F9-379C7F8BB20C}"/>
                </a:ext>
              </a:extLst>
            </p:cNvPr>
            <p:cNvSpPr txBox="1"/>
            <p:nvPr/>
          </p:nvSpPr>
          <p:spPr>
            <a:xfrm>
              <a:off x="6343013" y="5307909"/>
              <a:ext cx="420835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票务</a:t>
              </a:r>
            </a:p>
          </p:txBody>
        </p:sp>
        <p:sp>
          <p:nvSpPr>
            <p:cNvPr id="196" name="文本框 60">
              <a:extLst>
                <a:ext uri="{FF2B5EF4-FFF2-40B4-BE49-F238E27FC236}">
                  <a16:creationId xmlns:a16="http://schemas.microsoft.com/office/drawing/2014/main" id="{5F19CCC5-9F61-465A-ABCA-042ED050D380}"/>
                </a:ext>
              </a:extLst>
            </p:cNvPr>
            <p:cNvSpPr txBox="1"/>
            <p:nvPr/>
          </p:nvSpPr>
          <p:spPr>
            <a:xfrm>
              <a:off x="4924658" y="5307909"/>
              <a:ext cx="652283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管理</a:t>
              </a: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APP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7" name="文本框 60">
              <a:extLst>
                <a:ext uri="{FF2B5EF4-FFF2-40B4-BE49-F238E27FC236}">
                  <a16:creationId xmlns:a16="http://schemas.microsoft.com/office/drawing/2014/main" id="{DD111BA5-B112-48DB-8FD2-5BE8C8962638}"/>
                </a:ext>
              </a:extLst>
            </p:cNvPr>
            <p:cNvSpPr txBox="1"/>
            <p:nvPr/>
          </p:nvSpPr>
          <p:spPr>
            <a:xfrm>
              <a:off x="5639127" y="5307909"/>
              <a:ext cx="641701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应急指挥</a:t>
              </a:r>
            </a:p>
          </p:txBody>
        </p:sp>
        <p:pic>
          <p:nvPicPr>
            <p:cNvPr id="198" name="图片 49">
              <a:extLst>
                <a:ext uri="{FF2B5EF4-FFF2-40B4-BE49-F238E27FC236}">
                  <a16:creationId xmlns:a16="http://schemas.microsoft.com/office/drawing/2014/main" id="{6CB104A0-67E4-47DB-852B-7FC440447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11326" r="15873"/>
            <a:stretch/>
          </p:blipFill>
          <p:spPr>
            <a:xfrm>
              <a:off x="4195068" y="5625819"/>
              <a:ext cx="755549" cy="240007"/>
            </a:xfrm>
            <a:prstGeom prst="rect">
              <a:avLst/>
            </a:prstGeom>
          </p:spPr>
        </p:pic>
        <p:sp>
          <p:nvSpPr>
            <p:cNvPr id="191" name="文本框 60">
              <a:extLst>
                <a:ext uri="{FF2B5EF4-FFF2-40B4-BE49-F238E27FC236}">
                  <a16:creationId xmlns:a16="http://schemas.microsoft.com/office/drawing/2014/main" id="{1F01F746-4E59-4409-8FF7-D84DD6FA536C}"/>
                </a:ext>
              </a:extLst>
            </p:cNvPr>
            <p:cNvSpPr txBox="1"/>
            <p:nvPr/>
          </p:nvSpPr>
          <p:spPr>
            <a:xfrm>
              <a:off x="5292150" y="5663247"/>
              <a:ext cx="641701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车辆调度</a:t>
              </a:r>
            </a:p>
          </p:txBody>
        </p:sp>
        <p:sp>
          <p:nvSpPr>
            <p:cNvPr id="1025" name="文本框 60">
              <a:extLst>
                <a:ext uri="{FF2B5EF4-FFF2-40B4-BE49-F238E27FC236}">
                  <a16:creationId xmlns:a16="http://schemas.microsoft.com/office/drawing/2014/main" id="{457B8557-BA0A-414E-ADEF-F61054EC9548}"/>
                </a:ext>
              </a:extLst>
            </p:cNvPr>
            <p:cNvSpPr txBox="1"/>
            <p:nvPr/>
          </p:nvSpPr>
          <p:spPr>
            <a:xfrm>
              <a:off x="5998884" y="5665025"/>
              <a:ext cx="641701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巡更巡检</a:t>
              </a:r>
            </a:p>
          </p:txBody>
        </p:sp>
      </p:grpSp>
      <p:sp>
        <p:nvSpPr>
          <p:cNvPr id="1027" name="Rectangle 109">
            <a:extLst>
              <a:ext uri="{FF2B5EF4-FFF2-40B4-BE49-F238E27FC236}">
                <a16:creationId xmlns:a16="http://schemas.microsoft.com/office/drawing/2014/main" id="{4D8C47CE-771B-4F04-AAC4-4E3973964F43}"/>
              </a:ext>
            </a:extLst>
          </p:cNvPr>
          <p:cNvSpPr/>
          <p:nvPr/>
        </p:nvSpPr>
        <p:spPr>
          <a:xfrm>
            <a:off x="888495" y="6099844"/>
            <a:ext cx="2855245" cy="478367"/>
          </a:xfrm>
          <a:prstGeom prst="rect">
            <a:avLst/>
          </a:prstGeom>
          <a:solidFill>
            <a:srgbClr val="2B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28" name="文本框 59">
            <a:extLst>
              <a:ext uri="{FF2B5EF4-FFF2-40B4-BE49-F238E27FC236}">
                <a16:creationId xmlns:a16="http://schemas.microsoft.com/office/drawing/2014/main" id="{142FC1E0-6908-421E-9386-A9381373FF21}"/>
              </a:ext>
            </a:extLst>
          </p:cNvPr>
          <p:cNvSpPr txBox="1"/>
          <p:nvPr/>
        </p:nvSpPr>
        <p:spPr>
          <a:xfrm>
            <a:off x="955714" y="6169750"/>
            <a:ext cx="38985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室内中控</a:t>
            </a:r>
          </a:p>
        </p:txBody>
      </p:sp>
      <p:sp>
        <p:nvSpPr>
          <p:cNvPr id="1029" name="文本框 59">
            <a:extLst>
              <a:ext uri="{FF2B5EF4-FFF2-40B4-BE49-F238E27FC236}">
                <a16:creationId xmlns:a16="http://schemas.microsoft.com/office/drawing/2014/main" id="{306317E4-FA50-4677-8C74-4DEC7253AC8D}"/>
              </a:ext>
            </a:extLst>
          </p:cNvPr>
          <p:cNvSpPr txBox="1"/>
          <p:nvPr/>
        </p:nvSpPr>
        <p:spPr>
          <a:xfrm>
            <a:off x="1404804" y="6169750"/>
            <a:ext cx="38985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智能灯杆</a:t>
            </a:r>
          </a:p>
        </p:txBody>
      </p:sp>
      <p:sp>
        <p:nvSpPr>
          <p:cNvPr id="1030" name="文本框 59">
            <a:extLst>
              <a:ext uri="{FF2B5EF4-FFF2-40B4-BE49-F238E27FC236}">
                <a16:creationId xmlns:a16="http://schemas.microsoft.com/office/drawing/2014/main" id="{726E67FB-225D-4FDB-A341-6AB6DC2A2EB7}"/>
              </a:ext>
            </a:extLst>
          </p:cNvPr>
          <p:cNvSpPr txBox="1"/>
          <p:nvPr/>
        </p:nvSpPr>
        <p:spPr>
          <a:xfrm>
            <a:off x="1853894" y="6169750"/>
            <a:ext cx="38985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能源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监测</a:t>
            </a:r>
          </a:p>
        </p:txBody>
      </p:sp>
      <p:sp>
        <p:nvSpPr>
          <p:cNvPr id="1031" name="文本框 59">
            <a:extLst>
              <a:ext uri="{FF2B5EF4-FFF2-40B4-BE49-F238E27FC236}">
                <a16:creationId xmlns:a16="http://schemas.microsoft.com/office/drawing/2014/main" id="{33C391DD-83F6-4EF1-9ACB-E094C3062E2F}"/>
              </a:ext>
            </a:extLst>
          </p:cNvPr>
          <p:cNvSpPr txBox="1"/>
          <p:nvPr/>
        </p:nvSpPr>
        <p:spPr>
          <a:xfrm>
            <a:off x="2302983" y="6169750"/>
            <a:ext cx="38985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环境监测</a:t>
            </a:r>
          </a:p>
        </p:txBody>
      </p:sp>
      <p:sp>
        <p:nvSpPr>
          <p:cNvPr id="1032" name="文本框 59">
            <a:extLst>
              <a:ext uri="{FF2B5EF4-FFF2-40B4-BE49-F238E27FC236}">
                <a16:creationId xmlns:a16="http://schemas.microsoft.com/office/drawing/2014/main" id="{13FFB695-1EFE-408F-B43D-4EDE70B2BC21}"/>
              </a:ext>
            </a:extLst>
          </p:cNvPr>
          <p:cNvSpPr txBox="1"/>
          <p:nvPr/>
        </p:nvSpPr>
        <p:spPr>
          <a:xfrm>
            <a:off x="2752072" y="6169750"/>
            <a:ext cx="38985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智能厕所</a:t>
            </a:r>
          </a:p>
        </p:txBody>
      </p: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BA0D370A-1995-4F42-B0A6-411B5C5DD289}"/>
              </a:ext>
            </a:extLst>
          </p:cNvPr>
          <p:cNvGrpSpPr/>
          <p:nvPr/>
        </p:nvGrpSpPr>
        <p:grpSpPr>
          <a:xfrm>
            <a:off x="5576356" y="5253335"/>
            <a:ext cx="711737" cy="675849"/>
            <a:chOff x="7006603" y="5253335"/>
            <a:chExt cx="711737" cy="675849"/>
          </a:xfrm>
        </p:grpSpPr>
        <p:sp>
          <p:nvSpPr>
            <p:cNvPr id="9" name="Rectangle 115">
              <a:extLst>
                <a:ext uri="{FF2B5EF4-FFF2-40B4-BE49-F238E27FC236}">
                  <a16:creationId xmlns:a16="http://schemas.microsoft.com/office/drawing/2014/main" id="{E8B3F2AA-93AE-4CB5-9F64-86954203DE7F}"/>
                </a:ext>
              </a:extLst>
            </p:cNvPr>
            <p:cNvSpPr/>
            <p:nvPr/>
          </p:nvSpPr>
          <p:spPr>
            <a:xfrm>
              <a:off x="7006603" y="5253335"/>
              <a:ext cx="711737" cy="675849"/>
            </a:xfrm>
            <a:prstGeom prst="rect">
              <a:avLst/>
            </a:prstGeom>
            <a:solidFill>
              <a:srgbClr val="2B4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文本框 65">
              <a:extLst>
                <a:ext uri="{FF2B5EF4-FFF2-40B4-BE49-F238E27FC236}">
                  <a16:creationId xmlns:a16="http://schemas.microsoft.com/office/drawing/2014/main" id="{B9CB2B32-CDFF-4218-A98E-DDA5A562DC4D}"/>
                </a:ext>
              </a:extLst>
            </p:cNvPr>
            <p:cNvSpPr txBox="1"/>
            <p:nvPr/>
          </p:nvSpPr>
          <p:spPr>
            <a:xfrm>
              <a:off x="7058568" y="5307909"/>
              <a:ext cx="60780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闸机</a:t>
              </a:r>
            </a:p>
          </p:txBody>
        </p:sp>
        <p:sp>
          <p:nvSpPr>
            <p:cNvPr id="16" name="文本框 65">
              <a:extLst>
                <a:ext uri="{FF2B5EF4-FFF2-40B4-BE49-F238E27FC236}">
                  <a16:creationId xmlns:a16="http://schemas.microsoft.com/office/drawing/2014/main" id="{09B2B8ED-D0C8-483C-8967-D4DFE626E3D9}"/>
                </a:ext>
              </a:extLst>
            </p:cNvPr>
            <p:cNvSpPr txBox="1"/>
            <p:nvPr/>
          </p:nvSpPr>
          <p:spPr>
            <a:xfrm>
              <a:off x="7054967" y="5634995"/>
              <a:ext cx="636788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未定</a:t>
              </a:r>
            </a:p>
          </p:txBody>
        </p:sp>
      </p:grpSp>
      <p:sp>
        <p:nvSpPr>
          <p:cNvPr id="17" name="Arrow: Right 194">
            <a:extLst>
              <a:ext uri="{FF2B5EF4-FFF2-40B4-BE49-F238E27FC236}">
                <a16:creationId xmlns:a16="http://schemas.microsoft.com/office/drawing/2014/main" id="{45E08D28-60A2-4B80-BFD1-80CA53BF0314}"/>
              </a:ext>
            </a:extLst>
          </p:cNvPr>
          <p:cNvSpPr/>
          <p:nvPr/>
        </p:nvSpPr>
        <p:spPr>
          <a:xfrm rot="5400000">
            <a:off x="4335103" y="5534126"/>
            <a:ext cx="170736" cy="1605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9" name="Arrow: Right 194">
            <a:extLst>
              <a:ext uri="{FF2B5EF4-FFF2-40B4-BE49-F238E27FC236}">
                <a16:creationId xmlns:a16="http://schemas.microsoft.com/office/drawing/2014/main" id="{E6CB94CF-3F83-4DB8-8571-B16F47CB183C}"/>
              </a:ext>
            </a:extLst>
          </p:cNvPr>
          <p:cNvSpPr/>
          <p:nvPr/>
        </p:nvSpPr>
        <p:spPr>
          <a:xfrm rot="5400000">
            <a:off x="1034471" y="5970727"/>
            <a:ext cx="235352" cy="1605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0" name="Arrow: Right 194">
            <a:extLst>
              <a:ext uri="{FF2B5EF4-FFF2-40B4-BE49-F238E27FC236}">
                <a16:creationId xmlns:a16="http://schemas.microsoft.com/office/drawing/2014/main" id="{5DC9F45F-15BD-4871-B6A0-EC0B7CD0824A}"/>
              </a:ext>
            </a:extLst>
          </p:cNvPr>
          <p:cNvSpPr/>
          <p:nvPr/>
        </p:nvSpPr>
        <p:spPr>
          <a:xfrm rot="5400000">
            <a:off x="6719283" y="5020290"/>
            <a:ext cx="246222" cy="1605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6" name="Arrow: Right 196">
            <a:extLst>
              <a:ext uri="{FF2B5EF4-FFF2-40B4-BE49-F238E27FC236}">
                <a16:creationId xmlns:a16="http://schemas.microsoft.com/office/drawing/2014/main" id="{FEF9D804-F0F6-4A36-959D-067C72BB90DD}"/>
              </a:ext>
            </a:extLst>
          </p:cNvPr>
          <p:cNvSpPr/>
          <p:nvPr/>
        </p:nvSpPr>
        <p:spPr>
          <a:xfrm rot="16200000">
            <a:off x="1173551" y="5020290"/>
            <a:ext cx="246222" cy="1605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Arrow: Right 202">
            <a:extLst>
              <a:ext uri="{FF2B5EF4-FFF2-40B4-BE49-F238E27FC236}">
                <a16:creationId xmlns:a16="http://schemas.microsoft.com/office/drawing/2014/main" id="{E85E7F12-80EA-4A41-A694-2EAAE248AB48}"/>
              </a:ext>
            </a:extLst>
          </p:cNvPr>
          <p:cNvSpPr/>
          <p:nvPr/>
        </p:nvSpPr>
        <p:spPr>
          <a:xfrm rot="16200000">
            <a:off x="5042577" y="5020291"/>
            <a:ext cx="246222" cy="1605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Arrow: Right 202">
            <a:extLst>
              <a:ext uri="{FF2B5EF4-FFF2-40B4-BE49-F238E27FC236}">
                <a16:creationId xmlns:a16="http://schemas.microsoft.com/office/drawing/2014/main" id="{B00668F4-299B-4C2D-A5D2-58088E2918C0}"/>
              </a:ext>
            </a:extLst>
          </p:cNvPr>
          <p:cNvSpPr/>
          <p:nvPr/>
        </p:nvSpPr>
        <p:spPr>
          <a:xfrm>
            <a:off x="5379426" y="5339395"/>
            <a:ext cx="307058" cy="1605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" name="Arrow: Right 202">
            <a:extLst>
              <a:ext uri="{FF2B5EF4-FFF2-40B4-BE49-F238E27FC236}">
                <a16:creationId xmlns:a16="http://schemas.microsoft.com/office/drawing/2014/main" id="{2A9B8379-8CF5-4F40-B167-671F07CF8D43}"/>
              </a:ext>
            </a:extLst>
          </p:cNvPr>
          <p:cNvSpPr/>
          <p:nvPr/>
        </p:nvSpPr>
        <p:spPr>
          <a:xfrm rot="16200000">
            <a:off x="7546836" y="5020291"/>
            <a:ext cx="246222" cy="1605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3" name="Arrow: Right 194">
            <a:extLst>
              <a:ext uri="{FF2B5EF4-FFF2-40B4-BE49-F238E27FC236}">
                <a16:creationId xmlns:a16="http://schemas.microsoft.com/office/drawing/2014/main" id="{908CE49B-7729-43F5-9708-37E45192AB9B}"/>
              </a:ext>
            </a:extLst>
          </p:cNvPr>
          <p:cNvSpPr/>
          <p:nvPr/>
        </p:nvSpPr>
        <p:spPr>
          <a:xfrm rot="5400000">
            <a:off x="4749966" y="5534126"/>
            <a:ext cx="170736" cy="1605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8" name="文本框 80">
            <a:extLst>
              <a:ext uri="{FF2B5EF4-FFF2-40B4-BE49-F238E27FC236}">
                <a16:creationId xmlns:a16="http://schemas.microsoft.com/office/drawing/2014/main" id="{6E95FFC6-D338-456E-A8E3-29B843E4FF3D}"/>
              </a:ext>
            </a:extLst>
          </p:cNvPr>
          <p:cNvSpPr txBox="1"/>
          <p:nvPr/>
        </p:nvSpPr>
        <p:spPr>
          <a:xfrm>
            <a:off x="1286456" y="2191341"/>
            <a:ext cx="272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服务提供</a:t>
            </a:r>
          </a:p>
        </p:txBody>
      </p:sp>
      <p:sp>
        <p:nvSpPr>
          <p:cNvPr id="117" name="Arrow: Right 145">
            <a:extLst>
              <a:ext uri="{FF2B5EF4-FFF2-40B4-BE49-F238E27FC236}">
                <a16:creationId xmlns:a16="http://schemas.microsoft.com/office/drawing/2014/main" id="{1C2D1C3B-DFE7-4A97-9834-AC6806B0DC8A}"/>
              </a:ext>
            </a:extLst>
          </p:cNvPr>
          <p:cNvSpPr/>
          <p:nvPr/>
        </p:nvSpPr>
        <p:spPr>
          <a:xfrm rot="16200000">
            <a:off x="1374772" y="2477685"/>
            <a:ext cx="914048" cy="19772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8" name="Arrow: Right 146">
            <a:extLst>
              <a:ext uri="{FF2B5EF4-FFF2-40B4-BE49-F238E27FC236}">
                <a16:creationId xmlns:a16="http://schemas.microsoft.com/office/drawing/2014/main" id="{199A1814-972C-4A81-90BD-8E8B73A12B44}"/>
              </a:ext>
            </a:extLst>
          </p:cNvPr>
          <p:cNvSpPr/>
          <p:nvPr/>
        </p:nvSpPr>
        <p:spPr>
          <a:xfrm rot="16200000">
            <a:off x="2509071" y="2492857"/>
            <a:ext cx="902505" cy="1929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9" name="Arrow: Right 147">
            <a:extLst>
              <a:ext uri="{FF2B5EF4-FFF2-40B4-BE49-F238E27FC236}">
                <a16:creationId xmlns:a16="http://schemas.microsoft.com/office/drawing/2014/main" id="{788F1E16-0A42-4BB9-B20B-3B5E95945F50}"/>
              </a:ext>
            </a:extLst>
          </p:cNvPr>
          <p:cNvSpPr/>
          <p:nvPr/>
        </p:nvSpPr>
        <p:spPr>
          <a:xfrm rot="16200000">
            <a:off x="3635203" y="2487035"/>
            <a:ext cx="902505" cy="19293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2" name="Rectangle 150">
            <a:extLst>
              <a:ext uri="{FF2B5EF4-FFF2-40B4-BE49-F238E27FC236}">
                <a16:creationId xmlns:a16="http://schemas.microsoft.com/office/drawing/2014/main" id="{AEA8076B-8832-437A-A990-7A409D13778E}"/>
              </a:ext>
            </a:extLst>
          </p:cNvPr>
          <p:cNvSpPr/>
          <p:nvPr/>
        </p:nvSpPr>
        <p:spPr>
          <a:xfrm>
            <a:off x="3052310" y="2208049"/>
            <a:ext cx="7232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一脸游园</a:t>
            </a:r>
            <a:endParaRPr kumimoji="0" lang="en-US" altLang="zh-CN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4" name="Rectangle 151">
            <a:extLst>
              <a:ext uri="{FF2B5EF4-FFF2-40B4-BE49-F238E27FC236}">
                <a16:creationId xmlns:a16="http://schemas.microsoft.com/office/drawing/2014/main" id="{3F16D1B5-4758-4CDF-BCE6-C29B5632450E}"/>
              </a:ext>
            </a:extLst>
          </p:cNvPr>
          <p:cNvSpPr/>
          <p:nvPr/>
        </p:nvSpPr>
        <p:spPr>
          <a:xfrm>
            <a:off x="3052310" y="2491474"/>
            <a:ext cx="7232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统一支付</a:t>
            </a:r>
          </a:p>
        </p:txBody>
      </p:sp>
      <p:sp>
        <p:nvSpPr>
          <p:cNvPr id="165" name="Rectangle 154">
            <a:extLst>
              <a:ext uri="{FF2B5EF4-FFF2-40B4-BE49-F238E27FC236}">
                <a16:creationId xmlns:a16="http://schemas.microsoft.com/office/drawing/2014/main" id="{09B17ED2-E6C9-4A22-8B3D-8737A0AAD46D}"/>
              </a:ext>
            </a:extLst>
          </p:cNvPr>
          <p:cNvSpPr/>
          <p:nvPr/>
        </p:nvSpPr>
        <p:spPr>
          <a:xfrm>
            <a:off x="1920294" y="2774899"/>
            <a:ext cx="7232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智能安防</a:t>
            </a:r>
            <a:endParaRPr kumimoji="0" lang="en-US" altLang="zh-CN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6" name="Rectangle 155">
            <a:extLst>
              <a:ext uri="{FF2B5EF4-FFF2-40B4-BE49-F238E27FC236}">
                <a16:creationId xmlns:a16="http://schemas.microsoft.com/office/drawing/2014/main" id="{4E0DB755-D4B0-463B-B23D-ADA0FE813652}"/>
              </a:ext>
            </a:extLst>
          </p:cNvPr>
          <p:cNvSpPr/>
          <p:nvPr/>
        </p:nvSpPr>
        <p:spPr>
          <a:xfrm>
            <a:off x="1920294" y="2208049"/>
            <a:ext cx="7232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数字孪生</a:t>
            </a:r>
            <a:endParaRPr kumimoji="0" lang="en-US" altLang="zh-CN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8" name="Rectangle 156">
            <a:extLst>
              <a:ext uri="{FF2B5EF4-FFF2-40B4-BE49-F238E27FC236}">
                <a16:creationId xmlns:a16="http://schemas.microsoft.com/office/drawing/2014/main" id="{56A0E221-A1DA-4526-8067-3B2B4224A21A}"/>
              </a:ext>
            </a:extLst>
          </p:cNvPr>
          <p:cNvSpPr/>
          <p:nvPr/>
        </p:nvSpPr>
        <p:spPr>
          <a:xfrm>
            <a:off x="1920294" y="2491474"/>
            <a:ext cx="7232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应急调度</a:t>
            </a:r>
            <a:endParaRPr kumimoji="0" lang="en-US" altLang="zh-CN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4" name="Rectangle 157">
            <a:extLst>
              <a:ext uri="{FF2B5EF4-FFF2-40B4-BE49-F238E27FC236}">
                <a16:creationId xmlns:a16="http://schemas.microsoft.com/office/drawing/2014/main" id="{832F9E7F-31A0-425F-BF19-15AB5E268587}"/>
              </a:ext>
            </a:extLst>
          </p:cNvPr>
          <p:cNvSpPr/>
          <p:nvPr/>
        </p:nvSpPr>
        <p:spPr>
          <a:xfrm>
            <a:off x="4174918" y="2491474"/>
            <a:ext cx="7232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客流分析</a:t>
            </a:r>
            <a:endParaRPr kumimoji="0" lang="en-US" altLang="zh-CN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34" name="Rectangle 159">
            <a:extLst>
              <a:ext uri="{FF2B5EF4-FFF2-40B4-BE49-F238E27FC236}">
                <a16:creationId xmlns:a16="http://schemas.microsoft.com/office/drawing/2014/main" id="{0CC7E3A6-2FD9-441E-B231-8E4D6772BDA7}"/>
              </a:ext>
            </a:extLst>
          </p:cNvPr>
          <p:cNvSpPr/>
          <p:nvPr/>
        </p:nvSpPr>
        <p:spPr>
          <a:xfrm>
            <a:off x="3052310" y="2774899"/>
            <a:ext cx="7232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无人体验</a:t>
            </a:r>
          </a:p>
        </p:txBody>
      </p:sp>
      <p:sp>
        <p:nvSpPr>
          <p:cNvPr id="1035" name="Rectangle 160">
            <a:extLst>
              <a:ext uri="{FF2B5EF4-FFF2-40B4-BE49-F238E27FC236}">
                <a16:creationId xmlns:a16="http://schemas.microsoft.com/office/drawing/2014/main" id="{618E97AB-3FB7-4D18-9424-EB9890846D52}"/>
              </a:ext>
            </a:extLst>
          </p:cNvPr>
          <p:cNvSpPr/>
          <p:nvPr/>
        </p:nvSpPr>
        <p:spPr>
          <a:xfrm>
            <a:off x="4174918" y="2774899"/>
            <a:ext cx="7232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游客服务</a:t>
            </a:r>
          </a:p>
        </p:txBody>
      </p:sp>
      <p:sp>
        <p:nvSpPr>
          <p:cNvPr id="1044" name="Arrow: Right 202">
            <a:extLst>
              <a:ext uri="{FF2B5EF4-FFF2-40B4-BE49-F238E27FC236}">
                <a16:creationId xmlns:a16="http://schemas.microsoft.com/office/drawing/2014/main" id="{7FA3E7E1-6F73-4290-8AFA-555BC5C3EF5B}"/>
              </a:ext>
            </a:extLst>
          </p:cNvPr>
          <p:cNvSpPr/>
          <p:nvPr/>
        </p:nvSpPr>
        <p:spPr>
          <a:xfrm rot="16200000">
            <a:off x="4429685" y="5020291"/>
            <a:ext cx="246222" cy="1605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45" name="Rectangle 208">
            <a:extLst>
              <a:ext uri="{FF2B5EF4-FFF2-40B4-BE49-F238E27FC236}">
                <a16:creationId xmlns:a16="http://schemas.microsoft.com/office/drawing/2014/main" id="{3EE05B92-BAD9-4513-8869-05F27D90923A}"/>
              </a:ext>
            </a:extLst>
          </p:cNvPr>
          <p:cNvSpPr/>
          <p:nvPr/>
        </p:nvSpPr>
        <p:spPr>
          <a:xfrm>
            <a:off x="557577" y="216305"/>
            <a:ext cx="11125200" cy="65026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Rectangle 160">
            <a:extLst>
              <a:ext uri="{FF2B5EF4-FFF2-40B4-BE49-F238E27FC236}">
                <a16:creationId xmlns:a16="http://schemas.microsoft.com/office/drawing/2014/main" id="{10086BE7-FBCB-4A77-B41B-0C6FA63E1CA1}"/>
              </a:ext>
            </a:extLst>
          </p:cNvPr>
          <p:cNvSpPr/>
          <p:nvPr/>
        </p:nvSpPr>
        <p:spPr>
          <a:xfrm>
            <a:off x="4174918" y="2208049"/>
            <a:ext cx="7232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智能交通</a:t>
            </a:r>
            <a:endParaRPr kumimoji="0" lang="en-US" altLang="zh-CN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7" name="Arrow: Right 194">
            <a:extLst>
              <a:ext uri="{FF2B5EF4-FFF2-40B4-BE49-F238E27FC236}">
                <a16:creationId xmlns:a16="http://schemas.microsoft.com/office/drawing/2014/main" id="{9D4A68B2-CBCA-45A7-9BD2-FF023652A682}"/>
              </a:ext>
            </a:extLst>
          </p:cNvPr>
          <p:cNvSpPr/>
          <p:nvPr/>
        </p:nvSpPr>
        <p:spPr>
          <a:xfrm rot="16200000">
            <a:off x="4170254" y="4169248"/>
            <a:ext cx="246222" cy="1605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0" name="Arrow: Right 219">
            <a:extLst>
              <a:ext uri="{FF2B5EF4-FFF2-40B4-BE49-F238E27FC236}">
                <a16:creationId xmlns:a16="http://schemas.microsoft.com/office/drawing/2014/main" id="{B982DE83-7B34-4F05-BB6A-F4C54D995F85}"/>
              </a:ext>
            </a:extLst>
          </p:cNvPr>
          <p:cNvSpPr/>
          <p:nvPr/>
        </p:nvSpPr>
        <p:spPr>
          <a:xfrm rot="5400000">
            <a:off x="6622500" y="4169248"/>
            <a:ext cx="246222" cy="1605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6" name="Arrow: Right 168">
            <a:extLst>
              <a:ext uri="{FF2B5EF4-FFF2-40B4-BE49-F238E27FC236}">
                <a16:creationId xmlns:a16="http://schemas.microsoft.com/office/drawing/2014/main" id="{71B5BEF4-118F-44E2-B6E0-6F6887BC58B3}"/>
              </a:ext>
            </a:extLst>
          </p:cNvPr>
          <p:cNvSpPr/>
          <p:nvPr/>
        </p:nvSpPr>
        <p:spPr>
          <a:xfrm rot="16200000">
            <a:off x="7709618" y="5020290"/>
            <a:ext cx="246222" cy="16053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8" name="Arrow: Right 202">
            <a:extLst>
              <a:ext uri="{FF2B5EF4-FFF2-40B4-BE49-F238E27FC236}">
                <a16:creationId xmlns:a16="http://schemas.microsoft.com/office/drawing/2014/main" id="{8EAC32DC-0E66-43A4-9549-458A688B494F}"/>
              </a:ext>
            </a:extLst>
          </p:cNvPr>
          <p:cNvSpPr/>
          <p:nvPr/>
        </p:nvSpPr>
        <p:spPr>
          <a:xfrm rot="16200000">
            <a:off x="6571601" y="5020291"/>
            <a:ext cx="246222" cy="1605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0" name="Arrow: Right 164">
            <a:extLst>
              <a:ext uri="{FF2B5EF4-FFF2-40B4-BE49-F238E27FC236}">
                <a16:creationId xmlns:a16="http://schemas.microsoft.com/office/drawing/2014/main" id="{42E242E6-6827-43C3-93DC-217320D91796}"/>
              </a:ext>
            </a:extLst>
          </p:cNvPr>
          <p:cNvSpPr/>
          <p:nvPr/>
        </p:nvSpPr>
        <p:spPr>
          <a:xfrm rot="16200000">
            <a:off x="5199349" y="5020290"/>
            <a:ext cx="246222" cy="16053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2" name="文本框 59">
            <a:extLst>
              <a:ext uri="{FF2B5EF4-FFF2-40B4-BE49-F238E27FC236}">
                <a16:creationId xmlns:a16="http://schemas.microsoft.com/office/drawing/2014/main" id="{1519D9D7-3483-4765-96EA-E4DE418E488B}"/>
              </a:ext>
            </a:extLst>
          </p:cNvPr>
          <p:cNvSpPr txBox="1"/>
          <p:nvPr/>
        </p:nvSpPr>
        <p:spPr>
          <a:xfrm>
            <a:off x="3197469" y="6168669"/>
            <a:ext cx="49348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智能垃圾桶</a:t>
            </a:r>
          </a:p>
        </p:txBody>
      </p:sp>
      <p:sp>
        <p:nvSpPr>
          <p:cNvPr id="179" name="Arrow: Right 194">
            <a:extLst>
              <a:ext uri="{FF2B5EF4-FFF2-40B4-BE49-F238E27FC236}">
                <a16:creationId xmlns:a16="http://schemas.microsoft.com/office/drawing/2014/main" id="{A935C4D7-CC3A-43EF-ADF9-E6A994128003}"/>
              </a:ext>
            </a:extLst>
          </p:cNvPr>
          <p:cNvSpPr/>
          <p:nvPr/>
        </p:nvSpPr>
        <p:spPr>
          <a:xfrm rot="5400000">
            <a:off x="1337161" y="5020290"/>
            <a:ext cx="246222" cy="1605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1" name="文本框 72">
            <a:extLst>
              <a:ext uri="{FF2B5EF4-FFF2-40B4-BE49-F238E27FC236}">
                <a16:creationId xmlns:a16="http://schemas.microsoft.com/office/drawing/2014/main" id="{55EC56D8-BF76-42DD-B08E-DB22D9C0DAA7}"/>
              </a:ext>
            </a:extLst>
          </p:cNvPr>
          <p:cNvSpPr txBox="1"/>
          <p:nvPr/>
        </p:nvSpPr>
        <p:spPr>
          <a:xfrm>
            <a:off x="8335318" y="5252713"/>
            <a:ext cx="1462227" cy="6687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2" name="文本框 72">
            <a:extLst>
              <a:ext uri="{FF2B5EF4-FFF2-40B4-BE49-F238E27FC236}">
                <a16:creationId xmlns:a16="http://schemas.microsoft.com/office/drawing/2014/main" id="{A4DECDE7-7CAC-4DE3-B736-CE41366F350A}"/>
              </a:ext>
            </a:extLst>
          </p:cNvPr>
          <p:cNvSpPr txBox="1"/>
          <p:nvPr/>
        </p:nvSpPr>
        <p:spPr>
          <a:xfrm>
            <a:off x="8379702" y="5299247"/>
            <a:ext cx="66430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无人超市</a:t>
            </a:r>
          </a:p>
        </p:txBody>
      </p:sp>
      <p:pic>
        <p:nvPicPr>
          <p:cNvPr id="113" name="图片 3">
            <a:extLst>
              <a:ext uri="{FF2B5EF4-FFF2-40B4-BE49-F238E27FC236}">
                <a16:creationId xmlns:a16="http://schemas.microsoft.com/office/drawing/2014/main" id="{D705678C-C093-4804-9809-462AEB90554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31270" y="5557292"/>
            <a:ext cx="349756" cy="337114"/>
          </a:xfrm>
          <a:prstGeom prst="rect">
            <a:avLst/>
          </a:prstGeom>
        </p:spPr>
      </p:pic>
      <p:sp>
        <p:nvSpPr>
          <p:cNvPr id="137" name="文本框 72">
            <a:extLst>
              <a:ext uri="{FF2B5EF4-FFF2-40B4-BE49-F238E27FC236}">
                <a16:creationId xmlns:a16="http://schemas.microsoft.com/office/drawing/2014/main" id="{6C2E6AF9-4E54-4C20-BFC6-67DB67D91893}"/>
              </a:ext>
            </a:extLst>
          </p:cNvPr>
          <p:cNvSpPr txBox="1"/>
          <p:nvPr/>
        </p:nvSpPr>
        <p:spPr>
          <a:xfrm>
            <a:off x="9086215" y="5296869"/>
            <a:ext cx="66430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无人餐厅</a:t>
            </a:r>
          </a:p>
        </p:txBody>
      </p:sp>
      <p:sp>
        <p:nvSpPr>
          <p:cNvPr id="175" name="Arrow: Right 165">
            <a:extLst>
              <a:ext uri="{FF2B5EF4-FFF2-40B4-BE49-F238E27FC236}">
                <a16:creationId xmlns:a16="http://schemas.microsoft.com/office/drawing/2014/main" id="{6F809BD9-00F1-4FCD-B7C8-148EA30E6ECC}"/>
              </a:ext>
            </a:extLst>
          </p:cNvPr>
          <p:cNvSpPr/>
          <p:nvPr/>
        </p:nvSpPr>
        <p:spPr>
          <a:xfrm rot="16200000">
            <a:off x="8851359" y="5020290"/>
            <a:ext cx="246222" cy="1605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1" name="Arrow: Right 166">
            <a:extLst>
              <a:ext uri="{FF2B5EF4-FFF2-40B4-BE49-F238E27FC236}">
                <a16:creationId xmlns:a16="http://schemas.microsoft.com/office/drawing/2014/main" id="{7FF36A51-C348-400A-81A9-0D38B5316DAA}"/>
              </a:ext>
            </a:extLst>
          </p:cNvPr>
          <p:cNvSpPr/>
          <p:nvPr/>
        </p:nvSpPr>
        <p:spPr>
          <a:xfrm rot="16200000">
            <a:off x="9007218" y="5020290"/>
            <a:ext cx="246222" cy="16053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2" name="文本框 72">
            <a:extLst>
              <a:ext uri="{FF2B5EF4-FFF2-40B4-BE49-F238E27FC236}">
                <a16:creationId xmlns:a16="http://schemas.microsoft.com/office/drawing/2014/main" id="{092D6A5E-EC5F-4585-A596-90F723F051BA}"/>
              </a:ext>
            </a:extLst>
          </p:cNvPr>
          <p:cNvSpPr txBox="1"/>
          <p:nvPr/>
        </p:nvSpPr>
        <p:spPr>
          <a:xfrm>
            <a:off x="8381715" y="5584084"/>
            <a:ext cx="76711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无人售货车</a:t>
            </a:r>
          </a:p>
        </p:txBody>
      </p:sp>
      <p:sp>
        <p:nvSpPr>
          <p:cNvPr id="8" name="Arrow: Right 110">
            <a:extLst>
              <a:ext uri="{FF2B5EF4-FFF2-40B4-BE49-F238E27FC236}">
                <a16:creationId xmlns:a16="http://schemas.microsoft.com/office/drawing/2014/main" id="{7C2F61E6-C5B8-44CE-B23C-FD7DE496CD9E}"/>
              </a:ext>
            </a:extLst>
          </p:cNvPr>
          <p:cNvSpPr/>
          <p:nvPr/>
        </p:nvSpPr>
        <p:spPr>
          <a:xfrm rot="10800000">
            <a:off x="2574476" y="5336168"/>
            <a:ext cx="293522" cy="1605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Arrow: Right 219">
            <a:extLst>
              <a:ext uri="{FF2B5EF4-FFF2-40B4-BE49-F238E27FC236}">
                <a16:creationId xmlns:a16="http://schemas.microsoft.com/office/drawing/2014/main" id="{8F1C88F9-0F02-4E07-8858-D8F49F904662}"/>
              </a:ext>
            </a:extLst>
          </p:cNvPr>
          <p:cNvSpPr/>
          <p:nvPr/>
        </p:nvSpPr>
        <p:spPr>
          <a:xfrm rot="5400000">
            <a:off x="5307050" y="4162079"/>
            <a:ext cx="246222" cy="1605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60">
            <a:extLst>
              <a:ext uri="{FF2B5EF4-FFF2-40B4-BE49-F238E27FC236}">
                <a16:creationId xmlns:a16="http://schemas.microsoft.com/office/drawing/2014/main" id="{83B31EEF-50F9-4E6F-B32F-F9A656C46048}"/>
              </a:ext>
            </a:extLst>
          </p:cNvPr>
          <p:cNvSpPr txBox="1"/>
          <p:nvPr/>
        </p:nvSpPr>
        <p:spPr>
          <a:xfrm>
            <a:off x="2066168" y="3492962"/>
            <a:ext cx="46986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官网</a:t>
            </a:r>
          </a:p>
        </p:txBody>
      </p:sp>
      <p:sp>
        <p:nvSpPr>
          <p:cNvPr id="56" name="文本框 60">
            <a:extLst>
              <a:ext uri="{FF2B5EF4-FFF2-40B4-BE49-F238E27FC236}">
                <a16:creationId xmlns:a16="http://schemas.microsoft.com/office/drawing/2014/main" id="{8C927114-5471-475C-8A42-0336BAD1642F}"/>
              </a:ext>
            </a:extLst>
          </p:cNvPr>
          <p:cNvSpPr txBox="1"/>
          <p:nvPr/>
        </p:nvSpPr>
        <p:spPr>
          <a:xfrm>
            <a:off x="2582449" y="3492962"/>
            <a:ext cx="46986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</a:t>
            </a: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Arrow: Right 161">
            <a:extLst>
              <a:ext uri="{FF2B5EF4-FFF2-40B4-BE49-F238E27FC236}">
                <a16:creationId xmlns:a16="http://schemas.microsoft.com/office/drawing/2014/main" id="{B78995DD-2DD8-4E42-943A-ADF3C64EE312}"/>
              </a:ext>
            </a:extLst>
          </p:cNvPr>
          <p:cNvSpPr/>
          <p:nvPr/>
        </p:nvSpPr>
        <p:spPr>
          <a:xfrm rot="5400000">
            <a:off x="1274069" y="4169248"/>
            <a:ext cx="246222" cy="1605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903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320" y="281998"/>
            <a:ext cx="8970818" cy="822407"/>
          </a:xfrm>
        </p:spPr>
        <p:txBody>
          <a:bodyPr/>
          <a:lstStyle/>
          <a:p>
            <a:r>
              <a:rPr lang="zh-CN" altLang="en-US" dirty="0"/>
              <a:t>产品经理职责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0016" y="1413164"/>
            <a:ext cx="11281558" cy="494013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把握行业动向（</a:t>
            </a:r>
            <a:r>
              <a:rPr lang="en-US" altLang="zh-CN" dirty="0">
                <a:solidFill>
                  <a:srgbClr val="C00000"/>
                </a:solidFill>
              </a:rPr>
              <a:t>V</a:t>
            </a:r>
            <a:r>
              <a:rPr lang="en-US" altLang="zh-CN" dirty="0"/>
              <a:t>ision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行业发展趋势：大数据、新能源、无人驾驶、电子商务、智能城市；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国内国际环境：政治、经济、社会、军事环境；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友商竞品动向：新布局、新产品、失败案例；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关注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国内国际重大重大事件；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国内的重要会议、政府报告和政策文件；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行业分析报告、重要人物观点；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能力：认知能力、学习能力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举例：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微信（</a:t>
            </a:r>
            <a:r>
              <a:rPr lang="en-US" altLang="zh-CN" dirty="0"/>
              <a:t>PC</a:t>
            </a:r>
            <a:r>
              <a:rPr lang="zh-CN" altLang="en-US" dirty="0"/>
              <a:t>互联网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移动互联网的熟人社交</a:t>
            </a:r>
            <a:r>
              <a:rPr lang="zh-CN" altLang="en-US" dirty="0"/>
              <a:t>）、抖音（从搜索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推荐，从文字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视频流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数字底座、一网统管、一网协同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0981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</a:rPr>
              <a:t>拆解功能模块（</a:t>
            </a:r>
            <a:r>
              <a:rPr lang="en-US" altLang="zh-CN" dirty="0">
                <a:solidFill>
                  <a:prstClr val="black"/>
                </a:solidFill>
              </a:rPr>
              <a:t>Funct</a:t>
            </a:r>
            <a:r>
              <a:rPr lang="en-US" altLang="zh-CN" dirty="0">
                <a:solidFill>
                  <a:srgbClr val="C00000"/>
                </a:solidFill>
              </a:rPr>
              <a:t>i</a:t>
            </a:r>
            <a:r>
              <a:rPr lang="en-US" altLang="zh-CN" dirty="0">
                <a:solidFill>
                  <a:prstClr val="black"/>
                </a:solidFill>
              </a:rPr>
              <a:t>ons</a:t>
            </a:r>
            <a:r>
              <a:rPr lang="zh-CN" altLang="en-US" dirty="0">
                <a:solidFill>
                  <a:prstClr val="black"/>
                </a:solidFill>
              </a:rPr>
              <a:t>）</a:t>
            </a:r>
            <a:endParaRPr lang="zh-CN" altLang="en-US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3225141" y="748147"/>
            <a:ext cx="6156366" cy="546266"/>
          </a:xfrm>
          <a:prstGeom prst="rect">
            <a:avLst/>
          </a:prstGeom>
          <a:ln w="12700">
            <a:miter lim="400000"/>
          </a:ln>
        </p:spPr>
        <p:txBody>
          <a:bodyPr vert="horz" lIns="45719" tIns="45720" rIns="45719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产品架构  </a:t>
            </a:r>
            <a:r>
              <a:rPr lang="zh-CN" altLang="en-US" sz="2000" b="0" dirty="0"/>
              <a:t>以功能为节点，以模块支撑关系为边的图</a:t>
            </a:r>
            <a:endParaRPr lang="zh-CN" altLang="en-US" sz="2000" dirty="0"/>
          </a:p>
        </p:txBody>
      </p:sp>
      <p:sp>
        <p:nvSpPr>
          <p:cNvPr id="4" name="圆角矩形 3"/>
          <p:cNvSpPr/>
          <p:nvPr/>
        </p:nvSpPr>
        <p:spPr>
          <a:xfrm rot="8100000" flipH="1">
            <a:off x="1031332" y="1620638"/>
            <a:ext cx="1524337" cy="1524337"/>
          </a:xfrm>
          <a:prstGeom prst="roundRect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509904" y="1693830"/>
            <a:ext cx="3916581" cy="1479405"/>
            <a:chOff x="6654800" y="2813050"/>
            <a:chExt cx="3916581" cy="1479405"/>
          </a:xfrm>
        </p:grpSpPr>
        <p:grpSp>
          <p:nvGrpSpPr>
            <p:cNvPr id="6" name="组合 5"/>
            <p:cNvGrpSpPr/>
            <p:nvPr/>
          </p:nvGrpSpPr>
          <p:grpSpPr>
            <a:xfrm>
              <a:off x="6654800" y="2813050"/>
              <a:ext cx="3810000" cy="1377950"/>
              <a:chOff x="6654800" y="2813050"/>
              <a:chExt cx="3810000" cy="1377950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6654800" y="3732900"/>
                <a:ext cx="3810000" cy="0"/>
              </a:xfrm>
              <a:prstGeom prst="line">
                <a:avLst/>
              </a:prstGeom>
              <a:ln w="254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10254591" y="2813050"/>
                <a:ext cx="0" cy="1377950"/>
              </a:xfrm>
              <a:prstGeom prst="line">
                <a:avLst/>
              </a:prstGeom>
              <a:ln w="254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6761381" y="2914505"/>
              <a:ext cx="3810000" cy="1377950"/>
              <a:chOff x="6654800" y="2813050"/>
              <a:chExt cx="3810000" cy="1377950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6654800" y="3732900"/>
                <a:ext cx="3810000" cy="0"/>
              </a:xfrm>
              <a:prstGeom prst="line">
                <a:avLst/>
              </a:prstGeom>
              <a:ln w="254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10254591" y="2813050"/>
                <a:ext cx="0" cy="1377950"/>
              </a:xfrm>
              <a:prstGeom prst="line">
                <a:avLst/>
              </a:prstGeom>
              <a:ln w="254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本框 11"/>
          <p:cNvSpPr txBox="1"/>
          <p:nvPr/>
        </p:nvSpPr>
        <p:spPr>
          <a:xfrm>
            <a:off x="856215" y="1926740"/>
            <a:ext cx="1821712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分层次</a:t>
            </a:r>
            <a:endParaRPr lang="en-US" altLang="zh-CN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 rot="8100000" flipH="1">
            <a:off x="4086857" y="1620639"/>
            <a:ext cx="1524337" cy="1524337"/>
          </a:xfrm>
          <a:prstGeom prst="round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926396" y="1926740"/>
            <a:ext cx="1821712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分板块</a:t>
            </a:r>
            <a:endParaRPr lang="en-US" altLang="zh-CN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 rot="8100000" flipH="1">
            <a:off x="6799107" y="1620640"/>
            <a:ext cx="1524337" cy="1524337"/>
          </a:xfrm>
          <a:prstGeom prst="round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713355" y="1926740"/>
            <a:ext cx="1821712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en-US" altLang="zh-CN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列关系</a:t>
            </a:r>
            <a:endParaRPr lang="en-US" altLang="zh-CN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 rot="8100000" flipH="1">
            <a:off x="9559238" y="1620640"/>
            <a:ext cx="1524337" cy="1524337"/>
          </a:xfrm>
          <a:prstGeom prst="round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417692" y="1926740"/>
            <a:ext cx="1821712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展现</a:t>
            </a:r>
            <a:endParaRPr lang="en-US" altLang="zh-CN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分种类</a:t>
            </a:r>
            <a:endParaRPr lang="en-US" altLang="zh-CN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半闭框 18"/>
          <p:cNvSpPr/>
          <p:nvPr/>
        </p:nvSpPr>
        <p:spPr>
          <a:xfrm rot="19017811" flipH="1">
            <a:off x="1028539" y="3193068"/>
            <a:ext cx="1430762" cy="1430762"/>
          </a:xfrm>
          <a:prstGeom prst="halfFrame">
            <a:avLst>
              <a:gd name="adj1" fmla="val 12222"/>
              <a:gd name="adj2" fmla="val 13333"/>
            </a:avLst>
          </a:prstGeom>
          <a:solidFill>
            <a:srgbClr val="BDCDE9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半闭框 19"/>
          <p:cNvSpPr/>
          <p:nvPr/>
        </p:nvSpPr>
        <p:spPr>
          <a:xfrm rot="19017811" flipH="1">
            <a:off x="4097901" y="3193067"/>
            <a:ext cx="1430762" cy="1430762"/>
          </a:xfrm>
          <a:prstGeom prst="halfFrame">
            <a:avLst>
              <a:gd name="adj1" fmla="val 12222"/>
              <a:gd name="adj2" fmla="val 13333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半闭框 20"/>
          <p:cNvSpPr/>
          <p:nvPr/>
        </p:nvSpPr>
        <p:spPr>
          <a:xfrm rot="19017811" flipH="1">
            <a:off x="6851304" y="3235642"/>
            <a:ext cx="1430762" cy="1430762"/>
          </a:xfrm>
          <a:prstGeom prst="halfFrame">
            <a:avLst>
              <a:gd name="adj1" fmla="val 12222"/>
              <a:gd name="adj2" fmla="val 13333"/>
            </a:avLst>
          </a:prstGeom>
          <a:solidFill>
            <a:srgbClr val="CFB1E5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半闭框 21"/>
          <p:cNvSpPr/>
          <p:nvPr/>
        </p:nvSpPr>
        <p:spPr>
          <a:xfrm rot="19017811" flipH="1">
            <a:off x="9618316" y="3235641"/>
            <a:ext cx="1430762" cy="1430762"/>
          </a:xfrm>
          <a:prstGeom prst="halfFrame">
            <a:avLst>
              <a:gd name="adj1" fmla="val 12222"/>
              <a:gd name="adj2" fmla="val 13333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-83127" y="3875738"/>
            <a:ext cx="2861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产品层次从数据层、管理层、功能层、应用层、展示层等层次展示</a:t>
            </a:r>
          </a:p>
        </p:txBody>
      </p:sp>
      <p:sp>
        <p:nvSpPr>
          <p:cNvPr id="24" name="矩形 23"/>
          <p:cNvSpPr/>
          <p:nvPr/>
        </p:nvSpPr>
        <p:spPr>
          <a:xfrm>
            <a:off x="2761545" y="3918040"/>
            <a:ext cx="34729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功能按板块划分，板块之间要有严格意义的区分；同时每个板块要列举其包含的模块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;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148239" y="3983920"/>
            <a:ext cx="2770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描绘各模块之间和各层次之间的主要支持关系</a:t>
            </a:r>
          </a:p>
        </p:txBody>
      </p:sp>
      <p:sp>
        <p:nvSpPr>
          <p:cNvPr id="26" name="矩形 25"/>
          <p:cNvSpPr/>
          <p:nvPr/>
        </p:nvSpPr>
        <p:spPr>
          <a:xfrm>
            <a:off x="8831029" y="3915944"/>
            <a:ext cx="29492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展示层按种类进行划分，如大屏、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APP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、体验馆、市长仪表盘等</a:t>
            </a:r>
          </a:p>
        </p:txBody>
      </p:sp>
      <p:sp>
        <p:nvSpPr>
          <p:cNvPr id="27" name="矩形 26"/>
          <p:cNvSpPr/>
          <p:nvPr/>
        </p:nvSpPr>
        <p:spPr>
          <a:xfrm>
            <a:off x="1733798" y="5206693"/>
            <a:ext cx="44057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提炼共性功能，避免重复开发；</a:t>
            </a:r>
          </a:p>
          <a:p>
            <a:pPr marL="285750" lvl="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划分工作任务，减少沟通成本；</a:t>
            </a:r>
          </a:p>
        </p:txBody>
      </p:sp>
      <p:sp>
        <p:nvSpPr>
          <p:cNvPr id="28" name="矩形 27"/>
          <p:cNvSpPr/>
          <p:nvPr/>
        </p:nvSpPr>
        <p:spPr>
          <a:xfrm>
            <a:off x="6527472" y="5195898"/>
            <a:ext cx="38871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确定依赖关系，指导研发排期；</a:t>
            </a:r>
          </a:p>
          <a:p>
            <a:pPr marL="285750" lvl="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划请项目边界，沉淀标准产品；</a:t>
            </a:r>
          </a:p>
        </p:txBody>
      </p:sp>
      <p:sp>
        <p:nvSpPr>
          <p:cNvPr id="29" name="矩形 28"/>
          <p:cNvSpPr/>
          <p:nvPr/>
        </p:nvSpPr>
        <p:spPr>
          <a:xfrm>
            <a:off x="3420094" y="6161989"/>
            <a:ext cx="58307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400" kern="1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如何产出：产品定位</a:t>
            </a:r>
            <a:r>
              <a:rPr lang="en-US" altLang="zh-CN" sz="2400" kern="1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2400" kern="1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业务逻辑</a:t>
            </a:r>
            <a:r>
              <a:rPr lang="en-US" altLang="zh-CN" sz="2400" kern="1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2400" kern="100" dirty="0">
                <a:latin typeface="京东朗正体 玲珑" panose="02000400000000000000" pitchFamily="2" charset="-122"/>
                <a:ea typeface="京东朗正体 玲珑" panose="02000400000000000000" pitchFamily="2" charset="-122"/>
                <a:cs typeface="Times New Roman" panose="02020603050405020304" pitchFamily="18" charset="0"/>
              </a:rPr>
              <a:t>技术背景</a:t>
            </a:r>
            <a:endParaRPr lang="zh-CN" altLang="zh-CN" sz="2400" kern="100" dirty="0">
              <a:latin typeface="京东朗正体 玲珑" panose="02000400000000000000" pitchFamily="2" charset="-122"/>
              <a:ea typeface="京东朗正体 玲珑" panose="020004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33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8118856" y="1316313"/>
            <a:ext cx="2587951" cy="691607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705EBA52-7605-4EF1-BEF9-9D9FF18CE0BA}"/>
              </a:ext>
            </a:extLst>
          </p:cNvPr>
          <p:cNvSpPr/>
          <p:nvPr/>
        </p:nvSpPr>
        <p:spPr>
          <a:xfrm>
            <a:off x="10375960" y="3011614"/>
            <a:ext cx="1101734" cy="2196698"/>
          </a:xfrm>
          <a:prstGeom prst="roundRect">
            <a:avLst>
              <a:gd name="adj" fmla="val 3767"/>
            </a:avLst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  <a:miter lim="400000"/>
          </a:ln>
        </p:spPr>
        <p:txBody>
          <a:bodyPr lIns="45719" tIns="45719" rIns="45719" bIns="45719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5344870" y="1316314"/>
            <a:ext cx="2373161" cy="693058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5336874" y="2112336"/>
            <a:ext cx="4543549" cy="546549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3470" y="4603659"/>
            <a:ext cx="938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数据采集层</a:t>
            </a:r>
          </a:p>
        </p:txBody>
      </p:sp>
      <p:sp>
        <p:nvSpPr>
          <p:cNvPr id="10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1634694" y="1316777"/>
            <a:ext cx="1220058" cy="1342571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64903" y="1255102"/>
            <a:ext cx="3514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数据展现层</a:t>
            </a:r>
          </a:p>
        </p:txBody>
      </p:sp>
      <p:sp>
        <p:nvSpPr>
          <p:cNvPr id="13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4417040" y="3181356"/>
            <a:ext cx="3803458" cy="710814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1634694" y="3185327"/>
            <a:ext cx="2403478" cy="708828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81735" y="3111864"/>
            <a:ext cx="3419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权限层</a:t>
            </a:r>
          </a:p>
        </p:txBody>
      </p:sp>
      <p:sp>
        <p:nvSpPr>
          <p:cNvPr id="22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3722800" y="5505501"/>
            <a:ext cx="1718442" cy="86541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41393" y="5504227"/>
            <a:ext cx="6227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处理层</a:t>
            </a:r>
          </a:p>
        </p:txBody>
      </p:sp>
      <p:pic>
        <p:nvPicPr>
          <p:cNvPr id="24" name="图片 23" descr="User Person Generic · Free vector graphic on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163" y="431336"/>
            <a:ext cx="359562" cy="467200"/>
          </a:xfrm>
          <a:prstGeom prst="rect">
            <a:avLst/>
          </a:prstGeom>
        </p:spPr>
      </p:pic>
      <p:pic>
        <p:nvPicPr>
          <p:cNvPr id="25" name="图片 24" descr="Vector gratis: Personas, Dibujos Animados, Grupo - Imagen gratis en Pixabay - 3042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828" y="422045"/>
            <a:ext cx="673774" cy="539589"/>
          </a:xfrm>
          <a:prstGeom prst="rect">
            <a:avLst/>
          </a:prstGeom>
        </p:spPr>
      </p:pic>
      <p:sp>
        <p:nvSpPr>
          <p:cNvPr id="26" name="圆角矩形 25">
            <a:extLst>
              <a:ext uri="{FF2B5EF4-FFF2-40B4-BE49-F238E27FC236}">
                <a16:creationId xmlns:a16="http://schemas.microsoft.com/office/drawing/2014/main" id="{705EBA52-7605-4EF1-BEF9-9D9FF18CE0BA}"/>
              </a:ext>
            </a:extLst>
          </p:cNvPr>
          <p:cNvSpPr/>
          <p:nvPr/>
        </p:nvSpPr>
        <p:spPr>
          <a:xfrm>
            <a:off x="4892439" y="1109310"/>
            <a:ext cx="6180473" cy="1620960"/>
          </a:xfrm>
          <a:prstGeom prst="roundRect">
            <a:avLst>
              <a:gd name="adj" fmla="val 3767"/>
            </a:avLst>
          </a:prstGeom>
          <a:noFill/>
          <a:ln w="19050">
            <a:solidFill>
              <a:schemeClr val="tx1"/>
            </a:solidFill>
            <a:miter lim="400000"/>
          </a:ln>
        </p:spPr>
        <p:txBody>
          <a:bodyPr lIns="45719" tIns="45719" rIns="45719" bIns="45719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57900" y="1280604"/>
            <a:ext cx="33514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任务管理层</a:t>
            </a:r>
          </a:p>
        </p:txBody>
      </p:sp>
      <p:pic>
        <p:nvPicPr>
          <p:cNvPr id="28" name="图片 27" descr="Login Screen Branding for Customer and Administartor - User Experience Stack Exch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40" y="382205"/>
            <a:ext cx="558356" cy="502015"/>
          </a:xfrm>
          <a:prstGeom prst="rect">
            <a:avLst/>
          </a:prstGeom>
        </p:spPr>
      </p:pic>
      <p:pic>
        <p:nvPicPr>
          <p:cNvPr id="29" name="图片 28" descr="eRegulations Kenya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287" y="383108"/>
            <a:ext cx="425513" cy="450974"/>
          </a:xfrm>
          <a:prstGeom prst="rect">
            <a:avLst/>
          </a:prstGeom>
        </p:spPr>
      </p:pic>
      <p:pic>
        <p:nvPicPr>
          <p:cNvPr id="30" name="图片 29" descr="Person Business Avatar · Free vector graphic on Pixabay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066" y="438805"/>
            <a:ext cx="397793" cy="479648"/>
          </a:xfrm>
          <a:prstGeom prst="rect">
            <a:avLst/>
          </a:prstGeom>
        </p:spPr>
      </p:pic>
      <p:sp>
        <p:nvSpPr>
          <p:cNvPr id="31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2992002" y="1316778"/>
            <a:ext cx="1591344" cy="134257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6566048" y="1380341"/>
            <a:ext cx="1039083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单位编码创建</a:t>
            </a:r>
          </a:p>
        </p:txBody>
      </p:sp>
      <p:sp>
        <p:nvSpPr>
          <p:cNvPr id="34" name="矩形 33"/>
          <p:cNvSpPr/>
          <p:nvPr/>
        </p:nvSpPr>
        <p:spPr>
          <a:xfrm>
            <a:off x="5294237" y="135509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采集任务创建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6562144" y="1709062"/>
            <a:ext cx="1039083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单位编码纳入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5444093" y="1706021"/>
            <a:ext cx="1039083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共享规则设置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10463474" y="3295064"/>
            <a:ext cx="260933" cy="115378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批量导入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10796844" y="3286616"/>
            <a:ext cx="260399" cy="116574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手工录入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11134052" y="3287968"/>
            <a:ext cx="265269" cy="116382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员工扫码</a:t>
            </a:r>
          </a:p>
        </p:txBody>
      </p:sp>
      <p:sp>
        <p:nvSpPr>
          <p:cNvPr id="40" name="矩形 39"/>
          <p:cNvSpPr/>
          <p:nvPr/>
        </p:nvSpPr>
        <p:spPr>
          <a:xfrm>
            <a:off x="6768298" y="2099326"/>
            <a:ext cx="13544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采集模板创建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5400419" y="2373946"/>
            <a:ext cx="1039083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共享规则设置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8779586" y="2371998"/>
            <a:ext cx="1039083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采集内容设置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7648923" y="2372988"/>
            <a:ext cx="1039083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监测规则设置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6530701" y="2372988"/>
            <a:ext cx="1039083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采集范围设置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9430914" y="1716449"/>
            <a:ext cx="1149718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员工信息管理</a:t>
            </a:r>
          </a:p>
        </p:txBody>
      </p:sp>
      <p:sp>
        <p:nvSpPr>
          <p:cNvPr id="48" name="矩形 47"/>
          <p:cNvSpPr/>
          <p:nvPr/>
        </p:nvSpPr>
        <p:spPr>
          <a:xfrm>
            <a:off x="9626928" y="135312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台账管理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8268199" y="1709063"/>
            <a:ext cx="908614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管理员转让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8268199" y="1381792"/>
            <a:ext cx="908614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台账创建</a:t>
            </a:r>
          </a:p>
        </p:txBody>
      </p:sp>
      <p:cxnSp>
        <p:nvCxnSpPr>
          <p:cNvPr id="55" name="肘形连接符 54"/>
          <p:cNvCxnSpPr>
            <a:stCxn id="37" idx="0"/>
            <a:endCxn id="45" idx="2"/>
          </p:cNvCxnSpPr>
          <p:nvPr/>
        </p:nvCxnSpPr>
        <p:spPr>
          <a:xfrm rot="16200000" flipV="1">
            <a:off x="8485151" y="1186274"/>
            <a:ext cx="673882" cy="3543698"/>
          </a:xfrm>
          <a:prstGeom prst="bentConnector3">
            <a:avLst>
              <a:gd name="adj1" fmla="val 62923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/>
          <p:nvPr/>
        </p:nvCxnSpPr>
        <p:spPr>
          <a:xfrm rot="5400000">
            <a:off x="5739191" y="2164015"/>
            <a:ext cx="419731" cy="131"/>
          </a:xfrm>
          <a:prstGeom prst="bentConnector3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上箭头 69"/>
          <p:cNvSpPr/>
          <p:nvPr/>
        </p:nvSpPr>
        <p:spPr>
          <a:xfrm>
            <a:off x="6572286" y="2009372"/>
            <a:ext cx="206259" cy="102964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73" name="直接箭头连接符 72"/>
          <p:cNvCxnSpPr>
            <a:stCxn id="33" idx="3"/>
            <a:endCxn id="53" idx="1"/>
          </p:cNvCxnSpPr>
          <p:nvPr/>
        </p:nvCxnSpPr>
        <p:spPr>
          <a:xfrm>
            <a:off x="7605131" y="1504438"/>
            <a:ext cx="663068" cy="1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 flipV="1">
            <a:off x="9700574" y="1957257"/>
            <a:ext cx="1" cy="42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肘形连接符 85"/>
          <p:cNvCxnSpPr>
            <a:stCxn id="43" idx="0"/>
            <a:endCxn id="53" idx="3"/>
          </p:cNvCxnSpPr>
          <p:nvPr/>
        </p:nvCxnSpPr>
        <p:spPr>
          <a:xfrm rot="16200000" flipV="1">
            <a:off x="8804917" y="1877786"/>
            <a:ext cx="866109" cy="1223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1573821" y="1321131"/>
            <a:ext cx="13637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统计报表查看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160063" y="1322511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任务数据查看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3094168" y="2006843"/>
            <a:ext cx="1368556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单位进度查看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05EBA52-7605-4EF1-BEF9-9D9FF18CE0BA}"/>
              </a:ext>
            </a:extLst>
          </p:cNvPr>
          <p:cNvSpPr/>
          <p:nvPr/>
        </p:nvSpPr>
        <p:spPr>
          <a:xfrm>
            <a:off x="912204" y="1105940"/>
            <a:ext cx="3803781" cy="1612977"/>
          </a:xfrm>
          <a:prstGeom prst="roundRect">
            <a:avLst>
              <a:gd name="adj" fmla="val 3767"/>
            </a:avLst>
          </a:prstGeom>
          <a:noFill/>
          <a:ln w="19050">
            <a:solidFill>
              <a:schemeClr val="tx1"/>
            </a:solidFill>
            <a:miter lim="400000"/>
          </a:ln>
        </p:spPr>
        <p:txBody>
          <a:bodyPr lIns="45719" tIns="45719" rIns="45719" bIns="45719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705EBA52-7605-4EF1-BEF9-9D9FF18CE0BA}"/>
              </a:ext>
            </a:extLst>
          </p:cNvPr>
          <p:cNvSpPr/>
          <p:nvPr/>
        </p:nvSpPr>
        <p:spPr>
          <a:xfrm>
            <a:off x="917358" y="3011613"/>
            <a:ext cx="9283076" cy="995318"/>
          </a:xfrm>
          <a:prstGeom prst="roundRect">
            <a:avLst>
              <a:gd name="adj" fmla="val 3767"/>
            </a:avLst>
          </a:prstGeom>
          <a:noFill/>
          <a:ln w="19050">
            <a:solidFill>
              <a:schemeClr val="tx1"/>
            </a:solidFill>
            <a:miter lim="400000"/>
          </a:ln>
        </p:spPr>
        <p:txBody>
          <a:bodyPr lIns="45719" tIns="45719" rIns="45719" bIns="45719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705EBA52-7605-4EF1-BEF9-9D9FF18CE0BA}"/>
              </a:ext>
            </a:extLst>
          </p:cNvPr>
          <p:cNvSpPr/>
          <p:nvPr/>
        </p:nvSpPr>
        <p:spPr>
          <a:xfrm>
            <a:off x="900330" y="5429925"/>
            <a:ext cx="10577362" cy="1023504"/>
          </a:xfrm>
          <a:prstGeom prst="roundRect">
            <a:avLst>
              <a:gd name="adj" fmla="val 3767"/>
            </a:avLst>
          </a:prstGeom>
          <a:noFill/>
          <a:ln w="19050">
            <a:solidFill>
              <a:schemeClr val="tx1"/>
            </a:solidFill>
            <a:miter lim="400000"/>
          </a:ln>
        </p:spPr>
        <p:txBody>
          <a:bodyPr lIns="45719" tIns="45719" rIns="45719" bIns="45719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705EBA52-7605-4EF1-BEF9-9D9FF18CE0BA}"/>
              </a:ext>
            </a:extLst>
          </p:cNvPr>
          <p:cNvSpPr/>
          <p:nvPr/>
        </p:nvSpPr>
        <p:spPr>
          <a:xfrm>
            <a:off x="897771" y="4282177"/>
            <a:ext cx="9302463" cy="926134"/>
          </a:xfrm>
          <a:prstGeom prst="roundRect">
            <a:avLst>
              <a:gd name="adj" fmla="val 3767"/>
            </a:avLst>
          </a:prstGeom>
          <a:noFill/>
          <a:ln w="19050">
            <a:solidFill>
              <a:schemeClr val="tx1"/>
            </a:solidFill>
            <a:miter lim="400000"/>
          </a:ln>
        </p:spPr>
        <p:txBody>
          <a:bodyPr lIns="45719" tIns="45719" rIns="45719" bIns="45719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1634647" y="4452358"/>
            <a:ext cx="2403524" cy="631440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39143" y="4335750"/>
            <a:ext cx="4264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身份层</a:t>
            </a:r>
          </a:p>
        </p:txBody>
      </p:sp>
      <p:sp>
        <p:nvSpPr>
          <p:cNvPr id="94" name="圆角矩形 93"/>
          <p:cNvSpPr/>
          <p:nvPr/>
        </p:nvSpPr>
        <p:spPr>
          <a:xfrm>
            <a:off x="4566015" y="4776751"/>
            <a:ext cx="934399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短信验证</a:t>
            </a:r>
          </a:p>
        </p:txBody>
      </p:sp>
      <p:sp>
        <p:nvSpPr>
          <p:cNvPr id="95" name="圆角矩形 94"/>
          <p:cNvSpPr/>
          <p:nvPr/>
        </p:nvSpPr>
        <p:spPr>
          <a:xfrm>
            <a:off x="6694821" y="4773881"/>
            <a:ext cx="993136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微信验证</a:t>
            </a:r>
          </a:p>
        </p:txBody>
      </p:sp>
      <p:sp>
        <p:nvSpPr>
          <p:cNvPr id="96" name="圆角矩形 95"/>
          <p:cNvSpPr/>
          <p:nvPr/>
        </p:nvSpPr>
        <p:spPr>
          <a:xfrm>
            <a:off x="1841101" y="4752435"/>
            <a:ext cx="1995196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京办用户体系</a:t>
            </a:r>
          </a:p>
        </p:txBody>
      </p:sp>
      <p:sp>
        <p:nvSpPr>
          <p:cNvPr id="97" name="圆角矩形 96"/>
          <p:cNvSpPr/>
          <p:nvPr/>
        </p:nvSpPr>
        <p:spPr>
          <a:xfrm>
            <a:off x="5622066" y="4773881"/>
            <a:ext cx="934995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人证核验</a:t>
            </a:r>
          </a:p>
        </p:txBody>
      </p:sp>
      <p:sp>
        <p:nvSpPr>
          <p:cNvPr id="100" name="矩形 99"/>
          <p:cNvSpPr/>
          <p:nvPr/>
        </p:nvSpPr>
        <p:spPr>
          <a:xfrm>
            <a:off x="1846088" y="4474427"/>
            <a:ext cx="19738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公务员身份认证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6861759" y="4468984"/>
            <a:ext cx="1919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企业人员身份认证</a:t>
            </a:r>
            <a:endParaRPr kumimoji="1" lang="en-US" altLang="zh-CN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4331800" y="3141175"/>
            <a:ext cx="17977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任务数据权限分享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6757034" y="3308169"/>
            <a:ext cx="1275976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默认规则设置</a:t>
            </a:r>
          </a:p>
        </p:txBody>
      </p:sp>
      <p:sp>
        <p:nvSpPr>
          <p:cNvPr id="104" name="圆角矩形 103"/>
          <p:cNvSpPr/>
          <p:nvPr/>
        </p:nvSpPr>
        <p:spPr>
          <a:xfrm>
            <a:off x="6754563" y="3601966"/>
            <a:ext cx="1278988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手动分享设置</a:t>
            </a:r>
          </a:p>
        </p:txBody>
      </p:sp>
      <p:sp>
        <p:nvSpPr>
          <p:cNvPr id="105" name="矩形 104"/>
          <p:cNvSpPr/>
          <p:nvPr/>
        </p:nvSpPr>
        <p:spPr>
          <a:xfrm>
            <a:off x="1872633" y="3186966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统计报表角色设置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1826389" y="3480963"/>
            <a:ext cx="865770" cy="3566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六类角色设置</a:t>
            </a:r>
          </a:p>
        </p:txBody>
      </p:sp>
      <p:sp>
        <p:nvSpPr>
          <p:cNvPr id="108" name="圆角矩形 107"/>
          <p:cNvSpPr/>
          <p:nvPr/>
        </p:nvSpPr>
        <p:spPr>
          <a:xfrm>
            <a:off x="3094168" y="2366574"/>
            <a:ext cx="1370205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异常人员名单查看</a:t>
            </a:r>
          </a:p>
        </p:txBody>
      </p:sp>
      <p:sp>
        <p:nvSpPr>
          <p:cNvPr id="111" name="圆角矩形 110"/>
          <p:cNvSpPr/>
          <p:nvPr/>
        </p:nvSpPr>
        <p:spPr>
          <a:xfrm>
            <a:off x="3095818" y="1617520"/>
            <a:ext cx="1368556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管理任务进度查看</a:t>
            </a:r>
          </a:p>
        </p:txBody>
      </p:sp>
      <p:sp>
        <p:nvSpPr>
          <p:cNvPr id="112" name="圆角矩形 111"/>
          <p:cNvSpPr/>
          <p:nvPr/>
        </p:nvSpPr>
        <p:spPr>
          <a:xfrm>
            <a:off x="1717729" y="1623325"/>
            <a:ext cx="1033570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按地域划分</a:t>
            </a:r>
          </a:p>
        </p:txBody>
      </p:sp>
      <p:sp>
        <p:nvSpPr>
          <p:cNvPr id="113" name="圆角矩形 112"/>
          <p:cNvSpPr/>
          <p:nvPr/>
        </p:nvSpPr>
        <p:spPr>
          <a:xfrm>
            <a:off x="1717729" y="2005021"/>
            <a:ext cx="1033570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按类别划分</a:t>
            </a:r>
          </a:p>
        </p:txBody>
      </p:sp>
      <p:sp>
        <p:nvSpPr>
          <p:cNvPr id="17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4417493" y="4454344"/>
            <a:ext cx="5628627" cy="631440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8450343" y="3178074"/>
            <a:ext cx="1595777" cy="708828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8727753" y="3179713"/>
            <a:ext cx="10689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单位权限</a:t>
            </a:r>
            <a:endParaRPr kumimoji="1" lang="en-US" altLang="zh-CN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圆角矩形 115"/>
          <p:cNvSpPr/>
          <p:nvPr/>
        </p:nvSpPr>
        <p:spPr>
          <a:xfrm>
            <a:off x="8582218" y="3546854"/>
            <a:ext cx="1311439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管理员权限设置</a:t>
            </a:r>
          </a:p>
        </p:txBody>
      </p:sp>
      <p:sp>
        <p:nvSpPr>
          <p:cNvPr id="118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5875150" y="5507261"/>
            <a:ext cx="1788419" cy="86541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核酸数据比对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3938605" y="550422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单位结果检验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圆角矩形 121"/>
          <p:cNvSpPr/>
          <p:nvPr/>
        </p:nvSpPr>
        <p:spPr>
          <a:xfrm>
            <a:off x="3906287" y="6059210"/>
            <a:ext cx="1362027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异常人员名单</a:t>
            </a:r>
          </a:p>
        </p:txBody>
      </p:sp>
      <p:sp>
        <p:nvSpPr>
          <p:cNvPr id="123" name="圆角矩形 122"/>
          <p:cNvSpPr/>
          <p:nvPr/>
        </p:nvSpPr>
        <p:spPr>
          <a:xfrm>
            <a:off x="3906287" y="5770391"/>
            <a:ext cx="1362027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单位进度检验</a:t>
            </a:r>
          </a:p>
        </p:txBody>
      </p:sp>
      <p:sp>
        <p:nvSpPr>
          <p:cNvPr id="124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1643621" y="5507261"/>
            <a:ext cx="1718442" cy="86541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1859428" y="550598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综合结果聚合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圆角矩形 125"/>
          <p:cNvSpPr/>
          <p:nvPr/>
        </p:nvSpPr>
        <p:spPr>
          <a:xfrm>
            <a:off x="1827107" y="6060970"/>
            <a:ext cx="1362027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任务数据生成</a:t>
            </a:r>
          </a:p>
        </p:txBody>
      </p:sp>
      <p:sp>
        <p:nvSpPr>
          <p:cNvPr id="127" name="圆角矩形 126"/>
          <p:cNvSpPr/>
          <p:nvPr/>
        </p:nvSpPr>
        <p:spPr>
          <a:xfrm>
            <a:off x="1827107" y="5772151"/>
            <a:ext cx="1362027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统计报表生成</a:t>
            </a:r>
          </a:p>
        </p:txBody>
      </p:sp>
      <p:sp>
        <p:nvSpPr>
          <p:cNvPr id="128" name="左箭头 127"/>
          <p:cNvSpPr/>
          <p:nvPr/>
        </p:nvSpPr>
        <p:spPr>
          <a:xfrm>
            <a:off x="3362063" y="5880991"/>
            <a:ext cx="360737" cy="17997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9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8087735" y="5511209"/>
            <a:ext cx="3101914" cy="865415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8082276" y="5616513"/>
            <a:ext cx="1494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信息填报辅助</a:t>
            </a:r>
            <a:endParaRPr kumimoji="1" lang="en-US" altLang="zh-CN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圆角矩形 130"/>
          <p:cNvSpPr/>
          <p:nvPr/>
        </p:nvSpPr>
        <p:spPr>
          <a:xfrm>
            <a:off x="9593525" y="6057660"/>
            <a:ext cx="1506851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员工信息回填</a:t>
            </a:r>
          </a:p>
        </p:txBody>
      </p:sp>
      <p:sp>
        <p:nvSpPr>
          <p:cNvPr id="132" name="圆角矩形 131"/>
          <p:cNvSpPr/>
          <p:nvPr/>
        </p:nvSpPr>
        <p:spPr>
          <a:xfrm>
            <a:off x="9593525" y="5634581"/>
            <a:ext cx="1506851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单位编码创建校验</a:t>
            </a:r>
          </a:p>
        </p:txBody>
      </p:sp>
      <p:sp>
        <p:nvSpPr>
          <p:cNvPr id="133" name="圆角矩形 132"/>
          <p:cNvSpPr/>
          <p:nvPr/>
        </p:nvSpPr>
        <p:spPr>
          <a:xfrm>
            <a:off x="8164400" y="6059210"/>
            <a:ext cx="1264770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台账创建校验</a:t>
            </a:r>
          </a:p>
        </p:txBody>
      </p:sp>
      <p:sp>
        <p:nvSpPr>
          <p:cNvPr id="134" name="左箭头 133"/>
          <p:cNvSpPr/>
          <p:nvPr/>
        </p:nvSpPr>
        <p:spPr>
          <a:xfrm>
            <a:off x="7681110" y="5879231"/>
            <a:ext cx="395010" cy="17997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5" name="左箭头 134"/>
          <p:cNvSpPr/>
          <p:nvPr/>
        </p:nvSpPr>
        <p:spPr>
          <a:xfrm>
            <a:off x="5441242" y="5879231"/>
            <a:ext cx="433908" cy="17997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6" name="圆角矩形 135"/>
          <p:cNvSpPr/>
          <p:nvPr/>
        </p:nvSpPr>
        <p:spPr>
          <a:xfrm>
            <a:off x="7747410" y="4776751"/>
            <a:ext cx="1050916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其它认证方式</a:t>
            </a:r>
          </a:p>
        </p:txBody>
      </p:sp>
      <p:pic>
        <p:nvPicPr>
          <p:cNvPr id="138" name="图片 137" descr="Head The Dummy Avatar · Free image on Pixabay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07" y="258204"/>
            <a:ext cx="511666" cy="569413"/>
          </a:xfrm>
          <a:prstGeom prst="rect">
            <a:avLst/>
          </a:prstGeom>
        </p:spPr>
      </p:pic>
      <p:sp>
        <p:nvSpPr>
          <p:cNvPr id="139" name="矩形 138"/>
          <p:cNvSpPr/>
          <p:nvPr/>
        </p:nvSpPr>
        <p:spPr>
          <a:xfrm>
            <a:off x="606031" y="4475"/>
            <a:ext cx="267842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市区级综合管理领导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2872765" y="1465"/>
            <a:ext cx="240511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垂管分管部门领导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5027461" y="3969"/>
            <a:ext cx="158519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基层工作者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7143166" y="6604"/>
            <a:ext cx="158519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市级管理员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8737096" y="6604"/>
            <a:ext cx="158519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单位管理员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10714602" y="14917"/>
            <a:ext cx="111079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单位员工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上箭头 144"/>
          <p:cNvSpPr/>
          <p:nvPr/>
        </p:nvSpPr>
        <p:spPr>
          <a:xfrm>
            <a:off x="1905572" y="827617"/>
            <a:ext cx="206259" cy="270157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6" name="上箭头 145"/>
          <p:cNvSpPr/>
          <p:nvPr/>
        </p:nvSpPr>
        <p:spPr>
          <a:xfrm>
            <a:off x="4006003" y="827617"/>
            <a:ext cx="206259" cy="270157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48" name="肘形连接符 147"/>
          <p:cNvCxnSpPr>
            <a:stCxn id="111" idx="0"/>
            <a:endCxn id="30" idx="2"/>
          </p:cNvCxnSpPr>
          <p:nvPr/>
        </p:nvCxnSpPr>
        <p:spPr>
          <a:xfrm rot="5400000" flipH="1" flipV="1">
            <a:off x="4455889" y="242661"/>
            <a:ext cx="699067" cy="2050652"/>
          </a:xfrm>
          <a:prstGeom prst="bentConnector3">
            <a:avLst>
              <a:gd name="adj1" fmla="val 59343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>
            <a:stCxn id="90" idx="0"/>
            <a:endCxn id="111" idx="2"/>
          </p:cNvCxnSpPr>
          <p:nvPr/>
        </p:nvCxnSpPr>
        <p:spPr>
          <a:xfrm flipV="1">
            <a:off x="3778447" y="1865714"/>
            <a:ext cx="1649" cy="1411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肘形连接符 154"/>
          <p:cNvCxnSpPr>
            <a:stCxn id="5" idx="0"/>
            <a:endCxn id="30" idx="2"/>
          </p:cNvCxnSpPr>
          <p:nvPr/>
        </p:nvCxnSpPr>
        <p:spPr>
          <a:xfrm rot="16200000" flipV="1">
            <a:off x="5965705" y="783498"/>
            <a:ext cx="397861" cy="667772"/>
          </a:xfrm>
          <a:prstGeom prst="bentConnector3">
            <a:avLst>
              <a:gd name="adj1" fmla="val 29023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/>
          <p:nvPr/>
        </p:nvCxnSpPr>
        <p:spPr>
          <a:xfrm>
            <a:off x="7937134" y="884220"/>
            <a:ext cx="0" cy="12261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肘形连接符 162"/>
          <p:cNvCxnSpPr>
            <a:stCxn id="33" idx="0"/>
            <a:endCxn id="24" idx="2"/>
          </p:cNvCxnSpPr>
          <p:nvPr/>
        </p:nvCxnSpPr>
        <p:spPr>
          <a:xfrm rot="5400000" flipH="1" flipV="1">
            <a:off x="8108383" y="-175055"/>
            <a:ext cx="481805" cy="2628988"/>
          </a:xfrm>
          <a:prstGeom prst="bentConnector3">
            <a:avLst>
              <a:gd name="adj1" fmla="val 371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/>
          <p:cNvCxnSpPr/>
          <p:nvPr/>
        </p:nvCxnSpPr>
        <p:spPr>
          <a:xfrm flipH="1" flipV="1">
            <a:off x="9990408" y="2009372"/>
            <a:ext cx="1" cy="1168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箭头连接符 203"/>
          <p:cNvCxnSpPr/>
          <p:nvPr/>
        </p:nvCxnSpPr>
        <p:spPr>
          <a:xfrm flipV="1">
            <a:off x="9663780" y="895830"/>
            <a:ext cx="1" cy="42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圆角矩形 209"/>
          <p:cNvSpPr/>
          <p:nvPr/>
        </p:nvSpPr>
        <p:spPr>
          <a:xfrm>
            <a:off x="4679564" y="3602882"/>
            <a:ext cx="1686856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京办通讯录可见规则</a:t>
            </a:r>
          </a:p>
        </p:txBody>
      </p:sp>
      <p:sp>
        <p:nvSpPr>
          <p:cNvPr id="213" name="圆角矩形 212"/>
          <p:cNvSpPr/>
          <p:nvPr/>
        </p:nvSpPr>
        <p:spPr>
          <a:xfrm>
            <a:off x="2978361" y="3479400"/>
            <a:ext cx="848188" cy="35944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京办通讯录</a:t>
            </a:r>
          </a:p>
        </p:txBody>
      </p:sp>
      <p:cxnSp>
        <p:nvCxnSpPr>
          <p:cNvPr id="217" name="肘形连接符 216"/>
          <p:cNvCxnSpPr>
            <a:stCxn id="213" idx="1"/>
            <a:endCxn id="106" idx="3"/>
          </p:cNvCxnSpPr>
          <p:nvPr/>
        </p:nvCxnSpPr>
        <p:spPr>
          <a:xfrm rot="10800000" flipV="1">
            <a:off x="2692159" y="3659125"/>
            <a:ext cx="286202" cy="164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肘形连接符 219"/>
          <p:cNvCxnSpPr>
            <a:stCxn id="210" idx="3"/>
            <a:endCxn id="104" idx="1"/>
          </p:cNvCxnSpPr>
          <p:nvPr/>
        </p:nvCxnSpPr>
        <p:spPr>
          <a:xfrm flipV="1">
            <a:off x="6366420" y="3724777"/>
            <a:ext cx="388143" cy="916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箭头连接符 227"/>
          <p:cNvCxnSpPr>
            <a:endCxn id="210" idx="1"/>
          </p:cNvCxnSpPr>
          <p:nvPr/>
        </p:nvCxnSpPr>
        <p:spPr>
          <a:xfrm>
            <a:off x="3836297" y="3725693"/>
            <a:ext cx="84326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肘形连接符 235"/>
          <p:cNvCxnSpPr>
            <a:stCxn id="18" idx="0"/>
            <a:endCxn id="14" idx="2"/>
          </p:cNvCxnSpPr>
          <p:nvPr/>
        </p:nvCxnSpPr>
        <p:spPr>
          <a:xfrm rot="16200000" flipV="1">
            <a:off x="2367904" y="4062140"/>
            <a:ext cx="558203" cy="222234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肘形连接符 238"/>
          <p:cNvCxnSpPr>
            <a:stCxn id="18" idx="0"/>
            <a:endCxn id="13" idx="2"/>
          </p:cNvCxnSpPr>
          <p:nvPr/>
        </p:nvCxnSpPr>
        <p:spPr>
          <a:xfrm rot="5400000" flipH="1" flipV="1">
            <a:off x="3973235" y="2677056"/>
            <a:ext cx="560188" cy="2990416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接箭头连接符 241"/>
          <p:cNvCxnSpPr/>
          <p:nvPr/>
        </p:nvCxnSpPr>
        <p:spPr>
          <a:xfrm flipV="1">
            <a:off x="9608380" y="3886902"/>
            <a:ext cx="0" cy="56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圆角矩形 136"/>
          <p:cNvSpPr/>
          <p:nvPr/>
        </p:nvSpPr>
        <p:spPr>
          <a:xfrm>
            <a:off x="8886314" y="4776751"/>
            <a:ext cx="1018096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二次登陆</a:t>
            </a:r>
          </a:p>
        </p:txBody>
      </p:sp>
      <p:cxnSp>
        <p:nvCxnSpPr>
          <p:cNvPr id="65" name="肘形连接符 64"/>
          <p:cNvCxnSpPr>
            <a:stCxn id="39" idx="0"/>
            <a:endCxn id="25" idx="2"/>
          </p:cNvCxnSpPr>
          <p:nvPr/>
        </p:nvCxnSpPr>
        <p:spPr>
          <a:xfrm rot="16200000" flipV="1">
            <a:off x="10102034" y="2123315"/>
            <a:ext cx="2326334" cy="29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stCxn id="4" idx="0"/>
            <a:endCxn id="47" idx="3"/>
          </p:cNvCxnSpPr>
          <p:nvPr/>
        </p:nvCxnSpPr>
        <p:spPr>
          <a:xfrm rot="16200000" flipV="1">
            <a:off x="10142069" y="2226856"/>
            <a:ext cx="1349497" cy="220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圆角矩形 146"/>
          <p:cNvSpPr/>
          <p:nvPr/>
        </p:nvSpPr>
        <p:spPr>
          <a:xfrm>
            <a:off x="4514244" y="4782784"/>
            <a:ext cx="934399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短信验证</a:t>
            </a:r>
          </a:p>
        </p:txBody>
      </p:sp>
      <p:sp>
        <p:nvSpPr>
          <p:cNvPr id="149" name="圆角矩形 148"/>
          <p:cNvSpPr/>
          <p:nvPr/>
        </p:nvSpPr>
        <p:spPr>
          <a:xfrm>
            <a:off x="6630057" y="4779914"/>
            <a:ext cx="993136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微信验证</a:t>
            </a:r>
          </a:p>
        </p:txBody>
      </p:sp>
      <p:sp>
        <p:nvSpPr>
          <p:cNvPr id="150" name="圆角矩形 149"/>
          <p:cNvSpPr/>
          <p:nvPr/>
        </p:nvSpPr>
        <p:spPr>
          <a:xfrm>
            <a:off x="5563374" y="4779914"/>
            <a:ext cx="934995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人证核验</a:t>
            </a:r>
          </a:p>
        </p:txBody>
      </p:sp>
      <p:cxnSp>
        <p:nvCxnSpPr>
          <p:cNvPr id="120" name="直接连接符 119"/>
          <p:cNvCxnSpPr/>
          <p:nvPr/>
        </p:nvCxnSpPr>
        <p:spPr>
          <a:xfrm flipV="1">
            <a:off x="4212262" y="3430980"/>
            <a:ext cx="0" cy="2947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>
            <a:endCxn id="103" idx="1"/>
          </p:cNvCxnSpPr>
          <p:nvPr/>
        </p:nvCxnSpPr>
        <p:spPr>
          <a:xfrm>
            <a:off x="4212262" y="3430980"/>
            <a:ext cx="25447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/>
          <p:cNvSpPr/>
          <p:nvPr/>
        </p:nvSpPr>
        <p:spPr>
          <a:xfrm>
            <a:off x="6436653" y="4454470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企业人员身份认证</a:t>
            </a:r>
            <a:endParaRPr kumimoji="1" lang="en-US" altLang="zh-CN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8" name="直接箭头连接符 177"/>
          <p:cNvCxnSpPr>
            <a:endCxn id="41" idx="2"/>
          </p:cNvCxnSpPr>
          <p:nvPr/>
        </p:nvCxnSpPr>
        <p:spPr>
          <a:xfrm flipV="1">
            <a:off x="5919961" y="2622140"/>
            <a:ext cx="0" cy="5559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箭头连接符 175"/>
          <p:cNvCxnSpPr>
            <a:endCxn id="10" idx="2"/>
          </p:cNvCxnSpPr>
          <p:nvPr/>
        </p:nvCxnSpPr>
        <p:spPr>
          <a:xfrm flipV="1">
            <a:off x="2244723" y="2659348"/>
            <a:ext cx="0" cy="522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肘形连接符 181"/>
          <p:cNvCxnSpPr>
            <a:stCxn id="127" idx="1"/>
            <a:endCxn id="10" idx="1"/>
          </p:cNvCxnSpPr>
          <p:nvPr/>
        </p:nvCxnSpPr>
        <p:spPr>
          <a:xfrm rot="10800000">
            <a:off x="1634695" y="1988064"/>
            <a:ext cx="192413" cy="3906899"/>
          </a:xfrm>
          <a:prstGeom prst="bentConnector3">
            <a:avLst>
              <a:gd name="adj1" fmla="val 175605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/>
          <p:cNvCxnSpPr/>
          <p:nvPr/>
        </p:nvCxnSpPr>
        <p:spPr>
          <a:xfrm flipV="1">
            <a:off x="10278744" y="2009373"/>
            <a:ext cx="0" cy="3496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肘形连接符 190"/>
          <p:cNvCxnSpPr>
            <a:stCxn id="131" idx="3"/>
          </p:cNvCxnSpPr>
          <p:nvPr/>
        </p:nvCxnSpPr>
        <p:spPr>
          <a:xfrm flipV="1">
            <a:off x="11100376" y="4468984"/>
            <a:ext cx="166311" cy="17114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2200272" y="6561925"/>
            <a:ext cx="244840" cy="197383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2371004" y="6530875"/>
            <a:ext cx="17184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政府侧逻辑功能板块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4105450" y="6561925"/>
            <a:ext cx="244840" cy="197383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矩形 208"/>
          <p:cNvSpPr/>
          <p:nvPr/>
        </p:nvSpPr>
        <p:spPr>
          <a:xfrm>
            <a:off x="4276182" y="6530875"/>
            <a:ext cx="17184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企业侧逻辑功能板块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1351657" y="1213757"/>
            <a:ext cx="0" cy="496943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1351657" y="1213757"/>
            <a:ext cx="213322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3484882" y="1213757"/>
            <a:ext cx="0" cy="1087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26" idx="1"/>
          </p:cNvCxnSpPr>
          <p:nvPr/>
        </p:nvCxnSpPr>
        <p:spPr>
          <a:xfrm flipH="1">
            <a:off x="1351657" y="6183781"/>
            <a:ext cx="4754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/>
          <p:nvPr/>
        </p:nvCxnSpPr>
        <p:spPr>
          <a:xfrm flipV="1">
            <a:off x="5907022" y="6667535"/>
            <a:ext cx="407335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矩形 155"/>
          <p:cNvSpPr/>
          <p:nvPr/>
        </p:nvSpPr>
        <p:spPr>
          <a:xfrm>
            <a:off x="6244314" y="6530875"/>
            <a:ext cx="1920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政府侧功能间支撑关系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7" name="直接箭头连接符 156"/>
          <p:cNvCxnSpPr/>
          <p:nvPr/>
        </p:nvCxnSpPr>
        <p:spPr>
          <a:xfrm flipV="1">
            <a:off x="8135984" y="6667535"/>
            <a:ext cx="407335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矩形 158"/>
          <p:cNvSpPr/>
          <p:nvPr/>
        </p:nvSpPr>
        <p:spPr>
          <a:xfrm>
            <a:off x="8473276" y="6530875"/>
            <a:ext cx="1920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企业侧功能间支撑关系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左箭头 159"/>
          <p:cNvSpPr/>
          <p:nvPr/>
        </p:nvSpPr>
        <p:spPr>
          <a:xfrm flipH="1">
            <a:off x="10464484" y="6579329"/>
            <a:ext cx="295853" cy="17997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1" name="左箭头 160"/>
          <p:cNvSpPr/>
          <p:nvPr/>
        </p:nvSpPr>
        <p:spPr>
          <a:xfrm rot="5400000" flipH="1">
            <a:off x="10821034" y="5234142"/>
            <a:ext cx="211586" cy="17997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2" name="矩形 161"/>
          <p:cNvSpPr/>
          <p:nvPr/>
        </p:nvSpPr>
        <p:spPr>
          <a:xfrm>
            <a:off x="10759849" y="6517975"/>
            <a:ext cx="8917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主数据流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72396A-153F-B048-831A-40C64BD60469}"/>
              </a:ext>
            </a:extLst>
          </p:cNvPr>
          <p:cNvSpPr/>
          <p:nvPr/>
        </p:nvSpPr>
        <p:spPr>
          <a:xfrm>
            <a:off x="3729556" y="5523556"/>
            <a:ext cx="1694145" cy="84736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8D4B47D2-C8D5-9545-B988-C9D18FA26663}"/>
              </a:ext>
            </a:extLst>
          </p:cNvPr>
          <p:cNvSpPr/>
          <p:nvPr/>
        </p:nvSpPr>
        <p:spPr>
          <a:xfrm>
            <a:off x="5895913" y="5514528"/>
            <a:ext cx="1767656" cy="84736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C11CF186-A076-2546-A19E-976A03E1E788}"/>
              </a:ext>
            </a:extLst>
          </p:cNvPr>
          <p:cNvSpPr/>
          <p:nvPr/>
        </p:nvSpPr>
        <p:spPr>
          <a:xfrm>
            <a:off x="1659163" y="5511209"/>
            <a:ext cx="1708360" cy="8597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E44FA801-1903-0E42-BAB2-B39EE6332380}"/>
              </a:ext>
            </a:extLst>
          </p:cNvPr>
          <p:cNvSpPr/>
          <p:nvPr/>
        </p:nvSpPr>
        <p:spPr>
          <a:xfrm>
            <a:off x="8278857" y="1714957"/>
            <a:ext cx="897956" cy="27310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E002CB73-FE09-4243-AF68-6E7EA5F0D08E}"/>
              </a:ext>
            </a:extLst>
          </p:cNvPr>
          <p:cNvSpPr/>
          <p:nvPr/>
        </p:nvSpPr>
        <p:spPr>
          <a:xfrm>
            <a:off x="934979" y="6557599"/>
            <a:ext cx="179454" cy="18742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BF53B25A-5A73-D940-90F0-56D39AEDA29B}"/>
              </a:ext>
            </a:extLst>
          </p:cNvPr>
          <p:cNvSpPr/>
          <p:nvPr/>
        </p:nvSpPr>
        <p:spPr>
          <a:xfrm>
            <a:off x="1088228" y="6527731"/>
            <a:ext cx="10541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定制化模块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9246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>
            <a:extLst>
              <a:ext uri="{FF2B5EF4-FFF2-40B4-BE49-F238E27FC236}">
                <a16:creationId xmlns:a16="http://schemas.microsoft.com/office/drawing/2014/main" id="{705EBA52-7605-4EF1-BEF9-9D9FF18CE0BA}"/>
              </a:ext>
            </a:extLst>
          </p:cNvPr>
          <p:cNvSpPr/>
          <p:nvPr/>
        </p:nvSpPr>
        <p:spPr>
          <a:xfrm>
            <a:off x="220564" y="2888865"/>
            <a:ext cx="4321200" cy="775215"/>
          </a:xfrm>
          <a:prstGeom prst="roundRect">
            <a:avLst>
              <a:gd name="adj" fmla="val 376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400000"/>
          </a:ln>
        </p:spPr>
        <p:txBody>
          <a:bodyPr lIns="45719" tIns="45719" rIns="45719" bIns="45719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6853" y="2869964"/>
            <a:ext cx="3477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权限层</a:t>
            </a:r>
          </a:p>
        </p:txBody>
      </p:sp>
      <p:sp>
        <p:nvSpPr>
          <p:cNvPr id="22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2274649" y="4873540"/>
            <a:ext cx="2136002" cy="5437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3246" y="5068914"/>
            <a:ext cx="4052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统计层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705EBA52-7605-4EF1-BEF9-9D9FF18CE0BA}"/>
              </a:ext>
            </a:extLst>
          </p:cNvPr>
          <p:cNvSpPr/>
          <p:nvPr/>
        </p:nvSpPr>
        <p:spPr>
          <a:xfrm>
            <a:off x="203246" y="4768108"/>
            <a:ext cx="4370091" cy="1972480"/>
          </a:xfrm>
          <a:prstGeom prst="roundRect">
            <a:avLst>
              <a:gd name="adj" fmla="val 3767"/>
            </a:avLst>
          </a:prstGeom>
          <a:noFill/>
          <a:ln w="19050">
            <a:solidFill>
              <a:schemeClr val="tx1"/>
            </a:solidFill>
            <a:miter lim="400000"/>
          </a:ln>
        </p:spPr>
        <p:txBody>
          <a:bodyPr lIns="45719" tIns="45719" rIns="45719" bIns="45719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705EBA52-7605-4EF1-BEF9-9D9FF18CE0BA}"/>
              </a:ext>
            </a:extLst>
          </p:cNvPr>
          <p:cNvSpPr/>
          <p:nvPr/>
        </p:nvSpPr>
        <p:spPr>
          <a:xfrm>
            <a:off x="200645" y="3789387"/>
            <a:ext cx="4341120" cy="795030"/>
          </a:xfrm>
          <a:prstGeom prst="roundRect">
            <a:avLst>
              <a:gd name="adj" fmla="val 3767"/>
            </a:avLst>
          </a:prstGeom>
          <a:noFill/>
          <a:ln w="19050">
            <a:solidFill>
              <a:schemeClr val="tx1"/>
            </a:solidFill>
            <a:miter lim="400000"/>
          </a:ln>
        </p:spPr>
        <p:txBody>
          <a:bodyPr lIns="45719" tIns="45719" rIns="45719" bIns="45719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559465" y="3875054"/>
            <a:ext cx="1430569" cy="6314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2818" y="3781078"/>
            <a:ext cx="4336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身份层</a:t>
            </a:r>
          </a:p>
        </p:txBody>
      </p:sp>
      <p:sp>
        <p:nvSpPr>
          <p:cNvPr id="94" name="圆角矩形 93"/>
          <p:cNvSpPr/>
          <p:nvPr/>
        </p:nvSpPr>
        <p:spPr>
          <a:xfrm>
            <a:off x="2247396" y="4199447"/>
            <a:ext cx="950214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短信验证</a:t>
            </a:r>
          </a:p>
        </p:txBody>
      </p:sp>
      <p:sp>
        <p:nvSpPr>
          <p:cNvPr id="96" name="圆角矩形 95"/>
          <p:cNvSpPr/>
          <p:nvPr/>
        </p:nvSpPr>
        <p:spPr>
          <a:xfrm>
            <a:off x="716827" y="4196902"/>
            <a:ext cx="1150217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京办用户体系</a:t>
            </a:r>
          </a:p>
        </p:txBody>
      </p:sp>
      <p:sp>
        <p:nvSpPr>
          <p:cNvPr id="97" name="圆角矩形 96"/>
          <p:cNvSpPr/>
          <p:nvPr/>
        </p:nvSpPr>
        <p:spPr>
          <a:xfrm>
            <a:off x="3321321" y="4196577"/>
            <a:ext cx="950820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人证核验</a:t>
            </a:r>
          </a:p>
        </p:txBody>
      </p:sp>
      <p:sp>
        <p:nvSpPr>
          <p:cNvPr id="100" name="矩形 99"/>
          <p:cNvSpPr/>
          <p:nvPr/>
        </p:nvSpPr>
        <p:spPr>
          <a:xfrm>
            <a:off x="510326" y="3890264"/>
            <a:ext cx="15101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公务员身份认证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1543211" y="2866023"/>
            <a:ext cx="1828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数据权限分享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3323790" y="3011246"/>
            <a:ext cx="1141709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默认规则设置</a:t>
            </a:r>
          </a:p>
        </p:txBody>
      </p:sp>
      <p:sp>
        <p:nvSpPr>
          <p:cNvPr id="104" name="圆角矩形 103"/>
          <p:cNvSpPr/>
          <p:nvPr/>
        </p:nvSpPr>
        <p:spPr>
          <a:xfrm>
            <a:off x="3321277" y="3305043"/>
            <a:ext cx="1144404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手动分享设置</a:t>
            </a:r>
          </a:p>
        </p:txBody>
      </p:sp>
      <p:sp>
        <p:nvSpPr>
          <p:cNvPr id="17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2096360" y="3877040"/>
            <a:ext cx="2304118" cy="631440"/>
          </a:xfrm>
          <a:prstGeom prst="roundRect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2690146" y="4853529"/>
            <a:ext cx="1283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任务结果检验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圆角矩形 121"/>
          <p:cNvSpPr/>
          <p:nvPr/>
        </p:nvSpPr>
        <p:spPr>
          <a:xfrm>
            <a:off x="3383165" y="5135706"/>
            <a:ext cx="959715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异常人员名单</a:t>
            </a:r>
          </a:p>
        </p:txBody>
      </p:sp>
      <p:sp>
        <p:nvSpPr>
          <p:cNvPr id="123" name="圆角矩形 122"/>
          <p:cNvSpPr/>
          <p:nvPr/>
        </p:nvSpPr>
        <p:spPr>
          <a:xfrm>
            <a:off x="2345013" y="5135706"/>
            <a:ext cx="959715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任务进度检验</a:t>
            </a:r>
          </a:p>
        </p:txBody>
      </p:sp>
      <p:sp>
        <p:nvSpPr>
          <p:cNvPr id="124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682272" y="4873540"/>
            <a:ext cx="1337968" cy="176815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832263" y="4869625"/>
            <a:ext cx="11161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结果聚合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圆角矩形 125"/>
          <p:cNvSpPr/>
          <p:nvPr/>
        </p:nvSpPr>
        <p:spPr>
          <a:xfrm>
            <a:off x="832263" y="5174981"/>
            <a:ext cx="1059058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任务数据生成</a:t>
            </a:r>
          </a:p>
        </p:txBody>
      </p:sp>
      <p:sp>
        <p:nvSpPr>
          <p:cNvPr id="127" name="圆角矩形 126"/>
          <p:cNvSpPr/>
          <p:nvPr/>
        </p:nvSpPr>
        <p:spPr>
          <a:xfrm>
            <a:off x="820860" y="5927604"/>
            <a:ext cx="1059058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台账数据综述</a:t>
            </a:r>
          </a:p>
        </p:txBody>
      </p:sp>
      <p:sp>
        <p:nvSpPr>
          <p:cNvPr id="136" name="圆角矩形 135"/>
          <p:cNvSpPr/>
          <p:nvPr/>
        </p:nvSpPr>
        <p:spPr>
          <a:xfrm>
            <a:off x="3252609" y="4199447"/>
            <a:ext cx="1068703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其它认证方式</a:t>
            </a:r>
          </a:p>
        </p:txBody>
      </p:sp>
      <p:sp>
        <p:nvSpPr>
          <p:cNvPr id="210" name="圆角矩形 209"/>
          <p:cNvSpPr/>
          <p:nvPr/>
        </p:nvSpPr>
        <p:spPr>
          <a:xfrm>
            <a:off x="1423967" y="3305959"/>
            <a:ext cx="1715407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京办通讯录可见规则</a:t>
            </a:r>
          </a:p>
        </p:txBody>
      </p:sp>
      <p:sp>
        <p:nvSpPr>
          <p:cNvPr id="213" name="圆角矩形 212"/>
          <p:cNvSpPr/>
          <p:nvPr/>
        </p:nvSpPr>
        <p:spPr>
          <a:xfrm>
            <a:off x="641820" y="3011247"/>
            <a:ext cx="598054" cy="53941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京办通讯录</a:t>
            </a:r>
          </a:p>
        </p:txBody>
      </p:sp>
      <p:cxnSp>
        <p:nvCxnSpPr>
          <p:cNvPr id="220" name="肘形连接符 219"/>
          <p:cNvCxnSpPr>
            <a:stCxn id="210" idx="3"/>
            <a:endCxn id="104" idx="1"/>
          </p:cNvCxnSpPr>
          <p:nvPr/>
        </p:nvCxnSpPr>
        <p:spPr>
          <a:xfrm flipV="1">
            <a:off x="3139373" y="3427854"/>
            <a:ext cx="181904" cy="91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肘形连接符 235"/>
          <p:cNvCxnSpPr>
            <a:stCxn id="18" idx="0"/>
            <a:endCxn id="12" idx="2"/>
          </p:cNvCxnSpPr>
          <p:nvPr/>
        </p:nvCxnSpPr>
        <p:spPr>
          <a:xfrm rot="5400000" flipH="1" flipV="1">
            <a:off x="1722471" y="3216360"/>
            <a:ext cx="210974" cy="110641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圆角矩形 146"/>
          <p:cNvSpPr/>
          <p:nvPr/>
        </p:nvSpPr>
        <p:spPr>
          <a:xfrm>
            <a:off x="2194748" y="4205480"/>
            <a:ext cx="950214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短信验证</a:t>
            </a:r>
          </a:p>
        </p:txBody>
      </p:sp>
      <p:sp>
        <p:nvSpPr>
          <p:cNvPr id="170" name="矩形 169"/>
          <p:cNvSpPr/>
          <p:nvPr/>
        </p:nvSpPr>
        <p:spPr>
          <a:xfrm>
            <a:off x="2460490" y="3875667"/>
            <a:ext cx="16483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居民人员身份认证</a:t>
            </a:r>
            <a:endParaRPr kumimoji="1" lang="en-US" altLang="zh-CN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3" name="肘形连接符 202"/>
          <p:cNvCxnSpPr>
            <a:stCxn id="213" idx="3"/>
            <a:endCxn id="210" idx="1"/>
          </p:cNvCxnSpPr>
          <p:nvPr/>
        </p:nvCxnSpPr>
        <p:spPr>
          <a:xfrm>
            <a:off x="1239874" y="3280956"/>
            <a:ext cx="184093" cy="14781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肘形连接符 210"/>
          <p:cNvCxnSpPr>
            <a:stCxn id="213" idx="3"/>
            <a:endCxn id="103" idx="1"/>
          </p:cNvCxnSpPr>
          <p:nvPr/>
        </p:nvCxnSpPr>
        <p:spPr>
          <a:xfrm flipV="1">
            <a:off x="1239874" y="3134057"/>
            <a:ext cx="2083916" cy="146899"/>
          </a:xfrm>
          <a:prstGeom prst="bentConnector3">
            <a:avLst>
              <a:gd name="adj1" fmla="val 405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2280720" y="5488292"/>
            <a:ext cx="2136002" cy="54881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2696218" y="5484610"/>
            <a:ext cx="1283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台账信息统计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圆角矩形 157"/>
          <p:cNvSpPr/>
          <p:nvPr/>
        </p:nvSpPr>
        <p:spPr>
          <a:xfrm>
            <a:off x="3389236" y="5752271"/>
            <a:ext cx="959715" cy="23359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人员名单</a:t>
            </a:r>
          </a:p>
        </p:txBody>
      </p:sp>
      <p:sp>
        <p:nvSpPr>
          <p:cNvPr id="164" name="圆角矩形 163"/>
          <p:cNvSpPr/>
          <p:nvPr/>
        </p:nvSpPr>
        <p:spPr>
          <a:xfrm>
            <a:off x="2351084" y="5752271"/>
            <a:ext cx="959715" cy="23359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台账统计信息</a:t>
            </a:r>
          </a:p>
        </p:txBody>
      </p:sp>
      <p:sp>
        <p:nvSpPr>
          <p:cNvPr id="168" name="圆角矩形 167"/>
          <p:cNvSpPr/>
          <p:nvPr/>
        </p:nvSpPr>
        <p:spPr>
          <a:xfrm>
            <a:off x="810060" y="6330002"/>
            <a:ext cx="1059058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通道综述</a:t>
            </a:r>
          </a:p>
        </p:txBody>
      </p:sp>
      <p:sp>
        <p:nvSpPr>
          <p:cNvPr id="215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2280184" y="6133916"/>
            <a:ext cx="2136002" cy="529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6" name="矩形 215"/>
          <p:cNvSpPr/>
          <p:nvPr/>
        </p:nvSpPr>
        <p:spPr>
          <a:xfrm>
            <a:off x="2695682" y="6135677"/>
            <a:ext cx="1283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通道信息统计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7" name="圆角矩形 216"/>
          <p:cNvSpPr/>
          <p:nvPr/>
        </p:nvSpPr>
        <p:spPr>
          <a:xfrm>
            <a:off x="3388700" y="6406965"/>
            <a:ext cx="959715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通知接收率</a:t>
            </a:r>
          </a:p>
        </p:txBody>
      </p:sp>
      <p:sp>
        <p:nvSpPr>
          <p:cNvPr id="218" name="圆角矩形 217"/>
          <p:cNvSpPr/>
          <p:nvPr/>
        </p:nvSpPr>
        <p:spPr>
          <a:xfrm>
            <a:off x="2350548" y="6406965"/>
            <a:ext cx="959715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上报类型</a:t>
            </a:r>
          </a:p>
        </p:txBody>
      </p:sp>
      <p:sp>
        <p:nvSpPr>
          <p:cNvPr id="219" name="圆角矩形 218"/>
          <p:cNvSpPr/>
          <p:nvPr/>
        </p:nvSpPr>
        <p:spPr>
          <a:xfrm>
            <a:off x="831930" y="5544063"/>
            <a:ext cx="1059058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任务数据综述</a:t>
            </a:r>
          </a:p>
        </p:txBody>
      </p:sp>
      <p:cxnSp>
        <p:nvCxnSpPr>
          <p:cNvPr id="32" name="肘形连接符 31"/>
          <p:cNvCxnSpPr>
            <a:stCxn id="22" idx="1"/>
            <a:endCxn id="126" idx="3"/>
          </p:cNvCxnSpPr>
          <p:nvPr/>
        </p:nvCxnSpPr>
        <p:spPr>
          <a:xfrm rot="10800000" flipV="1">
            <a:off x="1891321" y="5145438"/>
            <a:ext cx="383328" cy="152354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152" idx="1"/>
            <a:endCxn id="127" idx="3"/>
          </p:cNvCxnSpPr>
          <p:nvPr/>
        </p:nvCxnSpPr>
        <p:spPr>
          <a:xfrm rot="10800000" flipV="1">
            <a:off x="1879918" y="5762699"/>
            <a:ext cx="400802" cy="287715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126" idx="2"/>
            <a:endCxn id="219" idx="0"/>
          </p:cNvCxnSpPr>
          <p:nvPr/>
        </p:nvCxnSpPr>
        <p:spPr>
          <a:xfrm rot="5400000">
            <a:off x="1299896" y="5482166"/>
            <a:ext cx="123461" cy="3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/>
          <p:cNvCxnSpPr>
            <a:stCxn id="215" idx="1"/>
            <a:endCxn id="168" idx="3"/>
          </p:cNvCxnSpPr>
          <p:nvPr/>
        </p:nvCxnSpPr>
        <p:spPr>
          <a:xfrm rot="10800000" flipV="1">
            <a:off x="1869118" y="6398695"/>
            <a:ext cx="411066" cy="54117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10774491" y="1322511"/>
            <a:ext cx="1210686" cy="1328525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4713173" y="1316313"/>
            <a:ext cx="3106209" cy="691607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705EBA52-7605-4EF1-BEF9-9D9FF18CE0BA}"/>
              </a:ext>
            </a:extLst>
          </p:cNvPr>
          <p:cNvSpPr/>
          <p:nvPr/>
        </p:nvSpPr>
        <p:spPr>
          <a:xfrm>
            <a:off x="9236310" y="2899586"/>
            <a:ext cx="2841172" cy="759621"/>
          </a:xfrm>
          <a:prstGeom prst="roundRect">
            <a:avLst>
              <a:gd name="adj" fmla="val 3767"/>
            </a:avLst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  <a:miter lim="400000"/>
          </a:ln>
        </p:spPr>
        <p:txBody>
          <a:bodyPr lIns="45719" tIns="45719" rIns="45719" bIns="45719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4705914" y="2112336"/>
            <a:ext cx="3113256" cy="546549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13150" y="3312340"/>
            <a:ext cx="2541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数据采集层</a:t>
            </a:r>
          </a:p>
        </p:txBody>
      </p:sp>
      <p:sp>
        <p:nvSpPr>
          <p:cNvPr id="10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631369" y="1324034"/>
            <a:ext cx="1088888" cy="1342571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8806" y="1320145"/>
            <a:ext cx="3514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数据展现层</a:t>
            </a:r>
          </a:p>
        </p:txBody>
      </p:sp>
      <p:pic>
        <p:nvPicPr>
          <p:cNvPr id="25" name="图片 24" descr="Vector gratis: Personas, Dibujos Animados, Grupo - Imagen gratis en Pixabay - 3042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507" y="17165"/>
            <a:ext cx="673774" cy="539589"/>
          </a:xfrm>
          <a:prstGeom prst="rect">
            <a:avLst/>
          </a:prstGeom>
        </p:spPr>
      </p:pic>
      <p:sp>
        <p:nvSpPr>
          <p:cNvPr id="26" name="圆角矩形 25">
            <a:extLst>
              <a:ext uri="{FF2B5EF4-FFF2-40B4-BE49-F238E27FC236}">
                <a16:creationId xmlns:a16="http://schemas.microsoft.com/office/drawing/2014/main" id="{705EBA52-7605-4EF1-BEF9-9D9FF18CE0BA}"/>
              </a:ext>
            </a:extLst>
          </p:cNvPr>
          <p:cNvSpPr/>
          <p:nvPr/>
        </p:nvSpPr>
        <p:spPr>
          <a:xfrm>
            <a:off x="4357473" y="1109310"/>
            <a:ext cx="7710434" cy="1620960"/>
          </a:xfrm>
          <a:prstGeom prst="roundRect">
            <a:avLst>
              <a:gd name="adj" fmla="val 3767"/>
            </a:avLst>
          </a:prstGeom>
          <a:noFill/>
          <a:ln w="19050">
            <a:solidFill>
              <a:schemeClr val="tx1"/>
            </a:solidFill>
            <a:miter lim="400000"/>
          </a:ln>
        </p:spPr>
        <p:txBody>
          <a:bodyPr lIns="45719" tIns="45719" rIns="45719" bIns="45719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48711" y="1302376"/>
            <a:ext cx="33514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台账管理层</a:t>
            </a:r>
          </a:p>
        </p:txBody>
      </p:sp>
      <p:pic>
        <p:nvPicPr>
          <p:cNvPr id="28" name="图片 27" descr="Login Screen Branding for Customer and Administartor - User Experience Stack Exchan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93" y="366962"/>
            <a:ext cx="558356" cy="502015"/>
          </a:xfrm>
          <a:prstGeom prst="rect">
            <a:avLst/>
          </a:prstGeom>
        </p:spPr>
      </p:pic>
      <p:pic>
        <p:nvPicPr>
          <p:cNvPr id="30" name="图片 29" descr="Person Business Avatar · Free vector graphic on Pixabay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35" y="426197"/>
            <a:ext cx="397793" cy="479648"/>
          </a:xfrm>
          <a:prstGeom prst="rect">
            <a:avLst/>
          </a:prstGeom>
        </p:spPr>
      </p:pic>
      <p:sp>
        <p:nvSpPr>
          <p:cNvPr id="31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1816645" y="1324035"/>
            <a:ext cx="870931" cy="1342572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6014406" y="1364388"/>
            <a:ext cx="1039083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地点编码创建</a:t>
            </a:r>
          </a:p>
        </p:txBody>
      </p:sp>
      <p:sp>
        <p:nvSpPr>
          <p:cNvPr id="34" name="矩形 33"/>
          <p:cNvSpPr/>
          <p:nvPr/>
        </p:nvSpPr>
        <p:spPr>
          <a:xfrm>
            <a:off x="4842813" y="135509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台账创建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9300116" y="3000827"/>
            <a:ext cx="837027" cy="28567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批量导入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10208802" y="3000828"/>
            <a:ext cx="835315" cy="28863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手工录入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11103844" y="2999657"/>
            <a:ext cx="850936" cy="28816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居民扫码</a:t>
            </a:r>
          </a:p>
        </p:txBody>
      </p:sp>
      <p:sp>
        <p:nvSpPr>
          <p:cNvPr id="40" name="矩形 39"/>
          <p:cNvSpPr/>
          <p:nvPr/>
        </p:nvSpPr>
        <p:spPr>
          <a:xfrm>
            <a:off x="5222830" y="2090565"/>
            <a:ext cx="13544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台账模板管理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7081595" y="2150492"/>
            <a:ext cx="690682" cy="46620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采集内容设置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10831980" y="1666501"/>
            <a:ext cx="441997" cy="90212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kumimoji="1"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899261" y="133459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台账管理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11350667" y="1671942"/>
            <a:ext cx="575856" cy="36455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台账转让</a:t>
            </a:r>
          </a:p>
        </p:txBody>
      </p:sp>
      <p:cxnSp>
        <p:nvCxnSpPr>
          <p:cNvPr id="55" name="肘形连接符 54"/>
          <p:cNvCxnSpPr>
            <a:stCxn id="37" idx="0"/>
            <a:endCxn id="166" idx="2"/>
          </p:cNvCxnSpPr>
          <p:nvPr/>
        </p:nvCxnSpPr>
        <p:spPr>
          <a:xfrm rot="16200000" flipV="1">
            <a:off x="7901527" y="1183724"/>
            <a:ext cx="377234" cy="325697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stCxn id="155" idx="2"/>
            <a:endCxn id="143" idx="0"/>
          </p:cNvCxnSpPr>
          <p:nvPr/>
        </p:nvCxnSpPr>
        <p:spPr>
          <a:xfrm rot="16200000" flipH="1">
            <a:off x="5087147" y="2171692"/>
            <a:ext cx="404761" cy="516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上箭头 69"/>
          <p:cNvSpPr/>
          <p:nvPr/>
        </p:nvSpPr>
        <p:spPr>
          <a:xfrm>
            <a:off x="5941325" y="2009372"/>
            <a:ext cx="206259" cy="102964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8" name="矩形 87"/>
          <p:cNvSpPr/>
          <p:nvPr/>
        </p:nvSpPr>
        <p:spPr>
          <a:xfrm>
            <a:off x="669272" y="1328388"/>
            <a:ext cx="9209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辖区统计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790691" y="1332007"/>
            <a:ext cx="902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任务统计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1899028" y="1642845"/>
            <a:ext cx="690681" cy="39328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任务进度查看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05EBA52-7605-4EF1-BEF9-9D9FF18CE0BA}"/>
              </a:ext>
            </a:extLst>
          </p:cNvPr>
          <p:cNvSpPr/>
          <p:nvPr/>
        </p:nvSpPr>
        <p:spPr>
          <a:xfrm>
            <a:off x="202074" y="1113197"/>
            <a:ext cx="3930144" cy="1612977"/>
          </a:xfrm>
          <a:prstGeom prst="roundRect">
            <a:avLst>
              <a:gd name="adj" fmla="val 3767"/>
            </a:avLst>
          </a:prstGeom>
          <a:noFill/>
          <a:ln w="19050">
            <a:solidFill>
              <a:schemeClr val="tx1"/>
            </a:solidFill>
            <a:miter lim="400000"/>
          </a:ln>
        </p:spPr>
        <p:txBody>
          <a:bodyPr lIns="45719" tIns="45719" rIns="45719" bIns="45719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1899028" y="2194091"/>
            <a:ext cx="690681" cy="40860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人员名单查看</a:t>
            </a:r>
          </a:p>
        </p:txBody>
      </p:sp>
      <p:sp>
        <p:nvSpPr>
          <p:cNvPr id="112" name="圆角矩形 111"/>
          <p:cNvSpPr/>
          <p:nvPr/>
        </p:nvSpPr>
        <p:spPr>
          <a:xfrm>
            <a:off x="679237" y="1623416"/>
            <a:ext cx="994226" cy="22577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按地域下钻</a:t>
            </a:r>
          </a:p>
        </p:txBody>
      </p:sp>
      <p:pic>
        <p:nvPicPr>
          <p:cNvPr id="138" name="图片 137" descr="Head The Dummy Avatar · Free image on Pixabay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953" y="258204"/>
            <a:ext cx="511666" cy="569413"/>
          </a:xfrm>
          <a:prstGeom prst="rect">
            <a:avLst/>
          </a:prstGeom>
        </p:spPr>
      </p:pic>
      <p:sp>
        <p:nvSpPr>
          <p:cNvPr id="139" name="矩形 138"/>
          <p:cNvSpPr/>
          <p:nvPr/>
        </p:nvSpPr>
        <p:spPr>
          <a:xfrm>
            <a:off x="107277" y="4475"/>
            <a:ext cx="267842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市区级综合管理领导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6700616" y="-8639"/>
            <a:ext cx="158519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基层工作者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2791084" y="-8639"/>
            <a:ext cx="279115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街道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社区级管理员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11054593" y="472393"/>
            <a:ext cx="1110792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居民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上箭头 144"/>
          <p:cNvSpPr/>
          <p:nvPr/>
        </p:nvSpPr>
        <p:spPr>
          <a:xfrm>
            <a:off x="1385114" y="827617"/>
            <a:ext cx="206259" cy="270157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3" name="圆角矩形 142"/>
          <p:cNvSpPr/>
          <p:nvPr/>
        </p:nvSpPr>
        <p:spPr>
          <a:xfrm>
            <a:off x="4770243" y="2374331"/>
            <a:ext cx="1039083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地理层级导入</a:t>
            </a:r>
          </a:p>
        </p:txBody>
      </p:sp>
      <p:sp>
        <p:nvSpPr>
          <p:cNvPr id="155" name="圆角矩形 154"/>
          <p:cNvSpPr/>
          <p:nvPr/>
        </p:nvSpPr>
        <p:spPr>
          <a:xfrm>
            <a:off x="4742804" y="1721376"/>
            <a:ext cx="1092929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地点选择</a:t>
            </a:r>
            <a:r>
              <a:rPr kumimoji="1"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</a:p>
        </p:txBody>
      </p:sp>
      <p:sp>
        <p:nvSpPr>
          <p:cNvPr id="163" name="圆角矩形 162"/>
          <p:cNvSpPr/>
          <p:nvPr/>
        </p:nvSpPr>
        <p:spPr>
          <a:xfrm>
            <a:off x="6014535" y="1722736"/>
            <a:ext cx="1039083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初始人员关联</a:t>
            </a:r>
          </a:p>
        </p:txBody>
      </p:sp>
      <p:sp>
        <p:nvSpPr>
          <p:cNvPr id="166" name="圆角矩形 165"/>
          <p:cNvSpPr/>
          <p:nvPr/>
        </p:nvSpPr>
        <p:spPr>
          <a:xfrm>
            <a:off x="5942116" y="2375399"/>
            <a:ext cx="1039083" cy="24819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初始人员导入</a:t>
            </a:r>
          </a:p>
        </p:txBody>
      </p:sp>
      <p:sp>
        <p:nvSpPr>
          <p:cNvPr id="172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7920492" y="1318434"/>
            <a:ext cx="2752953" cy="1332603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圆角矩形 172"/>
          <p:cNvSpPr/>
          <p:nvPr/>
        </p:nvSpPr>
        <p:spPr>
          <a:xfrm>
            <a:off x="7970713" y="1369322"/>
            <a:ext cx="541922" cy="56511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潜在居民提示</a:t>
            </a:r>
          </a:p>
        </p:txBody>
      </p:sp>
      <p:sp>
        <p:nvSpPr>
          <p:cNvPr id="175" name="圆角矩形 174"/>
          <p:cNvSpPr/>
          <p:nvPr/>
        </p:nvSpPr>
        <p:spPr>
          <a:xfrm>
            <a:off x="8565727" y="1369829"/>
            <a:ext cx="252803" cy="124650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通知下发</a:t>
            </a:r>
          </a:p>
        </p:txBody>
      </p:sp>
      <p:sp>
        <p:nvSpPr>
          <p:cNvPr id="177" name="圆角矩形 176"/>
          <p:cNvSpPr/>
          <p:nvPr/>
        </p:nvSpPr>
        <p:spPr>
          <a:xfrm>
            <a:off x="7970713" y="2010469"/>
            <a:ext cx="541921" cy="61625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居民归属转移</a:t>
            </a:r>
          </a:p>
        </p:txBody>
      </p:sp>
      <p:sp>
        <p:nvSpPr>
          <p:cNvPr id="179" name="圆角矩形 178"/>
          <p:cNvSpPr/>
          <p:nvPr/>
        </p:nvSpPr>
        <p:spPr>
          <a:xfrm>
            <a:off x="7229302" y="1379873"/>
            <a:ext cx="545690" cy="56599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居民信息确认</a:t>
            </a:r>
          </a:p>
        </p:txBody>
      </p:sp>
      <p:sp>
        <p:nvSpPr>
          <p:cNvPr id="181" name="矩形 180"/>
          <p:cNvSpPr/>
          <p:nvPr/>
        </p:nvSpPr>
        <p:spPr>
          <a:xfrm>
            <a:off x="10308837" y="1301550"/>
            <a:ext cx="3895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台账使用更新</a:t>
            </a:r>
          </a:p>
        </p:txBody>
      </p:sp>
      <p:sp>
        <p:nvSpPr>
          <p:cNvPr id="183" name="圆角矩形 182"/>
          <p:cNvSpPr/>
          <p:nvPr/>
        </p:nvSpPr>
        <p:spPr>
          <a:xfrm>
            <a:off x="8869597" y="2018895"/>
            <a:ext cx="550181" cy="60149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下派任务接收</a:t>
            </a:r>
          </a:p>
        </p:txBody>
      </p:sp>
      <p:sp>
        <p:nvSpPr>
          <p:cNvPr id="184" name="圆角矩形 183"/>
          <p:cNvSpPr/>
          <p:nvPr/>
        </p:nvSpPr>
        <p:spPr>
          <a:xfrm>
            <a:off x="9476180" y="1366823"/>
            <a:ext cx="550181" cy="60149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居民上报接收</a:t>
            </a:r>
          </a:p>
        </p:txBody>
      </p:sp>
      <p:sp>
        <p:nvSpPr>
          <p:cNvPr id="185" name="圆角矩形 184"/>
          <p:cNvSpPr/>
          <p:nvPr/>
        </p:nvSpPr>
        <p:spPr>
          <a:xfrm>
            <a:off x="8878880" y="1362170"/>
            <a:ext cx="552312" cy="62543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任务执行落位</a:t>
            </a:r>
          </a:p>
        </p:txBody>
      </p:sp>
      <p:sp>
        <p:nvSpPr>
          <p:cNvPr id="187" name="圆角矩形 186"/>
          <p:cNvSpPr/>
          <p:nvPr/>
        </p:nvSpPr>
        <p:spPr>
          <a:xfrm>
            <a:off x="11349592" y="2193874"/>
            <a:ext cx="561703" cy="36455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台账共享</a:t>
            </a:r>
          </a:p>
        </p:txBody>
      </p:sp>
      <p:sp>
        <p:nvSpPr>
          <p:cNvPr id="189" name="圆角矩形 188"/>
          <p:cNvSpPr/>
          <p:nvPr/>
        </p:nvSpPr>
        <p:spPr>
          <a:xfrm>
            <a:off x="9480534" y="2031054"/>
            <a:ext cx="562453" cy="58528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居民上报处置</a:t>
            </a:r>
          </a:p>
        </p:txBody>
      </p:sp>
      <p:sp>
        <p:nvSpPr>
          <p:cNvPr id="190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2763868" y="1324366"/>
            <a:ext cx="1280726" cy="1342572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圆角矩形 191"/>
          <p:cNvSpPr/>
          <p:nvPr/>
        </p:nvSpPr>
        <p:spPr>
          <a:xfrm>
            <a:off x="2831642" y="1658260"/>
            <a:ext cx="1169596" cy="24578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台账统计信息</a:t>
            </a:r>
          </a:p>
        </p:txBody>
      </p:sp>
      <p:sp>
        <p:nvSpPr>
          <p:cNvPr id="193" name="圆角矩形 192"/>
          <p:cNvSpPr/>
          <p:nvPr/>
        </p:nvSpPr>
        <p:spPr>
          <a:xfrm>
            <a:off x="2831643" y="2010244"/>
            <a:ext cx="1171006" cy="24578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人员名单查看</a:t>
            </a:r>
          </a:p>
        </p:txBody>
      </p:sp>
      <p:sp>
        <p:nvSpPr>
          <p:cNvPr id="195" name="矩形 194"/>
          <p:cNvSpPr/>
          <p:nvPr/>
        </p:nvSpPr>
        <p:spPr>
          <a:xfrm>
            <a:off x="2763868" y="1349124"/>
            <a:ext cx="1280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台账统计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肘形连接符 40"/>
          <p:cNvCxnSpPr>
            <a:stCxn id="166" idx="0"/>
            <a:endCxn id="163" idx="2"/>
          </p:cNvCxnSpPr>
          <p:nvPr/>
        </p:nvCxnSpPr>
        <p:spPr>
          <a:xfrm rot="5400000" flipH="1" flipV="1">
            <a:off x="6295633" y="2136956"/>
            <a:ext cx="404469" cy="72419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/>
          <p:cNvCxnSpPr>
            <a:stCxn id="33" idx="2"/>
            <a:endCxn id="163" idx="0"/>
          </p:cNvCxnSpPr>
          <p:nvPr/>
        </p:nvCxnSpPr>
        <p:spPr>
          <a:xfrm rot="16200000" flipH="1">
            <a:off x="6478935" y="1667594"/>
            <a:ext cx="110154" cy="12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>
            <a:stCxn id="155" idx="3"/>
            <a:endCxn id="33" idx="1"/>
          </p:cNvCxnSpPr>
          <p:nvPr/>
        </p:nvCxnSpPr>
        <p:spPr>
          <a:xfrm flipV="1">
            <a:off x="5835733" y="1488485"/>
            <a:ext cx="178673" cy="3569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/>
          <p:cNvCxnSpPr>
            <a:stCxn id="163" idx="3"/>
            <a:endCxn id="179" idx="1"/>
          </p:cNvCxnSpPr>
          <p:nvPr/>
        </p:nvCxnSpPr>
        <p:spPr>
          <a:xfrm flipV="1">
            <a:off x="7053618" y="1662871"/>
            <a:ext cx="175684" cy="1839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10800243" y="1767399"/>
            <a:ext cx="495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居民信息管理</a:t>
            </a:r>
          </a:p>
        </p:txBody>
      </p:sp>
      <p:sp>
        <p:nvSpPr>
          <p:cNvPr id="196" name="圆角矩形 195"/>
          <p:cNvSpPr/>
          <p:nvPr/>
        </p:nvSpPr>
        <p:spPr>
          <a:xfrm>
            <a:off x="10079886" y="1369830"/>
            <a:ext cx="264270" cy="125053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任务共享</a:t>
            </a:r>
          </a:p>
        </p:txBody>
      </p:sp>
      <p:sp>
        <p:nvSpPr>
          <p:cNvPr id="197" name="圆角矩形 196"/>
          <p:cNvSpPr/>
          <p:nvPr/>
        </p:nvSpPr>
        <p:spPr>
          <a:xfrm>
            <a:off x="2834312" y="2357784"/>
            <a:ext cx="1171006" cy="24578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互通通道统计</a:t>
            </a:r>
          </a:p>
        </p:txBody>
      </p:sp>
      <p:sp>
        <p:nvSpPr>
          <p:cNvPr id="198" name="圆角矩形 197"/>
          <p:cNvSpPr/>
          <p:nvPr/>
        </p:nvSpPr>
        <p:spPr>
          <a:xfrm>
            <a:off x="689082" y="1877837"/>
            <a:ext cx="994226" cy="22524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台账综述</a:t>
            </a:r>
          </a:p>
        </p:txBody>
      </p:sp>
      <p:sp>
        <p:nvSpPr>
          <p:cNvPr id="199" name="圆角矩形 198"/>
          <p:cNvSpPr/>
          <p:nvPr/>
        </p:nvSpPr>
        <p:spPr>
          <a:xfrm>
            <a:off x="682865" y="2379709"/>
            <a:ext cx="994226" cy="22524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任务综述</a:t>
            </a:r>
          </a:p>
        </p:txBody>
      </p:sp>
      <p:sp>
        <p:nvSpPr>
          <p:cNvPr id="201" name="圆角矩形 200"/>
          <p:cNvSpPr/>
          <p:nvPr/>
        </p:nvSpPr>
        <p:spPr>
          <a:xfrm>
            <a:off x="689082" y="2128457"/>
            <a:ext cx="994226" cy="22524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通道综述</a:t>
            </a:r>
          </a:p>
        </p:txBody>
      </p:sp>
      <p:cxnSp>
        <p:nvCxnSpPr>
          <p:cNvPr id="98" name="肘形连接符 97"/>
          <p:cNvCxnSpPr>
            <a:stCxn id="38" idx="0"/>
            <a:endCxn id="46" idx="2"/>
          </p:cNvCxnSpPr>
          <p:nvPr/>
        </p:nvCxnSpPr>
        <p:spPr>
          <a:xfrm rot="5400000" flipH="1" flipV="1">
            <a:off x="10623617" y="2571467"/>
            <a:ext cx="432205" cy="42651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肘形连接符 106"/>
          <p:cNvCxnSpPr>
            <a:stCxn id="39" idx="3"/>
            <a:endCxn id="25" idx="3"/>
          </p:cNvCxnSpPr>
          <p:nvPr/>
        </p:nvCxnSpPr>
        <p:spPr>
          <a:xfrm flipH="1" flipV="1">
            <a:off x="11804281" y="286960"/>
            <a:ext cx="150499" cy="2856777"/>
          </a:xfrm>
          <a:prstGeom prst="bentConnector3">
            <a:avLst>
              <a:gd name="adj1" fmla="val -151895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7053618" y="3954766"/>
            <a:ext cx="5030157" cy="645550"/>
            <a:chOff x="6400670" y="3835020"/>
            <a:chExt cx="5683105" cy="645550"/>
          </a:xfrm>
        </p:grpSpPr>
        <p:sp>
          <p:nvSpPr>
            <p:cNvPr id="232" name="圆角矩形 231">
              <a:extLst>
                <a:ext uri="{FF2B5EF4-FFF2-40B4-BE49-F238E27FC236}">
                  <a16:creationId xmlns:a16="http://schemas.microsoft.com/office/drawing/2014/main" id="{705EBA52-7605-4EF1-BEF9-9D9FF18CE0BA}"/>
                </a:ext>
              </a:extLst>
            </p:cNvPr>
            <p:cNvSpPr/>
            <p:nvPr/>
          </p:nvSpPr>
          <p:spPr>
            <a:xfrm>
              <a:off x="6447347" y="3835020"/>
              <a:ext cx="5636428" cy="645550"/>
            </a:xfrm>
            <a:prstGeom prst="roundRect">
              <a:avLst>
                <a:gd name="adj" fmla="val 3767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6400670" y="3872965"/>
              <a:ext cx="95607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居民交互层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7229301" y="3947220"/>
              <a:ext cx="4747491" cy="453219"/>
              <a:chOff x="5601653" y="3906277"/>
              <a:chExt cx="6375140" cy="313212"/>
            </a:xfrm>
          </p:grpSpPr>
          <p:sp>
            <p:nvSpPr>
              <p:cNvPr id="234" name="圆角矩形 233"/>
              <p:cNvSpPr/>
              <p:nvPr/>
            </p:nvSpPr>
            <p:spPr>
              <a:xfrm>
                <a:off x="6818155" y="3910362"/>
                <a:ext cx="1128634" cy="305955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录入基础信息</a:t>
                </a:r>
              </a:p>
            </p:txBody>
          </p:sp>
          <p:sp>
            <p:nvSpPr>
              <p:cNvPr id="235" name="圆角矩形 234"/>
              <p:cNvSpPr/>
              <p:nvPr/>
            </p:nvSpPr>
            <p:spPr>
              <a:xfrm>
                <a:off x="8012589" y="3910362"/>
                <a:ext cx="1142530" cy="309127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添加家人信息</a:t>
                </a:r>
              </a:p>
            </p:txBody>
          </p:sp>
          <p:sp>
            <p:nvSpPr>
              <p:cNvPr id="237" name="圆角矩形 236"/>
              <p:cNvSpPr/>
              <p:nvPr/>
            </p:nvSpPr>
            <p:spPr>
              <a:xfrm>
                <a:off x="5601653" y="3906277"/>
                <a:ext cx="1147389" cy="308619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确认常驻地点</a:t>
                </a:r>
              </a:p>
            </p:txBody>
          </p:sp>
          <p:sp>
            <p:nvSpPr>
              <p:cNvPr id="241" name="圆角矩形 240"/>
              <p:cNvSpPr/>
              <p:nvPr/>
            </p:nvSpPr>
            <p:spPr>
              <a:xfrm>
                <a:off x="9219255" y="3913534"/>
                <a:ext cx="825164" cy="305955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查看通知</a:t>
                </a:r>
              </a:p>
            </p:txBody>
          </p:sp>
          <p:sp>
            <p:nvSpPr>
              <p:cNvPr id="243" name="圆角矩形 242"/>
              <p:cNvSpPr/>
              <p:nvPr/>
            </p:nvSpPr>
            <p:spPr>
              <a:xfrm>
                <a:off x="10097036" y="3910362"/>
                <a:ext cx="825164" cy="305955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上报信息</a:t>
                </a:r>
              </a:p>
            </p:txBody>
          </p:sp>
          <p:sp>
            <p:nvSpPr>
              <p:cNvPr id="244" name="圆角矩形 243"/>
              <p:cNvSpPr/>
              <p:nvPr/>
            </p:nvSpPr>
            <p:spPr>
              <a:xfrm>
                <a:off x="10969729" y="3911146"/>
                <a:ext cx="1007064" cy="305955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通信证</a:t>
                </a:r>
              </a:p>
            </p:txBody>
          </p:sp>
        </p:grpSp>
      </p:grpSp>
      <p:grpSp>
        <p:nvGrpSpPr>
          <p:cNvPr id="229" name="组合 228"/>
          <p:cNvGrpSpPr/>
          <p:nvPr/>
        </p:nvGrpSpPr>
        <p:grpSpPr>
          <a:xfrm>
            <a:off x="4912553" y="2899874"/>
            <a:ext cx="3915764" cy="762962"/>
            <a:chOff x="5090350" y="2950673"/>
            <a:chExt cx="2375794" cy="1009085"/>
          </a:xfrm>
        </p:grpSpPr>
        <p:sp>
          <p:nvSpPr>
            <p:cNvPr id="250" name="圆角矩形 249">
              <a:extLst>
                <a:ext uri="{FF2B5EF4-FFF2-40B4-BE49-F238E27FC236}">
                  <a16:creationId xmlns:a16="http://schemas.microsoft.com/office/drawing/2014/main" id="{705EBA52-7605-4EF1-BEF9-9D9FF18CE0BA}"/>
                </a:ext>
              </a:extLst>
            </p:cNvPr>
            <p:cNvSpPr/>
            <p:nvPr/>
          </p:nvSpPr>
          <p:spPr>
            <a:xfrm>
              <a:off x="5090350" y="2950673"/>
              <a:ext cx="2375794" cy="1009085"/>
            </a:xfrm>
            <a:prstGeom prst="roundRect">
              <a:avLst>
                <a:gd name="adj" fmla="val 3767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" name="矩形 245"/>
            <p:cNvSpPr/>
            <p:nvPr/>
          </p:nvSpPr>
          <p:spPr>
            <a:xfrm>
              <a:off x="5180695" y="2972116"/>
              <a:ext cx="656688" cy="4070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任务管理层</a:t>
              </a:r>
            </a:p>
          </p:txBody>
        </p:sp>
        <p:sp>
          <p:nvSpPr>
            <p:cNvPr id="247" name="圆角矩形 246"/>
            <p:cNvSpPr/>
            <p:nvPr/>
          </p:nvSpPr>
          <p:spPr>
            <a:xfrm>
              <a:off x="5163645" y="3503124"/>
              <a:ext cx="696781" cy="351389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确定任务范围</a:t>
              </a:r>
            </a:p>
          </p:txBody>
        </p:sp>
        <p:sp>
          <p:nvSpPr>
            <p:cNvPr id="251" name="圆角矩形 250"/>
            <p:cNvSpPr/>
            <p:nvPr/>
          </p:nvSpPr>
          <p:spPr>
            <a:xfrm>
              <a:off x="5933489" y="3505983"/>
              <a:ext cx="696781" cy="351389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设置任务规则</a:t>
              </a:r>
            </a:p>
          </p:txBody>
        </p:sp>
        <p:sp>
          <p:nvSpPr>
            <p:cNvPr id="252" name="圆角矩形 251"/>
            <p:cNvSpPr/>
            <p:nvPr/>
          </p:nvSpPr>
          <p:spPr>
            <a:xfrm>
              <a:off x="6703105" y="3505983"/>
              <a:ext cx="696781" cy="351389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导入人员名单</a:t>
              </a:r>
            </a:p>
          </p:txBody>
        </p:sp>
        <p:sp>
          <p:nvSpPr>
            <p:cNvPr id="254" name="圆角矩形 253"/>
            <p:cNvSpPr/>
            <p:nvPr/>
          </p:nvSpPr>
          <p:spPr>
            <a:xfrm>
              <a:off x="6703105" y="3040544"/>
              <a:ext cx="696781" cy="34014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设置共享规则</a:t>
              </a:r>
            </a:p>
          </p:txBody>
        </p:sp>
      </p:grpSp>
      <p:cxnSp>
        <p:nvCxnSpPr>
          <p:cNvPr id="231" name="肘形连接符 230"/>
          <p:cNvCxnSpPr>
            <a:stCxn id="28" idx="2"/>
            <a:endCxn id="250" idx="1"/>
          </p:cNvCxnSpPr>
          <p:nvPr/>
        </p:nvCxnSpPr>
        <p:spPr>
          <a:xfrm rot="16200000" flipH="1">
            <a:off x="3374122" y="1742925"/>
            <a:ext cx="2412378" cy="664481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10731059" y="5724229"/>
            <a:ext cx="1202891" cy="93408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0742997" y="5721631"/>
            <a:ext cx="1203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信息填报辅助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圆角矩形 130"/>
          <p:cNvSpPr/>
          <p:nvPr/>
        </p:nvSpPr>
        <p:spPr>
          <a:xfrm>
            <a:off x="10855368" y="6360958"/>
            <a:ext cx="981071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居民信息回填</a:t>
            </a:r>
          </a:p>
        </p:txBody>
      </p:sp>
      <p:sp>
        <p:nvSpPr>
          <p:cNvPr id="133" name="圆角矩形 132"/>
          <p:cNvSpPr/>
          <p:nvPr/>
        </p:nvSpPr>
        <p:spPr>
          <a:xfrm>
            <a:off x="10855627" y="6054751"/>
            <a:ext cx="976919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台账创建校验</a:t>
            </a:r>
          </a:p>
        </p:txBody>
      </p:sp>
      <p:sp>
        <p:nvSpPr>
          <p:cNvPr id="256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5268459" y="4868224"/>
            <a:ext cx="3136016" cy="626593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7" name="矩形 256"/>
          <p:cNvSpPr/>
          <p:nvPr/>
        </p:nvSpPr>
        <p:spPr>
          <a:xfrm>
            <a:off x="6063446" y="4883595"/>
            <a:ext cx="1314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初始数据准备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8" name="圆角矩形 257"/>
          <p:cNvSpPr/>
          <p:nvPr/>
        </p:nvSpPr>
        <p:spPr>
          <a:xfrm>
            <a:off x="6333228" y="5181382"/>
            <a:ext cx="976294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5-6</a:t>
            </a:r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层级生成</a:t>
            </a:r>
          </a:p>
        </p:txBody>
      </p:sp>
      <p:sp>
        <p:nvSpPr>
          <p:cNvPr id="259" name="圆角矩形 258"/>
          <p:cNvSpPr/>
          <p:nvPr/>
        </p:nvSpPr>
        <p:spPr>
          <a:xfrm>
            <a:off x="5327287" y="5182932"/>
            <a:ext cx="950252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1-4</a:t>
            </a:r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层级生成</a:t>
            </a:r>
          </a:p>
        </p:txBody>
      </p:sp>
      <p:sp>
        <p:nvSpPr>
          <p:cNvPr id="260" name="圆角矩形 259"/>
          <p:cNvSpPr/>
          <p:nvPr/>
        </p:nvSpPr>
        <p:spPr>
          <a:xfrm>
            <a:off x="7374488" y="5179024"/>
            <a:ext cx="964586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初始人员生成</a:t>
            </a:r>
          </a:p>
        </p:txBody>
      </p:sp>
      <p:sp>
        <p:nvSpPr>
          <p:cNvPr id="261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8485154" y="4869217"/>
            <a:ext cx="3449138" cy="61907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2" name="矩形 261"/>
          <p:cNvSpPr/>
          <p:nvPr/>
        </p:nvSpPr>
        <p:spPr>
          <a:xfrm>
            <a:off x="9454337" y="4857877"/>
            <a:ext cx="15456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遗漏人员监测处理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3" name="圆角矩形 262"/>
          <p:cNvSpPr/>
          <p:nvPr/>
        </p:nvSpPr>
        <p:spPr>
          <a:xfrm>
            <a:off x="9810227" y="5172686"/>
            <a:ext cx="1009962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弹窗数据映射</a:t>
            </a:r>
          </a:p>
        </p:txBody>
      </p:sp>
      <p:sp>
        <p:nvSpPr>
          <p:cNvPr id="264" name="圆角矩形 263"/>
          <p:cNvSpPr/>
          <p:nvPr/>
        </p:nvSpPr>
        <p:spPr>
          <a:xfrm>
            <a:off x="8552603" y="5171514"/>
            <a:ext cx="1168643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核酸检测点映射</a:t>
            </a:r>
          </a:p>
        </p:txBody>
      </p:sp>
      <p:sp>
        <p:nvSpPr>
          <p:cNvPr id="265" name="圆角矩形 264"/>
          <p:cNvSpPr/>
          <p:nvPr/>
        </p:nvSpPr>
        <p:spPr>
          <a:xfrm>
            <a:off x="10901011" y="5170328"/>
            <a:ext cx="981071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外呼转出落位</a:t>
            </a:r>
          </a:p>
        </p:txBody>
      </p:sp>
      <p:sp>
        <p:nvSpPr>
          <p:cNvPr id="174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5260727" y="5724021"/>
            <a:ext cx="2756044" cy="93408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5858315" y="5732331"/>
            <a:ext cx="13415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内部数据接口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圆角矩形 177"/>
          <p:cNvSpPr/>
          <p:nvPr/>
        </p:nvSpPr>
        <p:spPr>
          <a:xfrm>
            <a:off x="6570004" y="6071797"/>
            <a:ext cx="1344207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疫情报送平台接口</a:t>
            </a:r>
          </a:p>
        </p:txBody>
      </p:sp>
      <p:sp>
        <p:nvSpPr>
          <p:cNvPr id="180" name="圆角矩形 179"/>
          <p:cNvSpPr/>
          <p:nvPr/>
        </p:nvSpPr>
        <p:spPr>
          <a:xfrm>
            <a:off x="5359919" y="6076394"/>
            <a:ext cx="1136951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核酸数据接口</a:t>
            </a:r>
          </a:p>
        </p:txBody>
      </p:sp>
      <p:sp>
        <p:nvSpPr>
          <p:cNvPr id="186" name="圆角矩形 185"/>
          <p:cNvSpPr/>
          <p:nvPr/>
        </p:nvSpPr>
        <p:spPr>
          <a:xfrm>
            <a:off x="5358375" y="6364378"/>
            <a:ext cx="1136951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外呼落位接口</a:t>
            </a:r>
          </a:p>
        </p:txBody>
      </p:sp>
      <p:sp>
        <p:nvSpPr>
          <p:cNvPr id="188" name="圆角矩形 187"/>
          <p:cNvSpPr/>
          <p:nvPr/>
        </p:nvSpPr>
        <p:spPr>
          <a:xfrm>
            <a:off x="6569985" y="6364378"/>
            <a:ext cx="1344225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手机信令接口</a:t>
            </a:r>
          </a:p>
        </p:txBody>
      </p:sp>
      <p:sp>
        <p:nvSpPr>
          <p:cNvPr id="191" name="圆角矩形 71">
            <a:extLst>
              <a:ext uri="{FF2B5EF4-FFF2-40B4-BE49-F238E27FC236}">
                <a16:creationId xmlns:a16="http://schemas.microsoft.com/office/drawing/2014/main" id="{EE054712-6E20-4AB8-863F-6A203179397C}"/>
              </a:ext>
            </a:extLst>
          </p:cNvPr>
          <p:cNvSpPr/>
          <p:nvPr/>
        </p:nvSpPr>
        <p:spPr>
          <a:xfrm>
            <a:off x="8113184" y="5724229"/>
            <a:ext cx="2498316" cy="93408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8819460" y="5727906"/>
            <a:ext cx="11683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对外数据服务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圆角矩形 181"/>
          <p:cNvSpPr/>
          <p:nvPr/>
        </p:nvSpPr>
        <p:spPr>
          <a:xfrm>
            <a:off x="8190983" y="6075208"/>
            <a:ext cx="1144644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地址填报服务</a:t>
            </a:r>
          </a:p>
        </p:txBody>
      </p:sp>
      <p:sp>
        <p:nvSpPr>
          <p:cNvPr id="200" name="圆角矩形 199"/>
          <p:cNvSpPr/>
          <p:nvPr/>
        </p:nvSpPr>
        <p:spPr>
          <a:xfrm>
            <a:off x="8190985" y="6358245"/>
            <a:ext cx="1144644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地址解析服务</a:t>
            </a:r>
          </a:p>
        </p:txBody>
      </p:sp>
      <p:sp>
        <p:nvSpPr>
          <p:cNvPr id="202" name="圆角矩形 201"/>
          <p:cNvSpPr/>
          <p:nvPr/>
        </p:nvSpPr>
        <p:spPr>
          <a:xfrm>
            <a:off x="9459259" y="6076394"/>
            <a:ext cx="1056543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人地映射关系</a:t>
            </a:r>
          </a:p>
        </p:txBody>
      </p:sp>
      <p:sp>
        <p:nvSpPr>
          <p:cNvPr id="204" name="圆角矩形 203"/>
          <p:cNvSpPr/>
          <p:nvPr/>
        </p:nvSpPr>
        <p:spPr>
          <a:xfrm>
            <a:off x="9459259" y="6358245"/>
            <a:ext cx="1056543" cy="24562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地域统计信息</a:t>
            </a:r>
          </a:p>
        </p:txBody>
      </p:sp>
      <p:sp>
        <p:nvSpPr>
          <p:cNvPr id="212" name="圆角矩形 211">
            <a:extLst>
              <a:ext uri="{FF2B5EF4-FFF2-40B4-BE49-F238E27FC236}">
                <a16:creationId xmlns:a16="http://schemas.microsoft.com/office/drawing/2014/main" id="{705EBA52-7605-4EF1-BEF9-9D9FF18CE0BA}"/>
              </a:ext>
            </a:extLst>
          </p:cNvPr>
          <p:cNvSpPr/>
          <p:nvPr/>
        </p:nvSpPr>
        <p:spPr>
          <a:xfrm>
            <a:off x="4842813" y="4764478"/>
            <a:ext cx="7225093" cy="1983392"/>
          </a:xfrm>
          <a:prstGeom prst="roundRect">
            <a:avLst>
              <a:gd name="adj" fmla="val 37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4" name="矩形 213"/>
          <p:cNvSpPr/>
          <p:nvPr/>
        </p:nvSpPr>
        <p:spPr>
          <a:xfrm>
            <a:off x="4909457" y="5148531"/>
            <a:ext cx="3300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数据处理层</a:t>
            </a:r>
          </a:p>
        </p:txBody>
      </p:sp>
      <p:cxnSp>
        <p:nvCxnSpPr>
          <p:cNvPr id="53" name="肘形连接符 52"/>
          <p:cNvCxnSpPr>
            <a:stCxn id="253" idx="1"/>
            <a:endCxn id="20" idx="3"/>
          </p:cNvCxnSpPr>
          <p:nvPr/>
        </p:nvCxnSpPr>
        <p:spPr>
          <a:xfrm rot="10800000" flipV="1">
            <a:off x="4573337" y="4272328"/>
            <a:ext cx="344492" cy="148202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30" idx="1"/>
            <a:endCxn id="155" idx="0"/>
          </p:cNvCxnSpPr>
          <p:nvPr/>
        </p:nvCxnSpPr>
        <p:spPr>
          <a:xfrm rot="10800000" flipV="1">
            <a:off x="5289269" y="666020"/>
            <a:ext cx="1995066" cy="105535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28" idx="2"/>
            <a:endCxn id="6" idx="1"/>
          </p:cNvCxnSpPr>
          <p:nvPr/>
        </p:nvCxnSpPr>
        <p:spPr>
          <a:xfrm rot="16200000" flipH="1">
            <a:off x="3718675" y="1398372"/>
            <a:ext cx="1516634" cy="457843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stCxn id="253" idx="0"/>
            <a:endCxn id="37" idx="2"/>
          </p:cNvCxnSpPr>
          <p:nvPr/>
        </p:nvCxnSpPr>
        <p:spPr>
          <a:xfrm rot="5400000" flipH="1" flipV="1">
            <a:off x="7503612" y="1660036"/>
            <a:ext cx="588554" cy="3841482"/>
          </a:xfrm>
          <a:prstGeom prst="bentConnector3">
            <a:avLst>
              <a:gd name="adj1" fmla="val 2410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stCxn id="232" idx="0"/>
            <a:endCxn id="39" idx="2"/>
          </p:cNvCxnSpPr>
          <p:nvPr/>
        </p:nvCxnSpPr>
        <p:spPr>
          <a:xfrm rot="5400000" flipH="1" flipV="1">
            <a:off x="10225859" y="2651313"/>
            <a:ext cx="666949" cy="1939958"/>
          </a:xfrm>
          <a:prstGeom prst="bentConnector3">
            <a:avLst>
              <a:gd name="adj1" fmla="val 25517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肘形连接符 78"/>
          <p:cNvCxnSpPr>
            <a:stCxn id="172" idx="0"/>
            <a:endCxn id="30" idx="3"/>
          </p:cNvCxnSpPr>
          <p:nvPr/>
        </p:nvCxnSpPr>
        <p:spPr>
          <a:xfrm rot="16200000" flipV="1">
            <a:off x="8163343" y="184807"/>
            <a:ext cx="652413" cy="1614841"/>
          </a:xfrm>
          <a:prstGeom prst="bentConnector2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肘形连接符 80"/>
          <p:cNvCxnSpPr>
            <a:stCxn id="30" idx="3"/>
            <a:endCxn id="48" idx="0"/>
          </p:cNvCxnSpPr>
          <p:nvPr/>
        </p:nvCxnSpPr>
        <p:spPr>
          <a:xfrm>
            <a:off x="7682128" y="666021"/>
            <a:ext cx="3668539" cy="66857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肘形连接符 91"/>
          <p:cNvCxnSpPr>
            <a:stCxn id="261" idx="3"/>
            <a:endCxn id="173" idx="0"/>
          </p:cNvCxnSpPr>
          <p:nvPr/>
        </p:nvCxnSpPr>
        <p:spPr>
          <a:xfrm flipH="1" flipV="1">
            <a:off x="8241674" y="1369322"/>
            <a:ext cx="3692618" cy="3809433"/>
          </a:xfrm>
          <a:prstGeom prst="bentConnector4">
            <a:avLst>
              <a:gd name="adj1" fmla="val -6191"/>
              <a:gd name="adj2" fmla="val 10600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肘形连接符 98"/>
          <p:cNvCxnSpPr>
            <a:stCxn id="124" idx="1"/>
            <a:endCxn id="8" idx="1"/>
          </p:cNvCxnSpPr>
          <p:nvPr/>
        </p:nvCxnSpPr>
        <p:spPr>
          <a:xfrm rot="10800000">
            <a:off x="202074" y="1919686"/>
            <a:ext cx="480198" cy="3837930"/>
          </a:xfrm>
          <a:prstGeom prst="bentConnector3">
            <a:avLst>
              <a:gd name="adj1" fmla="val 13570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肘形连接符 109"/>
          <p:cNvCxnSpPr>
            <a:stCxn id="250" idx="3"/>
            <a:endCxn id="183" idx="2"/>
          </p:cNvCxnSpPr>
          <p:nvPr/>
        </p:nvCxnSpPr>
        <p:spPr>
          <a:xfrm flipV="1">
            <a:off x="8828316" y="2620387"/>
            <a:ext cx="316372" cy="660968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5" idx="1"/>
            <a:endCxn id="184" idx="0"/>
          </p:cNvCxnSpPr>
          <p:nvPr/>
        </p:nvCxnSpPr>
        <p:spPr>
          <a:xfrm rot="10800000" flipV="1">
            <a:off x="9751271" y="286959"/>
            <a:ext cx="1379236" cy="1079863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肘形连接符 115"/>
          <p:cNvCxnSpPr>
            <a:stCxn id="174" idx="0"/>
            <a:endCxn id="261" idx="2"/>
          </p:cNvCxnSpPr>
          <p:nvPr/>
        </p:nvCxnSpPr>
        <p:spPr>
          <a:xfrm rot="5400000" flipH="1" flipV="1">
            <a:off x="8306372" y="3820670"/>
            <a:ext cx="235729" cy="3570974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肘形连接符 118"/>
          <p:cNvCxnSpPr>
            <a:stCxn id="174" idx="0"/>
            <a:endCxn id="256" idx="2"/>
          </p:cNvCxnSpPr>
          <p:nvPr/>
        </p:nvCxnSpPr>
        <p:spPr>
          <a:xfrm rot="5400000" flipH="1" flipV="1">
            <a:off x="6623006" y="5510560"/>
            <a:ext cx="229204" cy="19771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流程图: 磁盘 248"/>
          <p:cNvSpPr/>
          <p:nvPr/>
        </p:nvSpPr>
        <p:spPr>
          <a:xfrm>
            <a:off x="5091033" y="4242307"/>
            <a:ext cx="1161296" cy="39404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地点信息库</a:t>
            </a:r>
          </a:p>
        </p:txBody>
      </p:sp>
      <p:sp>
        <p:nvSpPr>
          <p:cNvPr id="253" name="圆角矩形 252">
            <a:extLst>
              <a:ext uri="{FF2B5EF4-FFF2-40B4-BE49-F238E27FC236}">
                <a16:creationId xmlns:a16="http://schemas.microsoft.com/office/drawing/2014/main" id="{705EBA52-7605-4EF1-BEF9-9D9FF18CE0BA}"/>
              </a:ext>
            </a:extLst>
          </p:cNvPr>
          <p:cNvSpPr/>
          <p:nvPr/>
        </p:nvSpPr>
        <p:spPr>
          <a:xfrm>
            <a:off x="4917829" y="3875054"/>
            <a:ext cx="1918638" cy="794548"/>
          </a:xfrm>
          <a:prstGeom prst="roundRect">
            <a:avLst>
              <a:gd name="adj" fmla="val 3767"/>
            </a:avLst>
          </a:prstGeom>
          <a:noFill/>
          <a:ln w="19050">
            <a:solidFill>
              <a:schemeClr val="tx1"/>
            </a:solidFill>
            <a:miter lim="400000"/>
          </a:ln>
        </p:spPr>
        <p:txBody>
          <a:bodyPr lIns="45719" tIns="45719" rIns="45719" bIns="45719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5" name="矩形 254"/>
          <p:cNvSpPr/>
          <p:nvPr/>
        </p:nvSpPr>
        <p:spPr>
          <a:xfrm>
            <a:off x="6211527" y="3980415"/>
            <a:ext cx="6451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数据资产</a:t>
            </a:r>
          </a:p>
        </p:txBody>
      </p:sp>
      <p:cxnSp>
        <p:nvCxnSpPr>
          <p:cNvPr id="227" name="肘形连接符 226"/>
          <p:cNvCxnSpPr>
            <a:stCxn id="212" idx="0"/>
            <a:endCxn id="253" idx="3"/>
          </p:cNvCxnSpPr>
          <p:nvPr/>
        </p:nvCxnSpPr>
        <p:spPr>
          <a:xfrm rot="16200000" flipV="1">
            <a:off x="7399839" y="3708956"/>
            <a:ext cx="492150" cy="161889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流程图: 磁盘 149"/>
          <p:cNvSpPr/>
          <p:nvPr/>
        </p:nvSpPr>
        <p:spPr>
          <a:xfrm>
            <a:off x="5090784" y="3911510"/>
            <a:ext cx="1161296" cy="39404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人员信息库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4541764" y="3416627"/>
            <a:ext cx="370788" cy="488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/>
          <p:cNvCxnSpPr>
            <a:stCxn id="15" idx="1"/>
            <a:endCxn id="48" idx="0"/>
          </p:cNvCxnSpPr>
          <p:nvPr/>
        </p:nvCxnSpPr>
        <p:spPr>
          <a:xfrm rot="10800000" flipH="1">
            <a:off x="226853" y="1334597"/>
            <a:ext cx="11123814" cy="1950867"/>
          </a:xfrm>
          <a:prstGeom prst="bentConnector4">
            <a:avLst>
              <a:gd name="adj1" fmla="val -2084"/>
              <a:gd name="adj2" fmla="val 12176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358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9857198" cy="91520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技术架构 </a:t>
            </a:r>
            <a:r>
              <a:rPr lang="zh-CN" altLang="en-US" sz="1800" b="0" dirty="0"/>
              <a:t>以设备、系统和平台为节点，以网络拓扑和信息流为边的图</a:t>
            </a:r>
          </a:p>
        </p:txBody>
      </p:sp>
      <p:sp>
        <p:nvSpPr>
          <p:cNvPr id="49" name="椭圆 48"/>
          <p:cNvSpPr/>
          <p:nvPr/>
        </p:nvSpPr>
        <p:spPr>
          <a:xfrm>
            <a:off x="4006280" y="1806472"/>
            <a:ext cx="873303" cy="84248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4006280" y="1996879"/>
            <a:ext cx="842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</a:p>
        </p:txBody>
      </p:sp>
      <p:sp>
        <p:nvSpPr>
          <p:cNvPr id="51" name="椭圆 50"/>
          <p:cNvSpPr/>
          <p:nvPr/>
        </p:nvSpPr>
        <p:spPr>
          <a:xfrm>
            <a:off x="5278563" y="1806472"/>
            <a:ext cx="873303" cy="842481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5278563" y="1996879"/>
            <a:ext cx="842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</a:p>
        </p:txBody>
      </p:sp>
      <p:sp>
        <p:nvSpPr>
          <p:cNvPr id="53" name="椭圆 52"/>
          <p:cNvSpPr/>
          <p:nvPr/>
        </p:nvSpPr>
        <p:spPr>
          <a:xfrm>
            <a:off x="6550846" y="1805428"/>
            <a:ext cx="873303" cy="842481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6550846" y="1995835"/>
            <a:ext cx="842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cxnSp>
        <p:nvCxnSpPr>
          <p:cNvPr id="11" name="直接箭头连接符 10"/>
          <p:cNvCxnSpPr>
            <a:stCxn id="50" idx="3"/>
            <a:endCxn id="52" idx="1"/>
          </p:cNvCxnSpPr>
          <p:nvPr/>
        </p:nvCxnSpPr>
        <p:spPr>
          <a:xfrm>
            <a:off x="4848762" y="2227712"/>
            <a:ext cx="429801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2" idx="3"/>
            <a:endCxn id="54" idx="1"/>
          </p:cNvCxnSpPr>
          <p:nvPr/>
        </p:nvCxnSpPr>
        <p:spPr>
          <a:xfrm flipV="1">
            <a:off x="6121045" y="2226668"/>
            <a:ext cx="429801" cy="104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4D30F6D1-F8D6-4977-88B2-1FE1C549BF88}"/>
              </a:ext>
            </a:extLst>
          </p:cNvPr>
          <p:cNvSpPr txBox="1">
            <a:spLocks/>
          </p:cNvSpPr>
          <p:nvPr/>
        </p:nvSpPr>
        <p:spPr>
          <a:xfrm>
            <a:off x="665018" y="2921330"/>
            <a:ext cx="10960925" cy="339634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定义：是以设备、系统和平台为节点，以网络拓扑关系和实际发生的信息流为边的图。</a:t>
            </a:r>
          </a:p>
          <a:p>
            <a:pPr lvl="1">
              <a:lnSpc>
                <a:spcPct val="120000"/>
              </a:lnSpc>
            </a:pPr>
            <a:r>
              <a:rPr lang="zh-CN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设备包括：手机、移动终端、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PC</a:t>
            </a:r>
            <a:r>
              <a:rPr lang="zh-CN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机、指挥大屏、传感器、网闸、防火墙、灯杆等；</a:t>
            </a:r>
          </a:p>
          <a:p>
            <a:pPr lvl="1">
              <a:lnSpc>
                <a:spcPct val="120000"/>
              </a:lnSpc>
            </a:pPr>
            <a:r>
              <a:rPr lang="zh-CN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系统包括：核酸采集、疫苗接种、健康宝、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OA</a:t>
            </a:r>
            <a:r>
              <a:rPr lang="zh-CN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系统、流调系统、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800M</a:t>
            </a:r>
            <a:r>
              <a:rPr lang="zh-CN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等；</a:t>
            </a:r>
          </a:p>
          <a:p>
            <a:pPr lvl="1">
              <a:lnSpc>
                <a:spcPct val="120000"/>
              </a:lnSpc>
            </a:pPr>
            <a:r>
              <a:rPr lang="zh-CN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平台包括：公有云平台（京东云等）、政务云平台（如金山云等）、共享交换平台、一网通办、一网统管平台、京办平台等；</a:t>
            </a:r>
          </a:p>
          <a:p>
            <a:pPr lvl="1">
              <a:lnSpc>
                <a:spcPct val="120000"/>
              </a:lnSpc>
            </a:pPr>
            <a:r>
              <a:rPr lang="zh-CN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网段包括：互联网、政务互联网、政务外网、政务内网、公安专网、公司内网等；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作用：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确定方案的可落地性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指导部署、运维和问题排查。</a:t>
            </a:r>
          </a:p>
          <a:p>
            <a:pPr>
              <a:lnSpc>
                <a:spcPct val="120000"/>
              </a:lnSpc>
            </a:pPr>
            <a:endParaRPr lang="zh-CN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48246" y="1085993"/>
            <a:ext cx="81113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分析产品落地的可行性和需要的资源、指导部署、运维和故障诊断</a:t>
            </a:r>
          </a:p>
        </p:txBody>
      </p:sp>
    </p:spTree>
    <p:extLst>
      <p:ext uri="{BB962C8B-B14F-4D97-AF65-F5344CB8AC3E}">
        <p14:creationId xmlns:p14="http://schemas.microsoft.com/office/powerpoint/2010/main" val="722837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195DA10-8C07-1BFE-E346-D7ECBCEC4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10" y="190295"/>
            <a:ext cx="1879433" cy="338461"/>
          </a:xfrm>
        </p:spPr>
        <p:txBody>
          <a:bodyPr/>
          <a:lstStyle/>
          <a:p>
            <a:r>
              <a:rPr lang="zh-CN" altLang="en-US" dirty="0"/>
              <a:t>部署架构图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D585B52D-5CA4-9A04-9592-E3BBD4F239AF}"/>
              </a:ext>
            </a:extLst>
          </p:cNvPr>
          <p:cNvGrpSpPr/>
          <p:nvPr/>
        </p:nvGrpSpPr>
        <p:grpSpPr>
          <a:xfrm>
            <a:off x="7740445" y="194483"/>
            <a:ext cx="3783812" cy="331196"/>
            <a:chOff x="7740445" y="194483"/>
            <a:chExt cx="3783812" cy="331196"/>
          </a:xfrm>
        </p:grpSpPr>
        <p:sp>
          <p:nvSpPr>
            <p:cNvPr id="195" name="云形 194">
              <a:extLst>
                <a:ext uri="{FF2B5EF4-FFF2-40B4-BE49-F238E27FC236}">
                  <a16:creationId xmlns:a16="http://schemas.microsoft.com/office/drawing/2014/main" id="{ED5804BF-7F59-83C8-55FA-70B48BB5A039}"/>
                </a:ext>
              </a:extLst>
            </p:cNvPr>
            <p:cNvSpPr/>
            <p:nvPr/>
          </p:nvSpPr>
          <p:spPr>
            <a:xfrm>
              <a:off x="7740445" y="200854"/>
              <a:ext cx="749027" cy="324824"/>
            </a:xfrm>
            <a:prstGeom prst="cloud">
              <a:avLst/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rtlCol="0" anchor="ctr"/>
            <a:lstStyle/>
            <a:p>
              <a:pPr algn="ctr"/>
              <a:r>
                <a:rPr kumimoji="1"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环境</a:t>
              </a:r>
            </a:p>
          </p:txBody>
        </p:sp>
        <p:sp>
          <p:nvSpPr>
            <p:cNvPr id="196" name="圆角矩形 195">
              <a:extLst>
                <a:ext uri="{FF2B5EF4-FFF2-40B4-BE49-F238E27FC236}">
                  <a16:creationId xmlns:a16="http://schemas.microsoft.com/office/drawing/2014/main" id="{CEA34A18-34C0-0AA5-32AF-6CD99D849978}"/>
                </a:ext>
              </a:extLst>
            </p:cNvPr>
            <p:cNvSpPr/>
            <p:nvPr/>
          </p:nvSpPr>
          <p:spPr>
            <a:xfrm>
              <a:off x="8752039" y="194884"/>
              <a:ext cx="749028" cy="330794"/>
            </a:xfrm>
            <a:prstGeom prst="roundRect">
              <a:avLst>
                <a:gd name="adj" fmla="val 4382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rtlCol="0" anchor="ctr"/>
            <a:lstStyle/>
            <a:p>
              <a:pPr algn="ctr"/>
              <a:r>
                <a:rPr kumimoji="1" lang="zh-CN" altLang="en-US" sz="1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功能模块</a:t>
              </a:r>
            </a:p>
          </p:txBody>
        </p:sp>
        <p:sp>
          <p:nvSpPr>
            <p:cNvPr id="197" name="圆角矩形 196">
              <a:extLst>
                <a:ext uri="{FF2B5EF4-FFF2-40B4-BE49-F238E27FC236}">
                  <a16:creationId xmlns:a16="http://schemas.microsoft.com/office/drawing/2014/main" id="{861D2E1E-80C1-0D3C-D91C-73A9ED7B9824}"/>
                </a:ext>
              </a:extLst>
            </p:cNvPr>
            <p:cNvSpPr/>
            <p:nvPr/>
          </p:nvSpPr>
          <p:spPr>
            <a:xfrm>
              <a:off x="9763634" y="194483"/>
              <a:ext cx="749027" cy="331196"/>
            </a:xfrm>
            <a:prstGeom prst="roundRect">
              <a:avLst>
                <a:gd name="adj" fmla="val 4382"/>
              </a:avLst>
            </a:prstGeom>
            <a:solidFill>
              <a:srgbClr val="F9EEED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rtlCol="0" anchor="ctr"/>
            <a:lstStyle/>
            <a:p>
              <a:pPr algn="ctr"/>
              <a:r>
                <a:rPr kumimoji="1" lang="zh-CN" altLang="en-US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网络区域</a:t>
              </a:r>
            </a:p>
          </p:txBody>
        </p:sp>
        <p:sp>
          <p:nvSpPr>
            <p:cNvPr id="200" name="圆角矩形 199">
              <a:extLst>
                <a:ext uri="{FF2B5EF4-FFF2-40B4-BE49-F238E27FC236}">
                  <a16:creationId xmlns:a16="http://schemas.microsoft.com/office/drawing/2014/main" id="{BE9CB704-988C-DDEE-25DC-62373F80F5B6}"/>
                </a:ext>
              </a:extLst>
            </p:cNvPr>
            <p:cNvSpPr/>
            <p:nvPr/>
          </p:nvSpPr>
          <p:spPr>
            <a:xfrm>
              <a:off x="10775229" y="194684"/>
              <a:ext cx="749028" cy="330794"/>
            </a:xfrm>
            <a:prstGeom prst="roundRect">
              <a:avLst>
                <a:gd name="adj" fmla="val 4382"/>
              </a:avLst>
            </a:prstGeom>
            <a:solidFill>
              <a:srgbClr val="7A401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安全模块</a:t>
              </a:r>
            </a:p>
          </p:txBody>
        </p: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01B0822F-116D-C215-EFCA-6430CC6399DE}"/>
              </a:ext>
            </a:extLst>
          </p:cNvPr>
          <p:cNvSpPr/>
          <p:nvPr/>
        </p:nvSpPr>
        <p:spPr>
          <a:xfrm>
            <a:off x="359510" y="722728"/>
            <a:ext cx="3773884" cy="1211389"/>
          </a:xfrm>
          <a:prstGeom prst="roundRect">
            <a:avLst>
              <a:gd name="adj" fmla="val 4382"/>
            </a:avLst>
          </a:prstGeom>
          <a:solidFill>
            <a:srgbClr val="DCE3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t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互联网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E3B2AC-ED29-44A5-A61A-6E66DBF2B4EC}"/>
              </a:ext>
            </a:extLst>
          </p:cNvPr>
          <p:cNvSpPr txBox="1"/>
          <p:nvPr/>
        </p:nvSpPr>
        <p:spPr>
          <a:xfrm>
            <a:off x="922134" y="1139870"/>
            <a:ext cx="10729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1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居民端用户</a:t>
            </a:r>
            <a:endParaRPr lang="zh-CN" altLang="en-US" sz="11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0A5046-150F-81DD-6656-DB85F29D8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85" y="1132175"/>
            <a:ext cx="314919" cy="26161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5F4702-B797-698E-5ACC-76DE5807CBBE}"/>
              </a:ext>
            </a:extLst>
          </p:cNvPr>
          <p:cNvSpPr txBox="1"/>
          <p:nvPr/>
        </p:nvSpPr>
        <p:spPr>
          <a:xfrm>
            <a:off x="922134" y="1469859"/>
            <a:ext cx="10729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1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政务端用户</a:t>
            </a:r>
            <a:endParaRPr lang="zh-CN" altLang="en-US" sz="11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8527A3-2BDE-10B4-08F5-AD8CFE201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85" y="1462164"/>
            <a:ext cx="314919" cy="261611"/>
          </a:xfrm>
          <a:prstGeom prst="rect">
            <a:avLst/>
          </a:prstGeom>
        </p:spPr>
      </p:pic>
      <p:sp>
        <p:nvSpPr>
          <p:cNvPr id="16" name="圆角矩形 15">
            <a:extLst>
              <a:ext uri="{FF2B5EF4-FFF2-40B4-BE49-F238E27FC236}">
                <a16:creationId xmlns:a16="http://schemas.microsoft.com/office/drawing/2014/main" id="{338E4CC9-19E7-055B-007D-B57E29E0343B}"/>
              </a:ext>
            </a:extLst>
          </p:cNvPr>
          <p:cNvSpPr/>
          <p:nvPr/>
        </p:nvSpPr>
        <p:spPr>
          <a:xfrm>
            <a:off x="359509" y="2102812"/>
            <a:ext cx="1737849" cy="4486057"/>
          </a:xfrm>
          <a:prstGeom prst="roundRect">
            <a:avLst>
              <a:gd name="adj" fmla="val 4382"/>
            </a:avLst>
          </a:prstGeom>
          <a:solidFill>
            <a:srgbClr val="DCE3F2">
              <a:alpha val="9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b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京东内网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50EB812C-5D0A-1BC2-564A-217CBD5367CC}"/>
              </a:ext>
            </a:extLst>
          </p:cNvPr>
          <p:cNvSpPr/>
          <p:nvPr/>
        </p:nvSpPr>
        <p:spPr>
          <a:xfrm>
            <a:off x="2398891" y="2102812"/>
            <a:ext cx="1737849" cy="4486057"/>
          </a:xfrm>
          <a:prstGeom prst="roundRect">
            <a:avLst>
              <a:gd name="adj" fmla="val 4382"/>
            </a:avLst>
          </a:prstGeom>
          <a:solidFill>
            <a:srgbClr val="DCE3F2">
              <a:alpha val="9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b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京东云</a:t>
            </a: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9399CD56-FE57-3BA9-BA60-A7B6BDFF5BB7}"/>
              </a:ext>
            </a:extLst>
          </p:cNvPr>
          <p:cNvGrpSpPr/>
          <p:nvPr/>
        </p:nvGrpSpPr>
        <p:grpSpPr>
          <a:xfrm>
            <a:off x="2494145" y="1046190"/>
            <a:ext cx="1653181" cy="763571"/>
            <a:chOff x="3721371" y="887821"/>
            <a:chExt cx="1373337" cy="76357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514D62E-A281-389B-B81D-A7BFF7F1E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6371" y="1290819"/>
              <a:ext cx="240590" cy="280709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5A0E99F-DDEE-A6A1-7203-F1840BFA8EC0}"/>
                </a:ext>
              </a:extLst>
            </p:cNvPr>
            <p:cNvSpPr txBox="1"/>
            <p:nvPr/>
          </p:nvSpPr>
          <p:spPr>
            <a:xfrm>
              <a:off x="4037886" y="981501"/>
              <a:ext cx="105682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100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京民通微信端</a:t>
              </a:r>
              <a:endParaRPr lang="zh-CN" altLang="en-US" sz="1100" dirty="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DF66A51-8BA0-2BF1-E0E8-90C0D011B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86372" y="967683"/>
              <a:ext cx="240592" cy="28071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A72C422-ABB6-C05F-C2E2-A3B254F50B66}"/>
                </a:ext>
              </a:extLst>
            </p:cNvPr>
            <p:cNvSpPr txBox="1"/>
            <p:nvPr/>
          </p:nvSpPr>
          <p:spPr>
            <a:xfrm>
              <a:off x="4037886" y="1311490"/>
              <a:ext cx="105682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100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京民通京办端</a:t>
              </a:r>
              <a:endParaRPr lang="zh-CN" altLang="en-US" sz="1100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ACE09EC-46BF-E754-51B8-BC0597A5176F}"/>
                </a:ext>
              </a:extLst>
            </p:cNvPr>
            <p:cNvSpPr/>
            <p:nvPr/>
          </p:nvSpPr>
          <p:spPr>
            <a:xfrm>
              <a:off x="3721371" y="887821"/>
              <a:ext cx="1292158" cy="763571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1987D9FA-10DB-906C-116D-0C7EC1E58F0A}"/>
              </a:ext>
            </a:extLst>
          </p:cNvPr>
          <p:cNvSpPr/>
          <p:nvPr/>
        </p:nvSpPr>
        <p:spPr>
          <a:xfrm>
            <a:off x="2581281" y="2160689"/>
            <a:ext cx="1373072" cy="330794"/>
          </a:xfrm>
          <a:prstGeom prst="roundRect">
            <a:avLst>
              <a:gd name="adj" fmla="val 4382"/>
            </a:avLst>
          </a:prstGeom>
          <a:solidFill>
            <a:srgbClr val="7A401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DDoS</a:t>
            </a:r>
            <a:r>
              <a:rPr kumimoji="1"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kumimoji="1"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高防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F6260D1F-D1C4-439C-173C-0553D1340ABF}"/>
              </a:ext>
            </a:extLst>
          </p:cNvPr>
          <p:cNvSpPr/>
          <p:nvPr/>
        </p:nvSpPr>
        <p:spPr>
          <a:xfrm>
            <a:off x="2581281" y="2688430"/>
            <a:ext cx="1373072" cy="330794"/>
          </a:xfrm>
          <a:prstGeom prst="roundRect">
            <a:avLst>
              <a:gd name="adj" fmla="val 4382"/>
            </a:avLst>
          </a:prstGeom>
          <a:solidFill>
            <a:srgbClr val="7A401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kumimoji="1"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应用防火墙（</a:t>
            </a:r>
            <a:r>
              <a:rPr kumimoji="1" lang="en-US" altLang="zh-CN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WAF</a:t>
            </a:r>
            <a:r>
              <a:rPr kumimoji="1"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C31DEBCE-DED9-BC6D-C84E-CB64CF26A1E5}"/>
              </a:ext>
            </a:extLst>
          </p:cNvPr>
          <p:cNvSpPr/>
          <p:nvPr/>
        </p:nvSpPr>
        <p:spPr>
          <a:xfrm>
            <a:off x="2581281" y="3224157"/>
            <a:ext cx="1373072" cy="861571"/>
          </a:xfrm>
          <a:prstGeom prst="roundRect">
            <a:avLst>
              <a:gd name="adj" fmla="val 4382"/>
            </a:avLst>
          </a:prstGeom>
          <a:solidFill>
            <a:srgbClr val="7A401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安全运营中心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F8DDFF67-5FA1-DF98-9293-6F6BAEE6E0A5}"/>
              </a:ext>
            </a:extLst>
          </p:cNvPr>
          <p:cNvSpPr/>
          <p:nvPr/>
        </p:nvSpPr>
        <p:spPr>
          <a:xfrm>
            <a:off x="2581281" y="4282677"/>
            <a:ext cx="1373072" cy="330794"/>
          </a:xfrm>
          <a:prstGeom prst="roundRect">
            <a:avLst>
              <a:gd name="adj" fmla="val 4382"/>
            </a:avLst>
          </a:prstGeom>
          <a:solidFill>
            <a:srgbClr val="7A401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云安全服务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A9EA9335-57A3-C7D6-DF84-EED779C7FE8F}"/>
              </a:ext>
            </a:extLst>
          </p:cNvPr>
          <p:cNvSpPr/>
          <p:nvPr/>
        </p:nvSpPr>
        <p:spPr>
          <a:xfrm>
            <a:off x="2581281" y="4809472"/>
            <a:ext cx="1373072" cy="330794"/>
          </a:xfrm>
          <a:prstGeom prst="roundRect">
            <a:avLst>
              <a:gd name="adj" fmla="val 4382"/>
            </a:avLst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短信网关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4A4F8DA-750B-9FE8-45C6-64CD35321EEB}"/>
              </a:ext>
            </a:extLst>
          </p:cNvPr>
          <p:cNvSpPr txBox="1"/>
          <p:nvPr/>
        </p:nvSpPr>
        <p:spPr>
          <a:xfrm>
            <a:off x="857259" y="3524137"/>
            <a:ext cx="1285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1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安全运维人员</a:t>
            </a:r>
            <a:endParaRPr lang="zh-CN" altLang="en-US" sz="1100" dirty="0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7B2A2C6-C790-5BA5-0B76-A1277804AAE0}"/>
              </a:ext>
            </a:extLst>
          </p:cNvPr>
          <p:cNvSpPr/>
          <p:nvPr/>
        </p:nvSpPr>
        <p:spPr>
          <a:xfrm>
            <a:off x="541897" y="2688430"/>
            <a:ext cx="1373072" cy="330794"/>
          </a:xfrm>
          <a:prstGeom prst="roundRect">
            <a:avLst>
              <a:gd name="adj" fmla="val 4382"/>
            </a:avLst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运维终端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00CFFFE-8D95-00A7-2D42-B1DB94FBDE69}"/>
              </a:ext>
            </a:extLst>
          </p:cNvPr>
          <p:cNvSpPr txBox="1"/>
          <p:nvPr/>
        </p:nvSpPr>
        <p:spPr>
          <a:xfrm>
            <a:off x="994258" y="4320485"/>
            <a:ext cx="11031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1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产研人员</a:t>
            </a:r>
            <a:endParaRPr lang="zh-CN" altLang="en-US" sz="1100" dirty="0"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5EE52FF5-DBBC-5B51-EE4B-915DD79C53ED}"/>
              </a:ext>
            </a:extLst>
          </p:cNvPr>
          <p:cNvSpPr/>
          <p:nvPr/>
        </p:nvSpPr>
        <p:spPr>
          <a:xfrm>
            <a:off x="541897" y="4810016"/>
            <a:ext cx="1373072" cy="330794"/>
          </a:xfrm>
          <a:prstGeom prst="roundRect">
            <a:avLst>
              <a:gd name="adj" fmla="val 4382"/>
            </a:avLst>
          </a:prstGeom>
          <a:solidFill>
            <a:srgbClr val="7A401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代码安全监测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F8BF744A-8EAD-F682-8165-8F8DE058DFE9}"/>
              </a:ext>
            </a:extLst>
          </p:cNvPr>
          <p:cNvSpPr/>
          <p:nvPr/>
        </p:nvSpPr>
        <p:spPr>
          <a:xfrm>
            <a:off x="541897" y="5333679"/>
            <a:ext cx="1373072" cy="330794"/>
          </a:xfrm>
          <a:prstGeom prst="roundRect">
            <a:avLst>
              <a:gd name="adj" fmla="val 4382"/>
            </a:avLst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持续集成及发布</a:t>
            </a: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D6F99DE1-F5B0-D1C1-FCF4-7573F971AE7A}"/>
              </a:ext>
            </a:extLst>
          </p:cNvPr>
          <p:cNvSpPr/>
          <p:nvPr/>
        </p:nvSpPr>
        <p:spPr>
          <a:xfrm>
            <a:off x="541897" y="5866855"/>
            <a:ext cx="1373072" cy="330794"/>
          </a:xfrm>
          <a:prstGeom prst="roundRect">
            <a:avLst>
              <a:gd name="adj" fmla="val 4382"/>
            </a:avLst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代码及成品库</a:t>
            </a:r>
          </a:p>
        </p:txBody>
      </p:sp>
      <p:sp>
        <p:nvSpPr>
          <p:cNvPr id="34" name="云形 33">
            <a:extLst>
              <a:ext uri="{FF2B5EF4-FFF2-40B4-BE49-F238E27FC236}">
                <a16:creationId xmlns:a16="http://schemas.microsoft.com/office/drawing/2014/main" id="{B68EA469-4B32-E3A7-314B-7E6BC9AEE987}"/>
              </a:ext>
            </a:extLst>
          </p:cNvPr>
          <p:cNvSpPr/>
          <p:nvPr/>
        </p:nvSpPr>
        <p:spPr>
          <a:xfrm>
            <a:off x="2581282" y="5333679"/>
            <a:ext cx="1373071" cy="329723"/>
          </a:xfrm>
          <a:prstGeom prst="cloud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集成测试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环境</a:t>
            </a:r>
          </a:p>
        </p:txBody>
      </p:sp>
      <p:sp>
        <p:nvSpPr>
          <p:cNvPr id="35" name="云形 34">
            <a:extLst>
              <a:ext uri="{FF2B5EF4-FFF2-40B4-BE49-F238E27FC236}">
                <a16:creationId xmlns:a16="http://schemas.microsoft.com/office/drawing/2014/main" id="{C6989F47-609D-5D12-A41F-D293CD389E89}"/>
              </a:ext>
            </a:extLst>
          </p:cNvPr>
          <p:cNvSpPr/>
          <p:nvPr/>
        </p:nvSpPr>
        <p:spPr>
          <a:xfrm>
            <a:off x="2581282" y="5866854"/>
            <a:ext cx="1373071" cy="324824"/>
          </a:xfrm>
          <a:prstGeom prst="cloud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预发环境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D24D5A4D-967F-A071-3352-CADDC45A39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915" y="3537205"/>
            <a:ext cx="283458" cy="235475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D5D7EA68-2361-8286-F552-1E5A140E4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235" y="4307980"/>
            <a:ext cx="334818" cy="278141"/>
          </a:xfrm>
          <a:prstGeom prst="rect">
            <a:avLst/>
          </a:prstGeom>
        </p:spPr>
      </p:pic>
      <p:sp>
        <p:nvSpPr>
          <p:cNvPr id="51" name="圆角矩形 50">
            <a:extLst>
              <a:ext uri="{FF2B5EF4-FFF2-40B4-BE49-F238E27FC236}">
                <a16:creationId xmlns:a16="http://schemas.microsoft.com/office/drawing/2014/main" id="{58386746-8825-E12C-8A7C-B30341F69558}"/>
              </a:ext>
            </a:extLst>
          </p:cNvPr>
          <p:cNvSpPr/>
          <p:nvPr/>
        </p:nvSpPr>
        <p:spPr>
          <a:xfrm>
            <a:off x="4438273" y="722022"/>
            <a:ext cx="1737849" cy="5866848"/>
          </a:xfrm>
          <a:prstGeom prst="roundRect">
            <a:avLst>
              <a:gd name="adj" fmla="val 4382"/>
            </a:avLst>
          </a:prstGeom>
          <a:solidFill>
            <a:srgbClr val="F9EEED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b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政务互联网</a:t>
            </a: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FB52C278-DB3B-63BD-FDC1-2D1C9D6F0113}"/>
              </a:ext>
            </a:extLst>
          </p:cNvPr>
          <p:cNvSpPr/>
          <p:nvPr/>
        </p:nvSpPr>
        <p:spPr>
          <a:xfrm>
            <a:off x="4620661" y="2688430"/>
            <a:ext cx="1373072" cy="330794"/>
          </a:xfrm>
          <a:prstGeom prst="roundRect">
            <a:avLst>
              <a:gd name="adj" fmla="val 4382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负载均衡</a:t>
            </a: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EE881ADA-8170-278F-B870-E7B25BE7C1DF}"/>
              </a:ext>
            </a:extLst>
          </p:cNvPr>
          <p:cNvSpPr/>
          <p:nvPr/>
        </p:nvSpPr>
        <p:spPr>
          <a:xfrm>
            <a:off x="4620661" y="3231611"/>
            <a:ext cx="1373072" cy="851817"/>
          </a:xfrm>
          <a:prstGeom prst="roundRect">
            <a:avLst>
              <a:gd name="adj" fmla="val 4382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反向代理</a:t>
            </a: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B63CEE8A-515E-F43B-5BB0-A586845EBE00}"/>
              </a:ext>
            </a:extLst>
          </p:cNvPr>
          <p:cNvSpPr/>
          <p:nvPr/>
        </p:nvSpPr>
        <p:spPr>
          <a:xfrm>
            <a:off x="4620661" y="4810016"/>
            <a:ext cx="1373072" cy="330794"/>
          </a:xfrm>
          <a:prstGeom prst="roundRect">
            <a:avLst>
              <a:gd name="adj" fmla="val 4382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正向代理</a:t>
            </a: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2B36C4AB-3B61-4B11-69F0-7513F35AC891}"/>
              </a:ext>
            </a:extLst>
          </p:cNvPr>
          <p:cNvSpPr/>
          <p:nvPr/>
        </p:nvSpPr>
        <p:spPr>
          <a:xfrm>
            <a:off x="4620661" y="5324143"/>
            <a:ext cx="1373072" cy="330794"/>
          </a:xfrm>
          <a:prstGeom prst="roundRect">
            <a:avLst>
              <a:gd name="adj" fmla="val 4382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运维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VPN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4A40FF66-78FF-181F-C050-7BF341495522}"/>
              </a:ext>
            </a:extLst>
          </p:cNvPr>
          <p:cNvSpPr/>
          <p:nvPr/>
        </p:nvSpPr>
        <p:spPr>
          <a:xfrm>
            <a:off x="4620661" y="5863313"/>
            <a:ext cx="1373072" cy="338814"/>
          </a:xfrm>
          <a:prstGeom prst="roundRect">
            <a:avLst>
              <a:gd name="adj" fmla="val 4382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堡垒机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B114CC5A-DCEB-09BC-7345-9327DCECF029}"/>
              </a:ext>
            </a:extLst>
          </p:cNvPr>
          <p:cNvSpPr/>
          <p:nvPr/>
        </p:nvSpPr>
        <p:spPr>
          <a:xfrm>
            <a:off x="6477651" y="2102812"/>
            <a:ext cx="5049064" cy="4486058"/>
          </a:xfrm>
          <a:prstGeom prst="roundRect">
            <a:avLst>
              <a:gd name="adj" fmla="val 1052"/>
            </a:avLst>
          </a:prstGeom>
          <a:solidFill>
            <a:srgbClr val="F9EEED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b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政务外网（金山云）</a:t>
            </a: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DA96289F-1C20-E92D-F1E5-3CA83BEB5616}"/>
              </a:ext>
            </a:extLst>
          </p:cNvPr>
          <p:cNvSpPr/>
          <p:nvPr/>
        </p:nvSpPr>
        <p:spPr>
          <a:xfrm>
            <a:off x="6776724" y="3754937"/>
            <a:ext cx="1373073" cy="330795"/>
          </a:xfrm>
          <a:prstGeom prst="roundRect">
            <a:avLst>
              <a:gd name="adj" fmla="val 4382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京民通核心服务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DE4401FA-A091-6159-4410-FAC7EB2E1D16}"/>
              </a:ext>
            </a:extLst>
          </p:cNvPr>
          <p:cNvSpPr/>
          <p:nvPr/>
        </p:nvSpPr>
        <p:spPr>
          <a:xfrm>
            <a:off x="6776726" y="4282678"/>
            <a:ext cx="1373072" cy="330794"/>
          </a:xfrm>
          <a:prstGeom prst="roundRect">
            <a:avLst>
              <a:gd name="adj" fmla="val 4382"/>
            </a:avLst>
          </a:prstGeom>
          <a:solidFill>
            <a:srgbClr val="7A401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数据加密</a:t>
            </a: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766638D6-B8CB-73B0-4D32-FE1F963DEA25}"/>
              </a:ext>
            </a:extLst>
          </p:cNvPr>
          <p:cNvSpPr/>
          <p:nvPr/>
        </p:nvSpPr>
        <p:spPr>
          <a:xfrm>
            <a:off x="6776724" y="4810016"/>
            <a:ext cx="1373072" cy="330794"/>
          </a:xfrm>
          <a:prstGeom prst="roundRect">
            <a:avLst>
              <a:gd name="adj" fmla="val 4382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正向代理</a:t>
            </a: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C12C37EF-97B3-6D94-719E-672FA5B1039C}"/>
              </a:ext>
            </a:extLst>
          </p:cNvPr>
          <p:cNvSpPr/>
          <p:nvPr/>
        </p:nvSpPr>
        <p:spPr>
          <a:xfrm>
            <a:off x="6776724" y="5333679"/>
            <a:ext cx="1373072" cy="863970"/>
          </a:xfrm>
          <a:prstGeom prst="roundRect">
            <a:avLst>
              <a:gd name="adj" fmla="val 4382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运维服务器</a:t>
            </a:r>
          </a:p>
        </p:txBody>
      </p:sp>
      <p:sp>
        <p:nvSpPr>
          <p:cNvPr id="74" name="圆角矩形 73">
            <a:extLst>
              <a:ext uri="{FF2B5EF4-FFF2-40B4-BE49-F238E27FC236}">
                <a16:creationId xmlns:a16="http://schemas.microsoft.com/office/drawing/2014/main" id="{CF7D17C3-1636-E236-2F6A-85E4BE679626}"/>
              </a:ext>
            </a:extLst>
          </p:cNvPr>
          <p:cNvSpPr/>
          <p:nvPr/>
        </p:nvSpPr>
        <p:spPr>
          <a:xfrm>
            <a:off x="9930345" y="3754937"/>
            <a:ext cx="1232969" cy="330794"/>
          </a:xfrm>
          <a:prstGeom prst="roundRect">
            <a:avLst>
              <a:gd name="adj" fmla="val 4382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endParaRPr kumimoji="1" lang="zh-CN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58FBC368-55B8-6301-1EAD-4155F87A8E92}"/>
              </a:ext>
            </a:extLst>
          </p:cNvPr>
          <p:cNvSpPr/>
          <p:nvPr/>
        </p:nvSpPr>
        <p:spPr>
          <a:xfrm>
            <a:off x="8483392" y="3754937"/>
            <a:ext cx="1232969" cy="330794"/>
          </a:xfrm>
          <a:prstGeom prst="roundRect">
            <a:avLst>
              <a:gd name="adj" fmla="val 4382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endParaRPr kumimoji="1" lang="zh-CN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2298B493-4A7E-FEBA-2A21-7011741732AB}"/>
              </a:ext>
            </a:extLst>
          </p:cNvPr>
          <p:cNvSpPr/>
          <p:nvPr/>
        </p:nvSpPr>
        <p:spPr>
          <a:xfrm>
            <a:off x="8483392" y="4810419"/>
            <a:ext cx="1232969" cy="330794"/>
          </a:xfrm>
          <a:prstGeom prst="roundRect">
            <a:avLst>
              <a:gd name="adj" fmla="val 4382"/>
            </a:avLst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城操 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Kafka</a:t>
            </a:r>
            <a:endParaRPr kumimoji="1" lang="zh-CN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B20C727A-3828-D12F-410A-DF686ED81F21}"/>
              </a:ext>
            </a:extLst>
          </p:cNvPr>
          <p:cNvSpPr/>
          <p:nvPr/>
        </p:nvSpPr>
        <p:spPr>
          <a:xfrm>
            <a:off x="9930345" y="4810419"/>
            <a:ext cx="1232969" cy="330794"/>
          </a:xfrm>
          <a:prstGeom prst="roundRect">
            <a:avLst>
              <a:gd name="adj" fmla="val 4382"/>
            </a:avLst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城操 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Doris</a:t>
            </a:r>
            <a:endParaRPr kumimoji="1" lang="zh-CN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C854BDA5-C86A-4F55-6236-9277E90D13EB}"/>
              </a:ext>
            </a:extLst>
          </p:cNvPr>
          <p:cNvSpPr/>
          <p:nvPr/>
        </p:nvSpPr>
        <p:spPr>
          <a:xfrm>
            <a:off x="8483392" y="5333679"/>
            <a:ext cx="1232969" cy="868448"/>
          </a:xfrm>
          <a:prstGeom prst="roundRect">
            <a:avLst>
              <a:gd name="adj" fmla="val 4382"/>
            </a:avLst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城操 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Graylog</a:t>
            </a:r>
          </a:p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日志采集</a:t>
            </a:r>
          </a:p>
        </p:txBody>
      </p:sp>
      <p:sp>
        <p:nvSpPr>
          <p:cNvPr id="79" name="圆角矩形 78">
            <a:extLst>
              <a:ext uri="{FF2B5EF4-FFF2-40B4-BE49-F238E27FC236}">
                <a16:creationId xmlns:a16="http://schemas.microsoft.com/office/drawing/2014/main" id="{255C0BEB-C18F-6E23-DECE-7C34DB596E6B}"/>
              </a:ext>
            </a:extLst>
          </p:cNvPr>
          <p:cNvSpPr/>
          <p:nvPr/>
        </p:nvSpPr>
        <p:spPr>
          <a:xfrm>
            <a:off x="9930345" y="5333679"/>
            <a:ext cx="1232969" cy="868448"/>
          </a:xfrm>
          <a:prstGeom prst="roundRect">
            <a:avLst>
              <a:gd name="adj" fmla="val 4382"/>
            </a:avLst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城操 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Grafana</a:t>
            </a:r>
          </a:p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可视化监控</a:t>
            </a:r>
          </a:p>
        </p:txBody>
      </p:sp>
      <p:sp>
        <p:nvSpPr>
          <p:cNvPr id="80" name="圆角矩形 79">
            <a:extLst>
              <a:ext uri="{FF2B5EF4-FFF2-40B4-BE49-F238E27FC236}">
                <a16:creationId xmlns:a16="http://schemas.microsoft.com/office/drawing/2014/main" id="{782BAAE6-33A3-CE44-8B3B-6596DB4E1313}"/>
              </a:ext>
            </a:extLst>
          </p:cNvPr>
          <p:cNvSpPr/>
          <p:nvPr/>
        </p:nvSpPr>
        <p:spPr>
          <a:xfrm>
            <a:off x="8483392" y="4282677"/>
            <a:ext cx="1232969" cy="330794"/>
          </a:xfrm>
          <a:prstGeom prst="roundRect">
            <a:avLst>
              <a:gd name="adj" fmla="val 4382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Spring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Cloud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Feign</a:t>
            </a:r>
            <a:endParaRPr kumimoji="1" lang="zh-CN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D7DFEE58-5755-B01A-084C-6F8A7B80C43B}"/>
              </a:ext>
            </a:extLst>
          </p:cNvPr>
          <p:cNvSpPr/>
          <p:nvPr/>
        </p:nvSpPr>
        <p:spPr>
          <a:xfrm>
            <a:off x="9930345" y="4282677"/>
            <a:ext cx="1232969" cy="330794"/>
          </a:xfrm>
          <a:prstGeom prst="roundRect">
            <a:avLst>
              <a:gd name="adj" fmla="val 4382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Spring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Cloud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Nacos</a:t>
            </a:r>
            <a:endParaRPr kumimoji="1" lang="zh-CN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AC221DE-E40D-0DD6-EF7E-F721465A83E2}"/>
              </a:ext>
            </a:extLst>
          </p:cNvPr>
          <p:cNvSpPr/>
          <p:nvPr/>
        </p:nvSpPr>
        <p:spPr>
          <a:xfrm>
            <a:off x="8425545" y="3699493"/>
            <a:ext cx="2790660" cy="15009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6" name="圆角矩形 85">
            <a:extLst>
              <a:ext uri="{FF2B5EF4-FFF2-40B4-BE49-F238E27FC236}">
                <a16:creationId xmlns:a16="http://schemas.microsoft.com/office/drawing/2014/main" id="{F23F9B7A-0A07-E411-A4E9-1FDB7E486B7F}"/>
              </a:ext>
            </a:extLst>
          </p:cNvPr>
          <p:cNvSpPr/>
          <p:nvPr/>
        </p:nvSpPr>
        <p:spPr>
          <a:xfrm>
            <a:off x="6776724" y="2695035"/>
            <a:ext cx="1373072" cy="330794"/>
          </a:xfrm>
          <a:prstGeom prst="roundRect">
            <a:avLst>
              <a:gd name="adj" fmla="val 4382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负载均衡</a:t>
            </a:r>
          </a:p>
        </p:txBody>
      </p:sp>
      <p:sp>
        <p:nvSpPr>
          <p:cNvPr id="87" name="圆角矩形 86">
            <a:extLst>
              <a:ext uri="{FF2B5EF4-FFF2-40B4-BE49-F238E27FC236}">
                <a16:creationId xmlns:a16="http://schemas.microsoft.com/office/drawing/2014/main" id="{A49F4F17-9478-249D-0CFD-742B551A2E3B}"/>
              </a:ext>
            </a:extLst>
          </p:cNvPr>
          <p:cNvSpPr/>
          <p:nvPr/>
        </p:nvSpPr>
        <p:spPr>
          <a:xfrm>
            <a:off x="6776724" y="3222776"/>
            <a:ext cx="1373072" cy="330794"/>
          </a:xfrm>
          <a:prstGeom prst="roundRect">
            <a:avLst>
              <a:gd name="adj" fmla="val 4382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反向代理</a:t>
            </a:r>
          </a:p>
        </p:txBody>
      </p:sp>
      <p:sp>
        <p:nvSpPr>
          <p:cNvPr id="88" name="圆角矩形 87">
            <a:extLst>
              <a:ext uri="{FF2B5EF4-FFF2-40B4-BE49-F238E27FC236}">
                <a16:creationId xmlns:a16="http://schemas.microsoft.com/office/drawing/2014/main" id="{E517CFC8-7E37-B6D2-DC6C-FAEB1F22ACBB}"/>
              </a:ext>
            </a:extLst>
          </p:cNvPr>
          <p:cNvSpPr/>
          <p:nvPr/>
        </p:nvSpPr>
        <p:spPr>
          <a:xfrm>
            <a:off x="8483392" y="3222776"/>
            <a:ext cx="2679918" cy="330795"/>
          </a:xfrm>
          <a:prstGeom prst="roundRect">
            <a:avLst>
              <a:gd name="adj" fmla="val 4382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京民通开放平台</a:t>
            </a:r>
          </a:p>
        </p:txBody>
      </p:sp>
      <p:cxnSp>
        <p:nvCxnSpPr>
          <p:cNvPr id="89" name="直接连接符 15">
            <a:extLst>
              <a:ext uri="{FF2B5EF4-FFF2-40B4-BE49-F238E27FC236}">
                <a16:creationId xmlns:a16="http://schemas.microsoft.com/office/drawing/2014/main" id="{67953D39-E7E8-F9B8-BF6D-58D74D191A4A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1995075" y="1589543"/>
            <a:ext cx="697692" cy="11121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15">
            <a:extLst>
              <a:ext uri="{FF2B5EF4-FFF2-40B4-BE49-F238E27FC236}">
                <a16:creationId xmlns:a16="http://schemas.microsoft.com/office/drawing/2014/main" id="{2515EAA1-001A-E28B-6122-CF277D3C8FF2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995075" y="1266407"/>
            <a:ext cx="697693" cy="4268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15">
            <a:extLst>
              <a:ext uri="{FF2B5EF4-FFF2-40B4-BE49-F238E27FC236}">
                <a16:creationId xmlns:a16="http://schemas.microsoft.com/office/drawing/2014/main" id="{0D2D7FD3-09BC-0142-F583-0A778D1820A5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267817" y="1809761"/>
            <a:ext cx="4058" cy="350928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5">
            <a:extLst>
              <a:ext uri="{FF2B5EF4-FFF2-40B4-BE49-F238E27FC236}">
                <a16:creationId xmlns:a16="http://schemas.microsoft.com/office/drawing/2014/main" id="{7DE7720B-EB28-B63E-EDFD-0F16069A968B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3267817" y="2491483"/>
            <a:ext cx="0" cy="196947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5">
            <a:extLst>
              <a:ext uri="{FF2B5EF4-FFF2-40B4-BE49-F238E27FC236}">
                <a16:creationId xmlns:a16="http://schemas.microsoft.com/office/drawing/2014/main" id="{B84CD22F-E519-54F9-C4DC-2824457F0186}"/>
              </a:ext>
            </a:extLst>
          </p:cNvPr>
          <p:cNvCxnSpPr>
            <a:cxnSpLocks/>
            <a:stCxn id="23" idx="3"/>
            <a:endCxn id="52" idx="1"/>
          </p:cNvCxnSpPr>
          <p:nvPr/>
        </p:nvCxnSpPr>
        <p:spPr>
          <a:xfrm>
            <a:off x="3954352" y="2853827"/>
            <a:ext cx="666308" cy="0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5">
            <a:extLst>
              <a:ext uri="{FF2B5EF4-FFF2-40B4-BE49-F238E27FC236}">
                <a16:creationId xmlns:a16="http://schemas.microsoft.com/office/drawing/2014/main" id="{C939B288-746F-0B38-1A17-3F9C6B59C03D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>
          <a:xfrm>
            <a:off x="5307197" y="3019224"/>
            <a:ext cx="0" cy="212387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5">
            <a:extLst>
              <a:ext uri="{FF2B5EF4-FFF2-40B4-BE49-F238E27FC236}">
                <a16:creationId xmlns:a16="http://schemas.microsoft.com/office/drawing/2014/main" id="{F4070FDE-E793-00CF-7354-96F120BAB84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910709" y="3654943"/>
            <a:ext cx="670572" cy="0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5">
            <a:extLst>
              <a:ext uri="{FF2B5EF4-FFF2-40B4-BE49-F238E27FC236}">
                <a16:creationId xmlns:a16="http://schemas.microsoft.com/office/drawing/2014/main" id="{A4F7ECD9-8843-462D-4B15-A072CBA079A4}"/>
              </a:ext>
            </a:extLst>
          </p:cNvPr>
          <p:cNvCxnSpPr>
            <a:cxnSpLocks/>
          </p:cNvCxnSpPr>
          <p:nvPr/>
        </p:nvCxnSpPr>
        <p:spPr>
          <a:xfrm>
            <a:off x="1228433" y="5131297"/>
            <a:ext cx="0" cy="202382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5">
            <a:extLst>
              <a:ext uri="{FF2B5EF4-FFF2-40B4-BE49-F238E27FC236}">
                <a16:creationId xmlns:a16="http://schemas.microsoft.com/office/drawing/2014/main" id="{2354A5FC-9276-7351-108F-F719650C7B30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228433" y="5664473"/>
            <a:ext cx="0" cy="202382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5">
            <a:extLst>
              <a:ext uri="{FF2B5EF4-FFF2-40B4-BE49-F238E27FC236}">
                <a16:creationId xmlns:a16="http://schemas.microsoft.com/office/drawing/2014/main" id="{77B2DA36-94A3-60B6-FC66-7B606D8650B7}"/>
              </a:ext>
            </a:extLst>
          </p:cNvPr>
          <p:cNvCxnSpPr>
            <a:cxnSpLocks/>
          </p:cNvCxnSpPr>
          <p:nvPr/>
        </p:nvCxnSpPr>
        <p:spPr>
          <a:xfrm>
            <a:off x="1225127" y="4586121"/>
            <a:ext cx="0" cy="202382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5">
            <a:extLst>
              <a:ext uri="{FF2B5EF4-FFF2-40B4-BE49-F238E27FC236}">
                <a16:creationId xmlns:a16="http://schemas.microsoft.com/office/drawing/2014/main" id="{F28062CE-EF44-E23F-A3D1-08FB50C093DB}"/>
              </a:ext>
            </a:extLst>
          </p:cNvPr>
          <p:cNvCxnSpPr>
            <a:cxnSpLocks/>
            <a:stCxn id="54" idx="1"/>
            <a:endCxn id="26" idx="3"/>
          </p:cNvCxnSpPr>
          <p:nvPr/>
        </p:nvCxnSpPr>
        <p:spPr>
          <a:xfrm flipH="1" flipV="1">
            <a:off x="3954353" y="4974869"/>
            <a:ext cx="666308" cy="544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5">
            <a:extLst>
              <a:ext uri="{FF2B5EF4-FFF2-40B4-BE49-F238E27FC236}">
                <a16:creationId xmlns:a16="http://schemas.microsoft.com/office/drawing/2014/main" id="{A2724917-8660-5C54-5B26-5C580FAA562E}"/>
              </a:ext>
            </a:extLst>
          </p:cNvPr>
          <p:cNvCxnSpPr>
            <a:cxnSpLocks/>
            <a:stCxn id="54" idx="1"/>
            <a:endCxn id="25" idx="3"/>
          </p:cNvCxnSpPr>
          <p:nvPr/>
        </p:nvCxnSpPr>
        <p:spPr>
          <a:xfrm rot="10800000">
            <a:off x="3954353" y="4448075"/>
            <a:ext cx="666308" cy="527339"/>
          </a:xfrm>
          <a:prstGeom prst="bentConnector3">
            <a:avLst>
              <a:gd name="adj1" fmla="val 50000"/>
            </a:avLst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5">
            <a:extLst>
              <a:ext uri="{FF2B5EF4-FFF2-40B4-BE49-F238E27FC236}">
                <a16:creationId xmlns:a16="http://schemas.microsoft.com/office/drawing/2014/main" id="{903B93AB-2D97-8A11-CEA6-4BA30C56BB45}"/>
              </a:ext>
            </a:extLst>
          </p:cNvPr>
          <p:cNvCxnSpPr>
            <a:cxnSpLocks/>
            <a:stCxn id="32" idx="3"/>
            <a:endCxn id="34" idx="2"/>
          </p:cNvCxnSpPr>
          <p:nvPr/>
        </p:nvCxnSpPr>
        <p:spPr>
          <a:xfrm flipV="1">
            <a:off x="1914969" y="5498541"/>
            <a:ext cx="670572" cy="535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5">
            <a:extLst>
              <a:ext uri="{FF2B5EF4-FFF2-40B4-BE49-F238E27FC236}">
                <a16:creationId xmlns:a16="http://schemas.microsoft.com/office/drawing/2014/main" id="{1322727B-6BC5-11D7-8683-83E6377C573A}"/>
              </a:ext>
            </a:extLst>
          </p:cNvPr>
          <p:cNvCxnSpPr>
            <a:cxnSpLocks/>
            <a:stCxn id="32" idx="3"/>
            <a:endCxn id="35" idx="2"/>
          </p:cNvCxnSpPr>
          <p:nvPr/>
        </p:nvCxnSpPr>
        <p:spPr>
          <a:xfrm>
            <a:off x="1914969" y="5499076"/>
            <a:ext cx="670572" cy="530190"/>
          </a:xfrm>
          <a:prstGeom prst="bentConnector3">
            <a:avLst>
              <a:gd name="adj1" fmla="val 50000"/>
            </a:avLst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">
            <a:extLst>
              <a:ext uri="{FF2B5EF4-FFF2-40B4-BE49-F238E27FC236}">
                <a16:creationId xmlns:a16="http://schemas.microsoft.com/office/drawing/2014/main" id="{FCBE434E-E618-C97E-954F-9F04025D13B5}"/>
              </a:ext>
            </a:extLst>
          </p:cNvPr>
          <p:cNvCxnSpPr>
            <a:cxnSpLocks/>
          </p:cNvCxnSpPr>
          <p:nvPr/>
        </p:nvCxnSpPr>
        <p:spPr>
          <a:xfrm flipV="1">
            <a:off x="1228433" y="3019224"/>
            <a:ext cx="0" cy="504913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">
            <a:extLst>
              <a:ext uri="{FF2B5EF4-FFF2-40B4-BE49-F238E27FC236}">
                <a16:creationId xmlns:a16="http://schemas.microsoft.com/office/drawing/2014/main" id="{F464E65B-98F9-0E14-D0D0-E4C4E402C3DC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5307197" y="5654937"/>
            <a:ext cx="0" cy="208376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5">
            <a:extLst>
              <a:ext uri="{FF2B5EF4-FFF2-40B4-BE49-F238E27FC236}">
                <a16:creationId xmlns:a16="http://schemas.microsoft.com/office/drawing/2014/main" id="{672EBA08-1B90-CC43-37C9-F7561E05AE50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993733" y="6032720"/>
            <a:ext cx="481462" cy="0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5">
            <a:extLst>
              <a:ext uri="{FF2B5EF4-FFF2-40B4-BE49-F238E27FC236}">
                <a16:creationId xmlns:a16="http://schemas.microsoft.com/office/drawing/2014/main" id="{75702F54-00AA-5BC7-B289-9543ACA7989B}"/>
              </a:ext>
            </a:extLst>
          </p:cNvPr>
          <p:cNvCxnSpPr>
            <a:cxnSpLocks/>
            <a:stCxn id="70" idx="1"/>
            <a:endCxn id="54" idx="3"/>
          </p:cNvCxnSpPr>
          <p:nvPr/>
        </p:nvCxnSpPr>
        <p:spPr>
          <a:xfrm flipH="1">
            <a:off x="5993733" y="4975413"/>
            <a:ext cx="782991" cy="0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5">
            <a:extLst>
              <a:ext uri="{FF2B5EF4-FFF2-40B4-BE49-F238E27FC236}">
                <a16:creationId xmlns:a16="http://schemas.microsoft.com/office/drawing/2014/main" id="{367BF088-BF9D-CBBF-FE23-16B3E4F7A18D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5993733" y="3388173"/>
            <a:ext cx="782991" cy="0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5">
            <a:extLst>
              <a:ext uri="{FF2B5EF4-FFF2-40B4-BE49-F238E27FC236}">
                <a16:creationId xmlns:a16="http://schemas.microsoft.com/office/drawing/2014/main" id="{0CB76723-B49A-96B6-D5C3-EE0989E00198}"/>
              </a:ext>
            </a:extLst>
          </p:cNvPr>
          <p:cNvCxnSpPr>
            <a:cxnSpLocks/>
            <a:stCxn id="87" idx="3"/>
            <a:endCxn id="88" idx="1"/>
          </p:cNvCxnSpPr>
          <p:nvPr/>
        </p:nvCxnSpPr>
        <p:spPr>
          <a:xfrm>
            <a:off x="8149796" y="3388173"/>
            <a:ext cx="333596" cy="1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5">
            <a:extLst>
              <a:ext uri="{FF2B5EF4-FFF2-40B4-BE49-F238E27FC236}">
                <a16:creationId xmlns:a16="http://schemas.microsoft.com/office/drawing/2014/main" id="{3FF7AE1C-D840-3EA6-4026-82D105458DDB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>
            <a:off x="7463261" y="3025829"/>
            <a:ext cx="0" cy="196947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5">
            <a:extLst>
              <a:ext uri="{FF2B5EF4-FFF2-40B4-BE49-F238E27FC236}">
                <a16:creationId xmlns:a16="http://schemas.microsoft.com/office/drawing/2014/main" id="{3859EF33-893E-8F80-FF82-C9E624DC0DC5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8149797" y="3920334"/>
            <a:ext cx="275747" cy="1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5">
            <a:extLst>
              <a:ext uri="{FF2B5EF4-FFF2-40B4-BE49-F238E27FC236}">
                <a16:creationId xmlns:a16="http://schemas.microsoft.com/office/drawing/2014/main" id="{696F4733-0E9C-83DC-647B-08F0446DCC48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>
            <a:off x="7463261" y="4085732"/>
            <a:ext cx="1" cy="196946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5">
            <a:extLst>
              <a:ext uri="{FF2B5EF4-FFF2-40B4-BE49-F238E27FC236}">
                <a16:creationId xmlns:a16="http://schemas.microsoft.com/office/drawing/2014/main" id="{A7B23C15-FEE8-FBEC-7F1D-6669E2015715}"/>
              </a:ext>
            </a:extLst>
          </p:cNvPr>
          <p:cNvCxnSpPr>
            <a:cxnSpLocks/>
            <a:stCxn id="64" idx="3"/>
            <a:endCxn id="84" idx="1"/>
          </p:cNvCxnSpPr>
          <p:nvPr/>
        </p:nvCxnSpPr>
        <p:spPr>
          <a:xfrm>
            <a:off x="8149797" y="4448075"/>
            <a:ext cx="275748" cy="1887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圆角矩形 203">
            <a:extLst>
              <a:ext uri="{FF2B5EF4-FFF2-40B4-BE49-F238E27FC236}">
                <a16:creationId xmlns:a16="http://schemas.microsoft.com/office/drawing/2014/main" id="{80666776-A8DA-4C98-BCE0-D6D2EDFA7F8B}"/>
              </a:ext>
            </a:extLst>
          </p:cNvPr>
          <p:cNvSpPr/>
          <p:nvPr/>
        </p:nvSpPr>
        <p:spPr>
          <a:xfrm>
            <a:off x="6776726" y="2162874"/>
            <a:ext cx="4435421" cy="330794"/>
          </a:xfrm>
          <a:prstGeom prst="roundRect">
            <a:avLst>
              <a:gd name="adj" fmla="val 4382"/>
            </a:avLst>
          </a:prstGeom>
          <a:solidFill>
            <a:srgbClr val="7A401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NF1</a:t>
            </a:r>
            <a:endParaRPr kumimoji="1" lang="zh-CN" altLang="en-US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05" name="直接连接符 15">
            <a:extLst>
              <a:ext uri="{FF2B5EF4-FFF2-40B4-BE49-F238E27FC236}">
                <a16:creationId xmlns:a16="http://schemas.microsoft.com/office/drawing/2014/main" id="{F20125AD-F1C4-7E54-EEBC-C62A2C8148AF}"/>
              </a:ext>
            </a:extLst>
          </p:cNvPr>
          <p:cNvCxnSpPr>
            <a:cxnSpLocks/>
          </p:cNvCxnSpPr>
          <p:nvPr/>
        </p:nvCxnSpPr>
        <p:spPr>
          <a:xfrm>
            <a:off x="7456975" y="2493668"/>
            <a:ext cx="0" cy="201367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56C34946-3EB1-BEA8-20E8-E0AB0E0D8CD6}"/>
              </a:ext>
            </a:extLst>
          </p:cNvPr>
          <p:cNvGrpSpPr/>
          <p:nvPr/>
        </p:nvGrpSpPr>
        <p:grpSpPr>
          <a:xfrm>
            <a:off x="6475195" y="722022"/>
            <a:ext cx="5049062" cy="1211389"/>
            <a:chOff x="5439954" y="722022"/>
            <a:chExt cx="3488848" cy="1211389"/>
          </a:xfrm>
        </p:grpSpPr>
        <p:sp>
          <p:nvSpPr>
            <p:cNvPr id="201" name="圆角矩形 200">
              <a:extLst>
                <a:ext uri="{FF2B5EF4-FFF2-40B4-BE49-F238E27FC236}">
                  <a16:creationId xmlns:a16="http://schemas.microsoft.com/office/drawing/2014/main" id="{B055E731-39EB-2624-1A88-0D4BFB6CC3D4}"/>
                </a:ext>
              </a:extLst>
            </p:cNvPr>
            <p:cNvSpPr/>
            <p:nvPr/>
          </p:nvSpPr>
          <p:spPr>
            <a:xfrm>
              <a:off x="5439954" y="722022"/>
              <a:ext cx="1620200" cy="1211389"/>
            </a:xfrm>
            <a:prstGeom prst="roundRect">
              <a:avLst>
                <a:gd name="adj" fmla="val 1052"/>
              </a:avLst>
            </a:prstGeom>
            <a:solidFill>
              <a:srgbClr val="FDF1D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rtlCol="0" anchor="t"/>
            <a:lstStyle/>
            <a:p>
              <a:pPr algn="ctr"/>
              <a:r>
                <a:rPr kumimoji="1"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政务办公网</a:t>
              </a:r>
            </a:p>
          </p:txBody>
        </p:sp>
        <p:sp>
          <p:nvSpPr>
            <p:cNvPr id="229" name="圆角矩形 228">
              <a:extLst>
                <a:ext uri="{FF2B5EF4-FFF2-40B4-BE49-F238E27FC236}">
                  <a16:creationId xmlns:a16="http://schemas.microsoft.com/office/drawing/2014/main" id="{015488A3-B85D-86CB-BC07-533D9AB9C0AC}"/>
                </a:ext>
              </a:extLst>
            </p:cNvPr>
            <p:cNvSpPr/>
            <p:nvPr/>
          </p:nvSpPr>
          <p:spPr>
            <a:xfrm>
              <a:off x="5690441" y="1041897"/>
              <a:ext cx="1140643" cy="773562"/>
            </a:xfrm>
            <a:prstGeom prst="roundRect">
              <a:avLst>
                <a:gd name="adj" fmla="val 4382"/>
              </a:avLst>
            </a:prstGeom>
            <a:solidFill>
              <a:srgbClr val="F2F2F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rtlCol="0" anchor="ctr"/>
            <a:lstStyle/>
            <a:p>
              <a:pPr algn="ctr"/>
              <a:r>
                <a:rPr kumimoji="1"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第三方应用</a:t>
              </a:r>
              <a:endPara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1" name="圆角矩形 230">
              <a:extLst>
                <a:ext uri="{FF2B5EF4-FFF2-40B4-BE49-F238E27FC236}">
                  <a16:creationId xmlns:a16="http://schemas.microsoft.com/office/drawing/2014/main" id="{7EEEFC15-9D58-5204-2005-8DC6DD7B1E82}"/>
                </a:ext>
              </a:extLst>
            </p:cNvPr>
            <p:cNvSpPr/>
            <p:nvPr/>
          </p:nvSpPr>
          <p:spPr>
            <a:xfrm>
              <a:off x="7308602" y="722022"/>
              <a:ext cx="1620200" cy="1211389"/>
            </a:xfrm>
            <a:prstGeom prst="roundRect">
              <a:avLst>
                <a:gd name="adj" fmla="val 1052"/>
              </a:avLst>
            </a:prstGeom>
            <a:solidFill>
              <a:srgbClr val="FDF1D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rtlCol="0" anchor="t"/>
            <a:lstStyle/>
            <a:p>
              <a:pPr algn="ctr"/>
              <a:r>
                <a:rPr kumimoji="1"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政务外网（其他网络区域）</a:t>
              </a:r>
            </a:p>
          </p:txBody>
        </p:sp>
        <p:sp>
          <p:nvSpPr>
            <p:cNvPr id="232" name="圆角矩形 231">
              <a:extLst>
                <a:ext uri="{FF2B5EF4-FFF2-40B4-BE49-F238E27FC236}">
                  <a16:creationId xmlns:a16="http://schemas.microsoft.com/office/drawing/2014/main" id="{77513B23-F2FD-2E76-D6E9-514247478D27}"/>
                </a:ext>
              </a:extLst>
            </p:cNvPr>
            <p:cNvSpPr/>
            <p:nvPr/>
          </p:nvSpPr>
          <p:spPr>
            <a:xfrm>
              <a:off x="7559089" y="1041897"/>
              <a:ext cx="1140643" cy="773562"/>
            </a:xfrm>
            <a:prstGeom prst="roundRect">
              <a:avLst>
                <a:gd name="adj" fmla="val 4382"/>
              </a:avLst>
            </a:prstGeom>
            <a:solidFill>
              <a:srgbClr val="F2F2F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rtlCol="0" anchor="ctr"/>
            <a:lstStyle/>
            <a:p>
              <a:pPr algn="ctr"/>
              <a:r>
                <a:rPr kumimoji="1"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第三方应用</a:t>
              </a:r>
              <a:endPara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234" name="直接连接符 15">
            <a:extLst>
              <a:ext uri="{FF2B5EF4-FFF2-40B4-BE49-F238E27FC236}">
                <a16:creationId xmlns:a16="http://schemas.microsoft.com/office/drawing/2014/main" id="{8FFB0171-ECE4-AD67-8A96-69F7A09E71FF}"/>
              </a:ext>
            </a:extLst>
          </p:cNvPr>
          <p:cNvCxnSpPr>
            <a:cxnSpLocks/>
          </p:cNvCxnSpPr>
          <p:nvPr/>
        </p:nvCxnSpPr>
        <p:spPr>
          <a:xfrm>
            <a:off x="7456975" y="1815459"/>
            <a:ext cx="0" cy="347415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15">
            <a:extLst>
              <a:ext uri="{FF2B5EF4-FFF2-40B4-BE49-F238E27FC236}">
                <a16:creationId xmlns:a16="http://schemas.microsoft.com/office/drawing/2014/main" id="{DECF2719-9293-8A9E-35D9-25F76C4E58BF}"/>
              </a:ext>
            </a:extLst>
          </p:cNvPr>
          <p:cNvCxnSpPr>
            <a:cxnSpLocks/>
          </p:cNvCxnSpPr>
          <p:nvPr/>
        </p:nvCxnSpPr>
        <p:spPr>
          <a:xfrm>
            <a:off x="10546829" y="1815459"/>
            <a:ext cx="0" cy="347415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接连接符 15">
            <a:extLst>
              <a:ext uri="{FF2B5EF4-FFF2-40B4-BE49-F238E27FC236}">
                <a16:creationId xmlns:a16="http://schemas.microsoft.com/office/drawing/2014/main" id="{D0BCE9B8-1BB2-811C-810C-89E6ADDDCCD7}"/>
              </a:ext>
            </a:extLst>
          </p:cNvPr>
          <p:cNvCxnSpPr>
            <a:cxnSpLocks/>
            <a:endCxn id="62" idx="0"/>
          </p:cNvCxnSpPr>
          <p:nvPr/>
        </p:nvCxnSpPr>
        <p:spPr>
          <a:xfrm>
            <a:off x="7456975" y="3553570"/>
            <a:ext cx="6286" cy="201367"/>
          </a:xfrm>
          <a:prstGeom prst="straightConnector1">
            <a:avLst/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连接符 15">
            <a:extLst>
              <a:ext uri="{FF2B5EF4-FFF2-40B4-BE49-F238E27FC236}">
                <a16:creationId xmlns:a16="http://schemas.microsoft.com/office/drawing/2014/main" id="{7D2EE434-F99C-76FF-ADCF-00AEE57092EF}"/>
              </a:ext>
            </a:extLst>
          </p:cNvPr>
          <p:cNvCxnSpPr>
            <a:cxnSpLocks/>
            <a:stCxn id="88" idx="2"/>
            <a:endCxn id="62" idx="0"/>
          </p:cNvCxnSpPr>
          <p:nvPr/>
        </p:nvCxnSpPr>
        <p:spPr>
          <a:xfrm rot="5400000">
            <a:off x="8542623" y="2474209"/>
            <a:ext cx="201366" cy="2360090"/>
          </a:xfrm>
          <a:prstGeom prst="bentConnector3">
            <a:avLst>
              <a:gd name="adj1" fmla="val 31274"/>
            </a:avLst>
          </a:prstGeom>
          <a:ln w="63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269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圆角矩形 277"/>
          <p:cNvSpPr/>
          <p:nvPr/>
        </p:nvSpPr>
        <p:spPr>
          <a:xfrm>
            <a:off x="4170980" y="1627948"/>
            <a:ext cx="3867375" cy="2573596"/>
          </a:xfrm>
          <a:prstGeom prst="roundRect">
            <a:avLst/>
          </a:prstGeom>
          <a:solidFill>
            <a:srgbClr val="1A3090">
              <a:alpha val="20000"/>
            </a:srgbClr>
          </a:solidFill>
          <a:ln w="28575">
            <a:solidFill>
              <a:srgbClr val="1A309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2" name="文本框 281"/>
          <p:cNvSpPr txBox="1"/>
          <p:nvPr/>
        </p:nvSpPr>
        <p:spPr>
          <a:xfrm>
            <a:off x="5390298" y="1713209"/>
            <a:ext cx="1530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智能文旅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操作系统</a:t>
            </a:r>
          </a:p>
        </p:txBody>
      </p:sp>
      <p:cxnSp>
        <p:nvCxnSpPr>
          <p:cNvPr id="210" name="直接箭头连接符 321">
            <a:extLst>
              <a:ext uri="{FF2B5EF4-FFF2-40B4-BE49-F238E27FC236}">
                <a16:creationId xmlns:a16="http://schemas.microsoft.com/office/drawing/2014/main" id="{FC91C762-126B-8844-92EA-98054501B4B3}"/>
              </a:ext>
            </a:extLst>
          </p:cNvPr>
          <p:cNvCxnSpPr>
            <a:cxnSpLocks/>
          </p:cNvCxnSpPr>
          <p:nvPr/>
        </p:nvCxnSpPr>
        <p:spPr>
          <a:xfrm flipH="1" flipV="1">
            <a:off x="5772560" y="2388317"/>
            <a:ext cx="1766" cy="177507"/>
          </a:xfrm>
          <a:prstGeom prst="straightConnector1">
            <a:avLst/>
          </a:prstGeom>
          <a:ln w="12700">
            <a:solidFill>
              <a:srgbClr val="2B409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箭头连接符 321">
            <a:extLst>
              <a:ext uri="{FF2B5EF4-FFF2-40B4-BE49-F238E27FC236}">
                <a16:creationId xmlns:a16="http://schemas.microsoft.com/office/drawing/2014/main" id="{FC91C762-126B-8844-92EA-98054501B4B3}"/>
              </a:ext>
            </a:extLst>
          </p:cNvPr>
          <p:cNvCxnSpPr>
            <a:cxnSpLocks/>
          </p:cNvCxnSpPr>
          <p:nvPr/>
        </p:nvCxnSpPr>
        <p:spPr>
          <a:xfrm flipH="1" flipV="1">
            <a:off x="6346378" y="2386238"/>
            <a:ext cx="1766" cy="177507"/>
          </a:xfrm>
          <a:prstGeom prst="straightConnector1">
            <a:avLst/>
          </a:prstGeom>
          <a:ln w="12700">
            <a:solidFill>
              <a:srgbClr val="2B409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箭头连接符 321">
            <a:extLst>
              <a:ext uri="{FF2B5EF4-FFF2-40B4-BE49-F238E27FC236}">
                <a16:creationId xmlns:a16="http://schemas.microsoft.com/office/drawing/2014/main" id="{FC91C762-126B-8844-92EA-98054501B4B3}"/>
              </a:ext>
            </a:extLst>
          </p:cNvPr>
          <p:cNvCxnSpPr>
            <a:cxnSpLocks/>
          </p:cNvCxnSpPr>
          <p:nvPr/>
        </p:nvCxnSpPr>
        <p:spPr>
          <a:xfrm flipH="1" flipV="1">
            <a:off x="5777063" y="2920956"/>
            <a:ext cx="1766" cy="177507"/>
          </a:xfrm>
          <a:prstGeom prst="straightConnector1">
            <a:avLst/>
          </a:prstGeom>
          <a:ln w="12700">
            <a:solidFill>
              <a:srgbClr val="2B409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箭头连接符 321">
            <a:extLst>
              <a:ext uri="{FF2B5EF4-FFF2-40B4-BE49-F238E27FC236}">
                <a16:creationId xmlns:a16="http://schemas.microsoft.com/office/drawing/2014/main" id="{FC91C762-126B-8844-92EA-98054501B4B3}"/>
              </a:ext>
            </a:extLst>
          </p:cNvPr>
          <p:cNvCxnSpPr>
            <a:cxnSpLocks/>
          </p:cNvCxnSpPr>
          <p:nvPr/>
        </p:nvCxnSpPr>
        <p:spPr>
          <a:xfrm flipH="1" flipV="1">
            <a:off x="6349650" y="2922762"/>
            <a:ext cx="1766" cy="177507"/>
          </a:xfrm>
          <a:prstGeom prst="straightConnector1">
            <a:avLst/>
          </a:prstGeom>
          <a:ln w="12700">
            <a:solidFill>
              <a:srgbClr val="2B409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61" b="100000" l="9184" r="89796">
                        <a14:foregroundMark x1="65306" y1="83544" x2="65306" y2="83544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696" y="1704035"/>
            <a:ext cx="311062" cy="269686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BCB52D85-2CCA-41D7-8E63-EA3304AEBBB4}"/>
              </a:ext>
            </a:extLst>
          </p:cNvPr>
          <p:cNvGrpSpPr/>
          <p:nvPr/>
        </p:nvGrpSpPr>
        <p:grpSpPr>
          <a:xfrm>
            <a:off x="4521035" y="3100271"/>
            <a:ext cx="3167264" cy="362079"/>
            <a:chOff x="4521035" y="3602244"/>
            <a:chExt cx="3167264" cy="362079"/>
          </a:xfrm>
        </p:grpSpPr>
        <p:sp>
          <p:nvSpPr>
            <p:cNvPr id="246" name="圆角矩形 326">
              <a:extLst>
                <a:ext uri="{FF2B5EF4-FFF2-40B4-BE49-F238E27FC236}">
                  <a16:creationId xmlns:a16="http://schemas.microsoft.com/office/drawing/2014/main" id="{9F7EA4E2-B6A0-5844-A8E9-CF102C2ADCD1}"/>
                </a:ext>
              </a:extLst>
            </p:cNvPr>
            <p:cNvSpPr/>
            <p:nvPr/>
          </p:nvSpPr>
          <p:spPr>
            <a:xfrm>
              <a:off x="4521035" y="3602244"/>
              <a:ext cx="3167264" cy="362079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50000"/>
                <a:alpha val="56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alpha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2" name="任意多边形 327">
              <a:extLst>
                <a:ext uri="{FF2B5EF4-FFF2-40B4-BE49-F238E27FC236}">
                  <a16:creationId xmlns:a16="http://schemas.microsoft.com/office/drawing/2014/main" id="{885A4427-AB0E-E24F-8F4A-ABF036A3EA68}"/>
                </a:ext>
              </a:extLst>
            </p:cNvPr>
            <p:cNvSpPr/>
            <p:nvPr/>
          </p:nvSpPr>
          <p:spPr>
            <a:xfrm>
              <a:off x="4603311" y="3668756"/>
              <a:ext cx="1341373" cy="231963"/>
            </a:xfrm>
            <a:custGeom>
              <a:avLst/>
              <a:gdLst>
                <a:gd name="connsiteX0" fmla="*/ 0 w 1850935"/>
                <a:gd name="connsiteY0" fmla="*/ 117534 h 1175344"/>
                <a:gd name="connsiteX1" fmla="*/ 117534 w 1850935"/>
                <a:gd name="connsiteY1" fmla="*/ 0 h 1175344"/>
                <a:gd name="connsiteX2" fmla="*/ 1733401 w 1850935"/>
                <a:gd name="connsiteY2" fmla="*/ 0 h 1175344"/>
                <a:gd name="connsiteX3" fmla="*/ 1850935 w 1850935"/>
                <a:gd name="connsiteY3" fmla="*/ 117534 h 1175344"/>
                <a:gd name="connsiteX4" fmla="*/ 1850935 w 1850935"/>
                <a:gd name="connsiteY4" fmla="*/ 1057810 h 1175344"/>
                <a:gd name="connsiteX5" fmla="*/ 1733401 w 1850935"/>
                <a:gd name="connsiteY5" fmla="*/ 1175344 h 1175344"/>
                <a:gd name="connsiteX6" fmla="*/ 117534 w 1850935"/>
                <a:gd name="connsiteY6" fmla="*/ 1175344 h 1175344"/>
                <a:gd name="connsiteX7" fmla="*/ 0 w 1850935"/>
                <a:gd name="connsiteY7" fmla="*/ 1057810 h 1175344"/>
                <a:gd name="connsiteX8" fmla="*/ 0 w 1850935"/>
                <a:gd name="connsiteY8" fmla="*/ 117534 h 117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0935" h="1175344">
                  <a:moveTo>
                    <a:pt x="0" y="117534"/>
                  </a:moveTo>
                  <a:cubicBezTo>
                    <a:pt x="0" y="52622"/>
                    <a:pt x="52622" y="0"/>
                    <a:pt x="117534" y="0"/>
                  </a:cubicBezTo>
                  <a:lnTo>
                    <a:pt x="1733401" y="0"/>
                  </a:lnTo>
                  <a:cubicBezTo>
                    <a:pt x="1798313" y="0"/>
                    <a:pt x="1850935" y="52622"/>
                    <a:pt x="1850935" y="117534"/>
                  </a:cubicBezTo>
                  <a:lnTo>
                    <a:pt x="1850935" y="1057810"/>
                  </a:lnTo>
                  <a:cubicBezTo>
                    <a:pt x="1850935" y="1122722"/>
                    <a:pt x="1798313" y="1175344"/>
                    <a:pt x="1733401" y="1175344"/>
                  </a:cubicBezTo>
                  <a:lnTo>
                    <a:pt x="117534" y="1175344"/>
                  </a:lnTo>
                  <a:cubicBezTo>
                    <a:pt x="52622" y="1175344"/>
                    <a:pt x="0" y="1122722"/>
                    <a:pt x="0" y="1057810"/>
                  </a:cubicBezTo>
                  <a:lnTo>
                    <a:pt x="0" y="117534"/>
                  </a:lnTo>
                  <a:close/>
                </a:path>
              </a:pathLst>
            </a:custGeom>
            <a:ln>
              <a:solidFill>
                <a:srgbClr val="2B4099"/>
              </a:solidFill>
              <a:prstDash val="dash"/>
            </a:ln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3813" tIns="223813" rIns="223813" bIns="223813" numCol="1" spcCol="1270" anchor="ctr" anchorCtr="0">
              <a:noAutofit/>
            </a:bodyPr>
            <a:lstStyle/>
            <a:p>
              <a:pPr algn="ctr" defTabSz="215763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数据直通车</a:t>
              </a:r>
              <a:endParaRPr kumimoji="0" lang="zh-CN" altLang="en-US" sz="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1" name="任意多边形 327">
              <a:extLst>
                <a:ext uri="{FF2B5EF4-FFF2-40B4-BE49-F238E27FC236}">
                  <a16:creationId xmlns:a16="http://schemas.microsoft.com/office/drawing/2014/main" id="{953BDE93-4FCE-4027-936D-75FC6DEE4BC5}"/>
                </a:ext>
              </a:extLst>
            </p:cNvPr>
            <p:cNvSpPr/>
            <p:nvPr/>
          </p:nvSpPr>
          <p:spPr>
            <a:xfrm>
              <a:off x="6257443" y="3668541"/>
              <a:ext cx="1351040" cy="231963"/>
            </a:xfrm>
            <a:custGeom>
              <a:avLst/>
              <a:gdLst>
                <a:gd name="connsiteX0" fmla="*/ 0 w 1850935"/>
                <a:gd name="connsiteY0" fmla="*/ 117534 h 1175344"/>
                <a:gd name="connsiteX1" fmla="*/ 117534 w 1850935"/>
                <a:gd name="connsiteY1" fmla="*/ 0 h 1175344"/>
                <a:gd name="connsiteX2" fmla="*/ 1733401 w 1850935"/>
                <a:gd name="connsiteY2" fmla="*/ 0 h 1175344"/>
                <a:gd name="connsiteX3" fmla="*/ 1850935 w 1850935"/>
                <a:gd name="connsiteY3" fmla="*/ 117534 h 1175344"/>
                <a:gd name="connsiteX4" fmla="*/ 1850935 w 1850935"/>
                <a:gd name="connsiteY4" fmla="*/ 1057810 h 1175344"/>
                <a:gd name="connsiteX5" fmla="*/ 1733401 w 1850935"/>
                <a:gd name="connsiteY5" fmla="*/ 1175344 h 1175344"/>
                <a:gd name="connsiteX6" fmla="*/ 117534 w 1850935"/>
                <a:gd name="connsiteY6" fmla="*/ 1175344 h 1175344"/>
                <a:gd name="connsiteX7" fmla="*/ 0 w 1850935"/>
                <a:gd name="connsiteY7" fmla="*/ 1057810 h 1175344"/>
                <a:gd name="connsiteX8" fmla="*/ 0 w 1850935"/>
                <a:gd name="connsiteY8" fmla="*/ 117534 h 117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0935" h="1175344">
                  <a:moveTo>
                    <a:pt x="0" y="117534"/>
                  </a:moveTo>
                  <a:cubicBezTo>
                    <a:pt x="0" y="52622"/>
                    <a:pt x="52622" y="0"/>
                    <a:pt x="117534" y="0"/>
                  </a:cubicBezTo>
                  <a:lnTo>
                    <a:pt x="1733401" y="0"/>
                  </a:lnTo>
                  <a:cubicBezTo>
                    <a:pt x="1798313" y="0"/>
                    <a:pt x="1850935" y="52622"/>
                    <a:pt x="1850935" y="117534"/>
                  </a:cubicBezTo>
                  <a:lnTo>
                    <a:pt x="1850935" y="1057810"/>
                  </a:lnTo>
                  <a:cubicBezTo>
                    <a:pt x="1850935" y="1122722"/>
                    <a:pt x="1798313" y="1175344"/>
                    <a:pt x="1733401" y="1175344"/>
                  </a:cubicBezTo>
                  <a:lnTo>
                    <a:pt x="117534" y="1175344"/>
                  </a:lnTo>
                  <a:cubicBezTo>
                    <a:pt x="52622" y="1175344"/>
                    <a:pt x="0" y="1122722"/>
                    <a:pt x="0" y="1057810"/>
                  </a:cubicBezTo>
                  <a:lnTo>
                    <a:pt x="0" y="117534"/>
                  </a:lnTo>
                  <a:close/>
                </a:path>
              </a:pathLst>
            </a:custGeom>
            <a:ln>
              <a:solidFill>
                <a:srgbClr val="2B4099"/>
              </a:solidFill>
              <a:prstDash val="dash"/>
            </a:ln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3813" tIns="223813" rIns="223813" bIns="223813" numCol="1" spcCol="1270" anchor="ctr" anchorCtr="0">
              <a:noAutofit/>
            </a:bodyPr>
            <a:lstStyle/>
            <a:p>
              <a:pPr algn="ctr" defTabSz="215763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运维平台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845509" y="714537"/>
            <a:ext cx="4495800" cy="532375"/>
            <a:chOff x="3122098" y="310917"/>
            <a:chExt cx="4495800" cy="610497"/>
          </a:xfrm>
        </p:grpSpPr>
        <p:sp>
          <p:nvSpPr>
            <p:cNvPr id="252" name="圆角矩形 455">
              <a:extLst>
                <a:ext uri="{FF2B5EF4-FFF2-40B4-BE49-F238E27FC236}">
                  <a16:creationId xmlns:a16="http://schemas.microsoft.com/office/drawing/2014/main" id="{B4216935-BC58-F448-8B35-E0D6668F3872}"/>
                </a:ext>
              </a:extLst>
            </p:cNvPr>
            <p:cNvSpPr/>
            <p:nvPr/>
          </p:nvSpPr>
          <p:spPr>
            <a:xfrm>
              <a:off x="3122098" y="310917"/>
              <a:ext cx="4495800" cy="61049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1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6" name="文本框 255"/>
            <p:cNvSpPr txBox="1"/>
            <p:nvPr/>
          </p:nvSpPr>
          <p:spPr>
            <a:xfrm>
              <a:off x="4139199" y="493394"/>
              <a:ext cx="979354" cy="26161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AR</a:t>
              </a: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导览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endPara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8" name="文本框 257"/>
            <p:cNvSpPr txBox="1"/>
            <p:nvPr/>
          </p:nvSpPr>
          <p:spPr>
            <a:xfrm>
              <a:off x="5187077" y="493895"/>
              <a:ext cx="697473" cy="26161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小程序</a:t>
              </a:r>
            </a:p>
          </p:txBody>
        </p:sp>
        <p:sp>
          <p:nvSpPr>
            <p:cNvPr id="260" name="文本框 259"/>
            <p:cNvSpPr txBox="1"/>
            <p:nvPr/>
          </p:nvSpPr>
          <p:spPr>
            <a:xfrm>
              <a:off x="5944133" y="491488"/>
              <a:ext cx="705687" cy="26161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公众号</a:t>
              </a:r>
            </a:p>
          </p:txBody>
        </p:sp>
        <p:sp>
          <p:nvSpPr>
            <p:cNvPr id="261" name="文本框 260"/>
            <p:cNvSpPr txBox="1"/>
            <p:nvPr/>
          </p:nvSpPr>
          <p:spPr>
            <a:xfrm>
              <a:off x="6703557" y="489894"/>
              <a:ext cx="643100" cy="26161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官网</a:t>
              </a:r>
            </a:p>
          </p:txBody>
        </p:sp>
        <p:sp>
          <p:nvSpPr>
            <p:cNvPr id="264" name="文本框 263"/>
            <p:cNvSpPr txBox="1"/>
            <p:nvPr/>
          </p:nvSpPr>
          <p:spPr>
            <a:xfrm>
              <a:off x="3285560" y="48437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门户系统</a:t>
              </a: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4991" y="532757"/>
              <a:ext cx="190393" cy="19039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9522" y="539108"/>
              <a:ext cx="187821" cy="187821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76240" y="521541"/>
              <a:ext cx="217598" cy="217598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821" y="539109"/>
              <a:ext cx="169430" cy="169430"/>
            </a:xfrm>
            <a:prstGeom prst="rect">
              <a:avLst/>
            </a:prstGeom>
          </p:spPr>
        </p:pic>
      </p:grpSp>
      <p:sp>
        <p:nvSpPr>
          <p:cNvPr id="266" name="Rectangle 168"/>
          <p:cNvSpPr>
            <a:spLocks noChangeArrowheads="1"/>
          </p:cNvSpPr>
          <p:nvPr/>
        </p:nvSpPr>
        <p:spPr bwMode="auto">
          <a:xfrm>
            <a:off x="5338580" y="1370855"/>
            <a:ext cx="46166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C00000"/>
                </a:solidFill>
                <a:latin typeface="等线" panose="02010600030101010101" pitchFamily="2" charset="-122"/>
              </a:rPr>
              <a:t>信息发布</a:t>
            </a:r>
          </a:p>
        </p:txBody>
      </p:sp>
      <p:sp>
        <p:nvSpPr>
          <p:cNvPr id="267" name="Rectangle 168"/>
          <p:cNvSpPr>
            <a:spLocks noChangeArrowheads="1"/>
          </p:cNvSpPr>
          <p:nvPr/>
        </p:nvSpPr>
        <p:spPr bwMode="auto">
          <a:xfrm>
            <a:off x="6441928" y="1372711"/>
            <a:ext cx="46166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运营数据</a:t>
            </a:r>
          </a:p>
        </p:txBody>
      </p:sp>
      <p:cxnSp>
        <p:nvCxnSpPr>
          <p:cNvPr id="277" name="直接箭头连接符 276"/>
          <p:cNvCxnSpPr>
            <a:cxnSpLocks/>
          </p:cNvCxnSpPr>
          <p:nvPr/>
        </p:nvCxnSpPr>
        <p:spPr>
          <a:xfrm>
            <a:off x="6385072" y="1250353"/>
            <a:ext cx="0" cy="367101"/>
          </a:xfrm>
          <a:prstGeom prst="straightConnector1">
            <a:avLst/>
          </a:prstGeom>
          <a:ln w="1905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Rectangle 168"/>
          <p:cNvSpPr>
            <a:spLocks noChangeArrowheads="1"/>
          </p:cNvSpPr>
          <p:nvPr/>
        </p:nvSpPr>
        <p:spPr bwMode="auto">
          <a:xfrm>
            <a:off x="3570096" y="1688572"/>
            <a:ext cx="46166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C00000"/>
                </a:solidFill>
                <a:latin typeface="等线" panose="02010600030101010101" pitchFamily="2" charset="-122"/>
              </a:rPr>
              <a:t>指令下发</a:t>
            </a:r>
          </a:p>
        </p:txBody>
      </p:sp>
      <p:sp>
        <p:nvSpPr>
          <p:cNvPr id="437" name="Rectangle 168"/>
          <p:cNvSpPr>
            <a:spLocks noChangeArrowheads="1"/>
          </p:cNvSpPr>
          <p:nvPr/>
        </p:nvSpPr>
        <p:spPr bwMode="auto">
          <a:xfrm>
            <a:off x="3562699" y="2453968"/>
            <a:ext cx="46166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运行数据</a:t>
            </a:r>
          </a:p>
        </p:txBody>
      </p:sp>
      <p:sp>
        <p:nvSpPr>
          <p:cNvPr id="446" name="Rectangle 168"/>
          <p:cNvSpPr>
            <a:spLocks noChangeArrowheads="1"/>
          </p:cNvSpPr>
          <p:nvPr/>
        </p:nvSpPr>
        <p:spPr bwMode="auto">
          <a:xfrm>
            <a:off x="3504990" y="3852335"/>
            <a:ext cx="57708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视频流数据</a:t>
            </a:r>
          </a:p>
        </p:txBody>
      </p:sp>
      <p:sp>
        <p:nvSpPr>
          <p:cNvPr id="447" name="圆角矩形 446"/>
          <p:cNvSpPr/>
          <p:nvPr/>
        </p:nvSpPr>
        <p:spPr>
          <a:xfrm>
            <a:off x="8630941" y="966577"/>
            <a:ext cx="3439647" cy="355171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7" name="Rectangle 15">
            <a:extLst>
              <a:ext uri="{FF2B5EF4-FFF2-40B4-BE49-F238E27FC236}">
                <a16:creationId xmlns:a16="http://schemas.microsoft.com/office/drawing/2014/main" id="{AD6CD476-2828-4E48-9D75-20A691DD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2707" y="1444356"/>
            <a:ext cx="255067" cy="965596"/>
          </a:xfrm>
          <a:prstGeom prst="rect">
            <a:avLst/>
          </a:prstGeom>
          <a:solidFill>
            <a:srgbClr val="92D05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1" name="直接箭头连接符 186">
            <a:extLst>
              <a:ext uri="{FF2B5EF4-FFF2-40B4-BE49-F238E27FC236}">
                <a16:creationId xmlns:a16="http://schemas.microsoft.com/office/drawing/2014/main" id="{7CF6007B-A222-B54E-8F7D-9A06C74CB0DF}"/>
              </a:ext>
            </a:extLst>
          </p:cNvPr>
          <p:cNvCxnSpPr>
            <a:cxnSpLocks/>
          </p:cNvCxnSpPr>
          <p:nvPr/>
        </p:nvCxnSpPr>
        <p:spPr>
          <a:xfrm flipH="1">
            <a:off x="10545521" y="1723063"/>
            <a:ext cx="337460" cy="0"/>
          </a:xfrm>
          <a:prstGeom prst="straightConnector1">
            <a:avLst/>
          </a:prstGeom>
          <a:ln w="12700">
            <a:solidFill>
              <a:srgbClr val="2B409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接箭头连接符 186">
            <a:extLst>
              <a:ext uri="{FF2B5EF4-FFF2-40B4-BE49-F238E27FC236}">
                <a16:creationId xmlns:a16="http://schemas.microsoft.com/office/drawing/2014/main" id="{4B1B0C71-60F9-9D43-801E-6460D16F7CB7}"/>
              </a:ext>
            </a:extLst>
          </p:cNvPr>
          <p:cNvCxnSpPr>
            <a:cxnSpLocks/>
          </p:cNvCxnSpPr>
          <p:nvPr/>
        </p:nvCxnSpPr>
        <p:spPr>
          <a:xfrm flipH="1" flipV="1">
            <a:off x="10879055" y="1722428"/>
            <a:ext cx="3316" cy="2070755"/>
          </a:xfrm>
          <a:prstGeom prst="straightConnector1">
            <a:avLst/>
          </a:prstGeom>
          <a:ln w="12700">
            <a:solidFill>
              <a:srgbClr val="2B409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Rectangle 503">
            <a:extLst>
              <a:ext uri="{FF2B5EF4-FFF2-40B4-BE49-F238E27FC236}">
                <a16:creationId xmlns:a16="http://schemas.microsoft.com/office/drawing/2014/main" id="{C818DD57-2387-DD4C-9FF3-29CD13AFCE28}"/>
              </a:ext>
            </a:extLst>
          </p:cNvPr>
          <p:cNvSpPr/>
          <p:nvPr/>
        </p:nvSpPr>
        <p:spPr>
          <a:xfrm>
            <a:off x="9422954" y="1891470"/>
            <a:ext cx="1211718" cy="172330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文本框 512"/>
          <p:cNvSpPr txBox="1"/>
          <p:nvPr/>
        </p:nvSpPr>
        <p:spPr>
          <a:xfrm>
            <a:off x="9525213" y="1976616"/>
            <a:ext cx="1016499" cy="248453"/>
          </a:xfrm>
          <a:prstGeom prst="rect">
            <a:avLst/>
          </a:prstGeom>
          <a:solidFill>
            <a:srgbClr val="92D05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514" name="Rectangle 142"/>
          <p:cNvSpPr>
            <a:spLocks noChangeArrowheads="1"/>
          </p:cNvSpPr>
          <p:nvPr/>
        </p:nvSpPr>
        <p:spPr bwMode="auto">
          <a:xfrm>
            <a:off x="9898164" y="2033487"/>
            <a:ext cx="46166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无人酒店</a:t>
            </a:r>
          </a:p>
        </p:txBody>
      </p:sp>
      <p:sp>
        <p:nvSpPr>
          <p:cNvPr id="529" name="文本框 528"/>
          <p:cNvSpPr txBox="1"/>
          <p:nvPr/>
        </p:nvSpPr>
        <p:spPr>
          <a:xfrm>
            <a:off x="9525213" y="1524543"/>
            <a:ext cx="1016499" cy="248453"/>
          </a:xfrm>
          <a:prstGeom prst="rect">
            <a:avLst/>
          </a:prstGeom>
          <a:solidFill>
            <a:srgbClr val="FFC00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530" name="Rectangle 142"/>
          <p:cNvSpPr>
            <a:spLocks noChangeArrowheads="1"/>
          </p:cNvSpPr>
          <p:nvPr/>
        </p:nvSpPr>
        <p:spPr bwMode="auto">
          <a:xfrm>
            <a:off x="9898164" y="1581414"/>
            <a:ext cx="46166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统一支付</a:t>
            </a: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207" y="1535937"/>
            <a:ext cx="225663" cy="225663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135" y="2010399"/>
            <a:ext cx="215161" cy="187190"/>
          </a:xfrm>
          <a:prstGeom prst="rect">
            <a:avLst/>
          </a:prstGeom>
        </p:spPr>
      </p:pic>
      <p:sp>
        <p:nvSpPr>
          <p:cNvPr id="537" name="文本框 536"/>
          <p:cNvSpPr txBox="1"/>
          <p:nvPr/>
        </p:nvSpPr>
        <p:spPr>
          <a:xfrm>
            <a:off x="9524547" y="2639065"/>
            <a:ext cx="1016499" cy="248453"/>
          </a:xfrm>
          <a:prstGeom prst="rect">
            <a:avLst/>
          </a:prstGeom>
          <a:solidFill>
            <a:srgbClr val="92D05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538" name="Rectangle 142"/>
          <p:cNvSpPr>
            <a:spLocks noChangeArrowheads="1"/>
          </p:cNvSpPr>
          <p:nvPr/>
        </p:nvSpPr>
        <p:spPr bwMode="auto">
          <a:xfrm>
            <a:off x="9897498" y="2695936"/>
            <a:ext cx="46166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无人餐厅</a:t>
            </a:r>
          </a:p>
        </p:txBody>
      </p:sp>
      <p:sp>
        <p:nvSpPr>
          <p:cNvPr id="540" name="文本框 539"/>
          <p:cNvSpPr txBox="1"/>
          <p:nvPr/>
        </p:nvSpPr>
        <p:spPr>
          <a:xfrm>
            <a:off x="9524547" y="2306898"/>
            <a:ext cx="1016499" cy="248453"/>
          </a:xfrm>
          <a:prstGeom prst="rect">
            <a:avLst/>
          </a:prstGeom>
          <a:solidFill>
            <a:srgbClr val="92D05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541" name="Rectangle 142"/>
          <p:cNvSpPr>
            <a:spLocks noChangeArrowheads="1"/>
          </p:cNvSpPr>
          <p:nvPr/>
        </p:nvSpPr>
        <p:spPr bwMode="auto">
          <a:xfrm>
            <a:off x="9897498" y="2363769"/>
            <a:ext cx="46166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无人商店</a:t>
            </a:r>
          </a:p>
        </p:txBody>
      </p:sp>
      <p:pic>
        <p:nvPicPr>
          <p:cNvPr id="544" name="图片 5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247" y="2334414"/>
            <a:ext cx="214343" cy="214343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620" y="2671808"/>
            <a:ext cx="192298" cy="192298"/>
          </a:xfrm>
          <a:prstGeom prst="rect">
            <a:avLst/>
          </a:prstGeom>
        </p:spPr>
      </p:pic>
      <p:sp>
        <p:nvSpPr>
          <p:cNvPr id="548" name="文本框 547"/>
          <p:cNvSpPr txBox="1"/>
          <p:nvPr/>
        </p:nvSpPr>
        <p:spPr>
          <a:xfrm>
            <a:off x="9524547" y="3288122"/>
            <a:ext cx="1016499" cy="248453"/>
          </a:xfrm>
          <a:prstGeom prst="rect">
            <a:avLst/>
          </a:prstGeom>
          <a:solidFill>
            <a:srgbClr val="92D05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551" name="Rectangle 142"/>
          <p:cNvSpPr>
            <a:spLocks noChangeArrowheads="1"/>
          </p:cNvSpPr>
          <p:nvPr/>
        </p:nvSpPr>
        <p:spPr bwMode="auto">
          <a:xfrm>
            <a:off x="9860922" y="3344993"/>
            <a:ext cx="57708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停车场系统</a:t>
            </a:r>
          </a:p>
        </p:txBody>
      </p:sp>
      <p:sp>
        <p:nvSpPr>
          <p:cNvPr id="553" name="文本框 552"/>
          <p:cNvSpPr txBox="1"/>
          <p:nvPr/>
        </p:nvSpPr>
        <p:spPr>
          <a:xfrm>
            <a:off x="9524547" y="2964297"/>
            <a:ext cx="1016499" cy="248453"/>
          </a:xfrm>
          <a:prstGeom prst="rect">
            <a:avLst/>
          </a:prstGeom>
          <a:solidFill>
            <a:srgbClr val="FFFF0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564" name="Rectangle 142"/>
          <p:cNvSpPr>
            <a:spLocks noChangeArrowheads="1"/>
          </p:cNvSpPr>
          <p:nvPr/>
        </p:nvSpPr>
        <p:spPr bwMode="auto">
          <a:xfrm>
            <a:off x="9860922" y="3021168"/>
            <a:ext cx="57708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无人售货车</a:t>
            </a:r>
          </a:p>
        </p:txBody>
      </p:sp>
      <p:pic>
        <p:nvPicPr>
          <p:cNvPr id="566" name="图片 56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61" y="2995992"/>
            <a:ext cx="187772" cy="186833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684" y="3309015"/>
            <a:ext cx="208481" cy="208481"/>
          </a:xfrm>
          <a:prstGeom prst="rect">
            <a:avLst/>
          </a:prstGeom>
        </p:spPr>
      </p:pic>
      <p:sp>
        <p:nvSpPr>
          <p:cNvPr id="569" name="文本框 568"/>
          <p:cNvSpPr txBox="1"/>
          <p:nvPr/>
        </p:nvSpPr>
        <p:spPr>
          <a:xfrm>
            <a:off x="9524547" y="3766790"/>
            <a:ext cx="1016499" cy="248453"/>
          </a:xfrm>
          <a:prstGeom prst="rect">
            <a:avLst/>
          </a:prstGeom>
          <a:solidFill>
            <a:srgbClr val="FFC00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570" name="Rectangle 142"/>
          <p:cNvSpPr>
            <a:spLocks noChangeArrowheads="1"/>
          </p:cNvSpPr>
          <p:nvPr/>
        </p:nvSpPr>
        <p:spPr bwMode="auto">
          <a:xfrm>
            <a:off x="9811138" y="3818581"/>
            <a:ext cx="692497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综合票务系统</a:t>
            </a:r>
          </a:p>
        </p:txBody>
      </p:sp>
      <p:pic>
        <p:nvPicPr>
          <p:cNvPr id="571" name="图片 57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290" y="3767280"/>
            <a:ext cx="242528" cy="242528"/>
          </a:xfrm>
          <a:prstGeom prst="rect">
            <a:avLst/>
          </a:prstGeom>
        </p:spPr>
      </p:pic>
      <p:sp>
        <p:nvSpPr>
          <p:cNvPr id="572" name="Rectangle 142"/>
          <p:cNvSpPr>
            <a:spLocks noChangeArrowheads="1"/>
          </p:cNvSpPr>
          <p:nvPr/>
        </p:nvSpPr>
        <p:spPr bwMode="auto">
          <a:xfrm>
            <a:off x="11199129" y="1688817"/>
            <a:ext cx="138499" cy="6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刷脸支付设备</a:t>
            </a: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688" y="1474540"/>
            <a:ext cx="192350" cy="192350"/>
          </a:xfrm>
          <a:prstGeom prst="rect">
            <a:avLst/>
          </a:prstGeom>
        </p:spPr>
      </p:pic>
      <p:sp>
        <p:nvSpPr>
          <p:cNvPr id="573" name="Rectangle 15">
            <a:extLst>
              <a:ext uri="{FF2B5EF4-FFF2-40B4-BE49-F238E27FC236}">
                <a16:creationId xmlns:a16="http://schemas.microsoft.com/office/drawing/2014/main" id="{AD6CD476-2828-4E48-9D75-20A691DD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89321" y="1446896"/>
            <a:ext cx="255067" cy="965596"/>
          </a:xfrm>
          <a:prstGeom prst="rect">
            <a:avLst/>
          </a:prstGeom>
          <a:solidFill>
            <a:srgbClr val="92D05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4" name="Rectangle 142"/>
          <p:cNvSpPr>
            <a:spLocks noChangeArrowheads="1"/>
          </p:cNvSpPr>
          <p:nvPr/>
        </p:nvSpPr>
        <p:spPr bwMode="auto">
          <a:xfrm>
            <a:off x="11545743" y="1691357"/>
            <a:ext cx="138499" cy="6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手持支付设备</a:t>
            </a: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592" y="1481982"/>
            <a:ext cx="166023" cy="166023"/>
          </a:xfrm>
          <a:prstGeom prst="rect">
            <a:avLst/>
          </a:prstGeom>
        </p:spPr>
      </p:pic>
      <p:sp>
        <p:nvSpPr>
          <p:cNvPr id="576" name="Rectangle 15">
            <a:extLst>
              <a:ext uri="{FF2B5EF4-FFF2-40B4-BE49-F238E27FC236}">
                <a16:creationId xmlns:a16="http://schemas.microsoft.com/office/drawing/2014/main" id="{AD6CD476-2828-4E48-9D75-20A691DD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4973" y="3345548"/>
            <a:ext cx="255067" cy="887205"/>
          </a:xfrm>
          <a:prstGeom prst="rect">
            <a:avLst/>
          </a:prstGeom>
          <a:solidFill>
            <a:srgbClr val="92D05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7" name="Rectangle 142"/>
          <p:cNvSpPr>
            <a:spLocks noChangeArrowheads="1"/>
          </p:cNvSpPr>
          <p:nvPr/>
        </p:nvSpPr>
        <p:spPr bwMode="auto">
          <a:xfrm>
            <a:off x="11201395" y="3656049"/>
            <a:ext cx="138499" cy="6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票务闸机</a:t>
            </a:r>
          </a:p>
        </p:txBody>
      </p:sp>
      <p:sp>
        <p:nvSpPr>
          <p:cNvPr id="579" name="Rectangle 15">
            <a:extLst>
              <a:ext uri="{FF2B5EF4-FFF2-40B4-BE49-F238E27FC236}">
                <a16:creationId xmlns:a16="http://schemas.microsoft.com/office/drawing/2014/main" id="{AD6CD476-2828-4E48-9D75-20A691DD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0135" y="3344418"/>
            <a:ext cx="255067" cy="888335"/>
          </a:xfrm>
          <a:prstGeom prst="rect">
            <a:avLst/>
          </a:prstGeom>
          <a:solidFill>
            <a:srgbClr val="92D05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0" name="Rectangle 142"/>
          <p:cNvSpPr>
            <a:spLocks noChangeArrowheads="1"/>
          </p:cNvSpPr>
          <p:nvPr/>
        </p:nvSpPr>
        <p:spPr bwMode="auto">
          <a:xfrm>
            <a:off x="11546557" y="3604119"/>
            <a:ext cx="138499" cy="6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人脸识别桩</a:t>
            </a: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472" y="3393076"/>
            <a:ext cx="180405" cy="180405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255" y="3388613"/>
            <a:ext cx="171105" cy="171105"/>
          </a:xfrm>
          <a:prstGeom prst="rect">
            <a:avLst/>
          </a:prstGeom>
        </p:spPr>
      </p:pic>
      <p:sp>
        <p:nvSpPr>
          <p:cNvPr id="582" name="Rectangle 15">
            <a:extLst>
              <a:ext uri="{FF2B5EF4-FFF2-40B4-BE49-F238E27FC236}">
                <a16:creationId xmlns:a16="http://schemas.microsoft.com/office/drawing/2014/main" id="{AD6CD476-2828-4E48-9D75-20A691DD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9117" y="1523597"/>
            <a:ext cx="255067" cy="1092874"/>
          </a:xfrm>
          <a:prstGeom prst="rect">
            <a:avLst/>
          </a:prstGeom>
          <a:solidFill>
            <a:srgbClr val="FFC00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3" name="Rectangle 142"/>
          <p:cNvSpPr>
            <a:spLocks noChangeArrowheads="1"/>
          </p:cNvSpPr>
          <p:nvPr/>
        </p:nvSpPr>
        <p:spPr bwMode="auto">
          <a:xfrm>
            <a:off x="8825539" y="1821398"/>
            <a:ext cx="138499" cy="6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dist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二消管理平台</a:t>
            </a: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880" y="1539385"/>
            <a:ext cx="213815" cy="213815"/>
          </a:xfrm>
          <a:prstGeom prst="rect">
            <a:avLst/>
          </a:prstGeom>
        </p:spPr>
      </p:pic>
      <p:sp>
        <p:nvSpPr>
          <p:cNvPr id="585" name="TextBox 61">
            <a:extLst>
              <a:ext uri="{FF2B5EF4-FFF2-40B4-BE49-F238E27FC236}">
                <a16:creationId xmlns:a16="http://schemas.microsoft.com/office/drawing/2014/main" id="{CCB67467-94D0-F446-9E53-948313402DA8}"/>
              </a:ext>
            </a:extLst>
          </p:cNvPr>
          <p:cNvSpPr txBox="1"/>
          <p:nvPr/>
        </p:nvSpPr>
        <p:spPr>
          <a:xfrm>
            <a:off x="9629903" y="109881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景区经营</a:t>
            </a:r>
          </a:p>
        </p:txBody>
      </p:sp>
      <p:sp>
        <p:nvSpPr>
          <p:cNvPr id="586" name="Rectangle 168"/>
          <p:cNvSpPr>
            <a:spLocks noChangeArrowheads="1"/>
          </p:cNvSpPr>
          <p:nvPr/>
        </p:nvSpPr>
        <p:spPr bwMode="auto">
          <a:xfrm>
            <a:off x="9128653" y="1517312"/>
            <a:ext cx="359073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支付数据</a:t>
            </a:r>
          </a:p>
        </p:txBody>
      </p:sp>
      <p:cxnSp>
        <p:nvCxnSpPr>
          <p:cNvPr id="595" name="直接箭头连接符 586">
            <a:extLst>
              <a:ext uri="{FF2B5EF4-FFF2-40B4-BE49-F238E27FC236}">
                <a16:creationId xmlns:a16="http://schemas.microsoft.com/office/drawing/2014/main" id="{D7976FC7-6BC1-BA4D-8CC8-3965029EFCCB}"/>
              </a:ext>
            </a:extLst>
          </p:cNvPr>
          <p:cNvCxnSpPr>
            <a:cxnSpLocks/>
          </p:cNvCxnSpPr>
          <p:nvPr/>
        </p:nvCxnSpPr>
        <p:spPr>
          <a:xfrm flipH="1" flipV="1">
            <a:off x="9036584" y="1652386"/>
            <a:ext cx="479059" cy="2603"/>
          </a:xfrm>
          <a:prstGeom prst="straightConnector1">
            <a:avLst/>
          </a:prstGeom>
          <a:ln w="1270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6" name="Rectangle 168"/>
          <p:cNvSpPr>
            <a:spLocks noChangeArrowheads="1"/>
          </p:cNvSpPr>
          <p:nvPr/>
        </p:nvSpPr>
        <p:spPr bwMode="auto">
          <a:xfrm>
            <a:off x="9057496" y="2238689"/>
            <a:ext cx="359073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经营数据</a:t>
            </a:r>
          </a:p>
        </p:txBody>
      </p:sp>
      <p:cxnSp>
        <p:nvCxnSpPr>
          <p:cNvPr id="597" name="直接箭头连接符 586">
            <a:extLst>
              <a:ext uri="{FF2B5EF4-FFF2-40B4-BE49-F238E27FC236}">
                <a16:creationId xmlns:a16="http://schemas.microsoft.com/office/drawing/2014/main" id="{D7976FC7-6BC1-BA4D-8CC8-3965029EFCCB}"/>
              </a:ext>
            </a:extLst>
          </p:cNvPr>
          <p:cNvCxnSpPr>
            <a:cxnSpLocks/>
          </p:cNvCxnSpPr>
          <p:nvPr/>
        </p:nvCxnSpPr>
        <p:spPr>
          <a:xfrm flipH="1" flipV="1">
            <a:off x="9037158" y="2394680"/>
            <a:ext cx="389606" cy="1300"/>
          </a:xfrm>
          <a:prstGeom prst="straightConnector1">
            <a:avLst/>
          </a:prstGeom>
          <a:ln w="1270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直接箭头连接符 586">
            <a:extLst>
              <a:ext uri="{FF2B5EF4-FFF2-40B4-BE49-F238E27FC236}">
                <a16:creationId xmlns:a16="http://schemas.microsoft.com/office/drawing/2014/main" id="{D7976FC7-6BC1-BA4D-8CC8-3965029EFCCB}"/>
              </a:ext>
            </a:extLst>
          </p:cNvPr>
          <p:cNvCxnSpPr>
            <a:cxnSpLocks/>
          </p:cNvCxnSpPr>
          <p:nvPr/>
        </p:nvCxnSpPr>
        <p:spPr>
          <a:xfrm flipH="1" flipV="1">
            <a:off x="10548012" y="1596273"/>
            <a:ext cx="503148" cy="2766"/>
          </a:xfrm>
          <a:prstGeom prst="straightConnector1">
            <a:avLst/>
          </a:prstGeom>
          <a:ln w="1270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9" name="Rectangle 168"/>
          <p:cNvSpPr>
            <a:spLocks noChangeArrowheads="1"/>
          </p:cNvSpPr>
          <p:nvPr/>
        </p:nvSpPr>
        <p:spPr bwMode="auto">
          <a:xfrm>
            <a:off x="10483390" y="2137855"/>
            <a:ext cx="359073" cy="43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交易数据</a:t>
            </a:r>
          </a:p>
        </p:txBody>
      </p:sp>
      <p:cxnSp>
        <p:nvCxnSpPr>
          <p:cNvPr id="600" name="直接箭头连接符 586">
            <a:extLst>
              <a:ext uri="{FF2B5EF4-FFF2-40B4-BE49-F238E27FC236}">
                <a16:creationId xmlns:a16="http://schemas.microsoft.com/office/drawing/2014/main" id="{D7976FC7-6BC1-BA4D-8CC8-3965029EFCCB}"/>
              </a:ext>
            </a:extLst>
          </p:cNvPr>
          <p:cNvCxnSpPr>
            <a:cxnSpLocks/>
          </p:cNvCxnSpPr>
          <p:nvPr/>
        </p:nvCxnSpPr>
        <p:spPr>
          <a:xfrm flipH="1">
            <a:off x="10634674" y="2579672"/>
            <a:ext cx="247695" cy="1818"/>
          </a:xfrm>
          <a:prstGeom prst="straightConnector1">
            <a:avLst/>
          </a:prstGeom>
          <a:ln w="1270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Rectangle 168"/>
          <p:cNvSpPr>
            <a:spLocks noChangeArrowheads="1"/>
          </p:cNvSpPr>
          <p:nvPr/>
        </p:nvSpPr>
        <p:spPr bwMode="auto">
          <a:xfrm>
            <a:off x="10651731" y="3828975"/>
            <a:ext cx="307777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600" b="1" dirty="0">
                <a:solidFill>
                  <a:srgbClr val="C00000"/>
                </a:solidFill>
                <a:latin typeface="等线" panose="02010600030101010101" pitchFamily="2" charset="-122"/>
              </a:rPr>
              <a:t>控制指令</a:t>
            </a:r>
            <a:endParaRPr lang="zh-CN" altLang="en-US" sz="700" b="1" dirty="0">
              <a:solidFill>
                <a:srgbClr val="C00000"/>
              </a:solidFill>
              <a:latin typeface="等线" panose="02010600030101010101" pitchFamily="2" charset="-122"/>
            </a:endParaRPr>
          </a:p>
        </p:txBody>
      </p:sp>
      <p:sp>
        <p:nvSpPr>
          <p:cNvPr id="603" name="Rectangle 168"/>
          <p:cNvSpPr>
            <a:spLocks noChangeArrowheads="1"/>
          </p:cNvSpPr>
          <p:nvPr/>
        </p:nvSpPr>
        <p:spPr bwMode="auto">
          <a:xfrm>
            <a:off x="10651731" y="4022158"/>
            <a:ext cx="307777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6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状态信息</a:t>
            </a:r>
          </a:p>
        </p:txBody>
      </p:sp>
      <p:cxnSp>
        <p:nvCxnSpPr>
          <p:cNvPr id="604" name="直接箭头连接符 586">
            <a:extLst>
              <a:ext uri="{FF2B5EF4-FFF2-40B4-BE49-F238E27FC236}">
                <a16:creationId xmlns:a16="http://schemas.microsoft.com/office/drawing/2014/main" id="{D7976FC7-6BC1-BA4D-8CC8-3965029EFCCB}"/>
              </a:ext>
            </a:extLst>
          </p:cNvPr>
          <p:cNvCxnSpPr>
            <a:cxnSpLocks/>
          </p:cNvCxnSpPr>
          <p:nvPr/>
        </p:nvCxnSpPr>
        <p:spPr>
          <a:xfrm flipH="1">
            <a:off x="10544255" y="3788497"/>
            <a:ext cx="338114" cy="911"/>
          </a:xfrm>
          <a:prstGeom prst="straightConnector1">
            <a:avLst/>
          </a:prstGeom>
          <a:ln w="1270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Rectangle 168"/>
          <p:cNvSpPr>
            <a:spLocks noChangeArrowheads="1"/>
          </p:cNvSpPr>
          <p:nvPr/>
        </p:nvSpPr>
        <p:spPr bwMode="auto">
          <a:xfrm>
            <a:off x="8151189" y="2124852"/>
            <a:ext cx="461394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经营数据</a:t>
            </a:r>
          </a:p>
        </p:txBody>
      </p:sp>
      <p:cxnSp>
        <p:nvCxnSpPr>
          <p:cNvPr id="605" name="直接箭头连接符 604"/>
          <p:cNvCxnSpPr/>
          <p:nvPr/>
        </p:nvCxnSpPr>
        <p:spPr>
          <a:xfrm flipH="1" flipV="1">
            <a:off x="8051027" y="2306898"/>
            <a:ext cx="718090" cy="1"/>
          </a:xfrm>
          <a:prstGeom prst="straightConnector1">
            <a:avLst/>
          </a:prstGeom>
          <a:ln w="1905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8" name="Rectangle 168"/>
          <p:cNvSpPr>
            <a:spLocks noChangeArrowheads="1"/>
          </p:cNvSpPr>
          <p:nvPr/>
        </p:nvSpPr>
        <p:spPr bwMode="auto">
          <a:xfrm>
            <a:off x="8154999" y="2933490"/>
            <a:ext cx="461394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运营数据</a:t>
            </a:r>
          </a:p>
        </p:txBody>
      </p:sp>
      <p:sp>
        <p:nvSpPr>
          <p:cNvPr id="610" name="Rectangle 168"/>
          <p:cNvSpPr>
            <a:spLocks noChangeArrowheads="1"/>
          </p:cNvSpPr>
          <p:nvPr/>
        </p:nvSpPr>
        <p:spPr bwMode="auto">
          <a:xfrm>
            <a:off x="8154999" y="3713932"/>
            <a:ext cx="461394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经营数据</a:t>
            </a:r>
          </a:p>
        </p:txBody>
      </p:sp>
      <p:cxnSp>
        <p:nvCxnSpPr>
          <p:cNvPr id="609" name="直接箭头连接符 608"/>
          <p:cNvCxnSpPr>
            <a:cxnSpLocks/>
            <a:stCxn id="569" idx="1"/>
          </p:cNvCxnSpPr>
          <p:nvPr/>
        </p:nvCxnSpPr>
        <p:spPr>
          <a:xfrm flipH="1">
            <a:off x="8051027" y="3891017"/>
            <a:ext cx="1473520" cy="0"/>
          </a:xfrm>
          <a:prstGeom prst="straightConnector1">
            <a:avLst/>
          </a:prstGeom>
          <a:ln w="1905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直接箭头连接符 606"/>
          <p:cNvCxnSpPr/>
          <p:nvPr/>
        </p:nvCxnSpPr>
        <p:spPr>
          <a:xfrm flipH="1" flipV="1">
            <a:off x="8057123" y="3096884"/>
            <a:ext cx="1361256" cy="2"/>
          </a:xfrm>
          <a:prstGeom prst="straightConnector1">
            <a:avLst/>
          </a:prstGeom>
          <a:ln w="1905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0" name="Rectangle 168"/>
          <p:cNvSpPr>
            <a:spLocks noChangeArrowheads="1"/>
          </p:cNvSpPr>
          <p:nvPr/>
        </p:nvSpPr>
        <p:spPr bwMode="auto">
          <a:xfrm>
            <a:off x="7742700" y="4253591"/>
            <a:ext cx="359073" cy="43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运行数据</a:t>
            </a:r>
          </a:p>
        </p:txBody>
      </p:sp>
      <p:sp>
        <p:nvSpPr>
          <p:cNvPr id="762" name="Rectangle 168"/>
          <p:cNvSpPr>
            <a:spLocks noChangeArrowheads="1"/>
          </p:cNvSpPr>
          <p:nvPr/>
        </p:nvSpPr>
        <p:spPr bwMode="auto">
          <a:xfrm>
            <a:off x="7555709" y="4263134"/>
            <a:ext cx="107722" cy="50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状态数据</a:t>
            </a:r>
          </a:p>
        </p:txBody>
      </p:sp>
      <p:sp>
        <p:nvSpPr>
          <p:cNvPr id="763" name="Rectangle 168"/>
          <p:cNvSpPr>
            <a:spLocks noChangeArrowheads="1"/>
          </p:cNvSpPr>
          <p:nvPr/>
        </p:nvSpPr>
        <p:spPr bwMode="auto">
          <a:xfrm>
            <a:off x="7235145" y="4364182"/>
            <a:ext cx="107722" cy="43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rgbClr val="C00000"/>
                </a:solidFill>
                <a:latin typeface="等线" panose="02010600030101010101" pitchFamily="2" charset="-122"/>
              </a:rPr>
              <a:t>控制</a:t>
            </a:r>
          </a:p>
        </p:txBody>
      </p:sp>
      <p:sp>
        <p:nvSpPr>
          <p:cNvPr id="766" name="Rectangle 168"/>
          <p:cNvSpPr>
            <a:spLocks noChangeArrowheads="1"/>
          </p:cNvSpPr>
          <p:nvPr/>
        </p:nvSpPr>
        <p:spPr bwMode="auto">
          <a:xfrm>
            <a:off x="6111714" y="4268143"/>
            <a:ext cx="359073" cy="43216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模型数据</a:t>
            </a:r>
          </a:p>
        </p:txBody>
      </p:sp>
      <p:sp>
        <p:nvSpPr>
          <p:cNvPr id="768" name="Rectangle 168"/>
          <p:cNvSpPr>
            <a:spLocks noChangeArrowheads="1"/>
          </p:cNvSpPr>
          <p:nvPr/>
        </p:nvSpPr>
        <p:spPr bwMode="auto">
          <a:xfrm>
            <a:off x="5296318" y="4264230"/>
            <a:ext cx="107722" cy="43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监测数据</a:t>
            </a:r>
          </a:p>
        </p:txBody>
      </p:sp>
      <p:sp>
        <p:nvSpPr>
          <p:cNvPr id="770" name="Rectangle 168"/>
          <p:cNvSpPr>
            <a:spLocks noChangeArrowheads="1"/>
          </p:cNvSpPr>
          <p:nvPr/>
        </p:nvSpPr>
        <p:spPr bwMode="auto">
          <a:xfrm>
            <a:off x="4983391" y="4265628"/>
            <a:ext cx="107722" cy="43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rgbClr val="C00000"/>
                </a:solidFill>
                <a:latin typeface="等线" panose="02010600030101010101" pitchFamily="2" charset="-122"/>
              </a:rPr>
              <a:t>控制指令</a:t>
            </a:r>
          </a:p>
        </p:txBody>
      </p:sp>
      <p:sp>
        <p:nvSpPr>
          <p:cNvPr id="773" name="Rectangle 168"/>
          <p:cNvSpPr>
            <a:spLocks noChangeArrowheads="1"/>
          </p:cNvSpPr>
          <p:nvPr/>
        </p:nvSpPr>
        <p:spPr bwMode="auto">
          <a:xfrm>
            <a:off x="4471315" y="4265628"/>
            <a:ext cx="107722" cy="43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运行数据</a:t>
            </a:r>
          </a:p>
        </p:txBody>
      </p:sp>
      <p:sp>
        <p:nvSpPr>
          <p:cNvPr id="775" name="Rectangle 168"/>
          <p:cNvSpPr>
            <a:spLocks noChangeArrowheads="1"/>
          </p:cNvSpPr>
          <p:nvPr/>
        </p:nvSpPr>
        <p:spPr bwMode="auto">
          <a:xfrm>
            <a:off x="4138744" y="4265628"/>
            <a:ext cx="107722" cy="43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rgbClr val="C00000"/>
                </a:solidFill>
                <a:latin typeface="等线" panose="02010600030101010101" pitchFamily="2" charset="-122"/>
              </a:rPr>
              <a:t>信息发布</a:t>
            </a:r>
          </a:p>
        </p:txBody>
      </p:sp>
      <p:grpSp>
        <p:nvGrpSpPr>
          <p:cNvPr id="815" name="Group 75">
            <a:extLst>
              <a:ext uri="{FF2B5EF4-FFF2-40B4-BE49-F238E27FC236}">
                <a16:creationId xmlns:a16="http://schemas.microsoft.com/office/drawing/2014/main" id="{B6F8191A-E8C4-934A-9240-D42284F53094}"/>
              </a:ext>
            </a:extLst>
          </p:cNvPr>
          <p:cNvGrpSpPr/>
          <p:nvPr/>
        </p:nvGrpSpPr>
        <p:grpSpPr>
          <a:xfrm>
            <a:off x="341799" y="5896246"/>
            <a:ext cx="1672069" cy="721290"/>
            <a:chOff x="5230620" y="-1185824"/>
            <a:chExt cx="1672069" cy="721290"/>
          </a:xfrm>
        </p:grpSpPr>
        <p:sp>
          <p:nvSpPr>
            <p:cNvPr id="816" name="Rectangle 264"/>
            <p:cNvSpPr>
              <a:spLocks noChangeArrowheads="1"/>
            </p:cNvSpPr>
            <p:nvPr/>
          </p:nvSpPr>
          <p:spPr bwMode="auto">
            <a:xfrm>
              <a:off x="5318964" y="-1104632"/>
              <a:ext cx="519968" cy="152619"/>
            </a:xfrm>
            <a:prstGeom prst="rect">
              <a:avLst/>
            </a:prstGeom>
            <a:solidFill>
              <a:srgbClr val="FFFF00"/>
            </a:solidFill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7" name="Freeform 189"/>
            <p:cNvSpPr>
              <a:spLocks noEditPoints="1"/>
            </p:cNvSpPr>
            <p:nvPr/>
          </p:nvSpPr>
          <p:spPr bwMode="auto">
            <a:xfrm>
              <a:off x="5230620" y="-1185824"/>
              <a:ext cx="1672069" cy="721290"/>
            </a:xfrm>
            <a:custGeom>
              <a:avLst/>
              <a:gdLst>
                <a:gd name="T0" fmla="*/ 20 w 4555"/>
                <a:gd name="T1" fmla="*/ 30 h 2023"/>
                <a:gd name="T2" fmla="*/ 20 w 4555"/>
                <a:gd name="T3" fmla="*/ 270 h 2023"/>
                <a:gd name="T4" fmla="*/ 20 w 4555"/>
                <a:gd name="T5" fmla="*/ 510 h 2023"/>
                <a:gd name="T6" fmla="*/ 20 w 4555"/>
                <a:gd name="T7" fmla="*/ 750 h 2023"/>
                <a:gd name="T8" fmla="*/ 20 w 4555"/>
                <a:gd name="T9" fmla="*/ 990 h 2023"/>
                <a:gd name="T10" fmla="*/ 20 w 4555"/>
                <a:gd name="T11" fmla="*/ 1230 h 2023"/>
                <a:gd name="T12" fmla="*/ 20 w 4555"/>
                <a:gd name="T13" fmla="*/ 1470 h 2023"/>
                <a:gd name="T14" fmla="*/ 20 w 4555"/>
                <a:gd name="T15" fmla="*/ 1710 h 2023"/>
                <a:gd name="T16" fmla="*/ 10 w 4555"/>
                <a:gd name="T17" fmla="*/ 2023 h 2023"/>
                <a:gd name="T18" fmla="*/ 337 w 4555"/>
                <a:gd name="T19" fmla="*/ 2013 h 2023"/>
                <a:gd name="T20" fmla="*/ 577 w 4555"/>
                <a:gd name="T21" fmla="*/ 2013 h 2023"/>
                <a:gd name="T22" fmla="*/ 817 w 4555"/>
                <a:gd name="T23" fmla="*/ 2013 h 2023"/>
                <a:gd name="T24" fmla="*/ 1057 w 4555"/>
                <a:gd name="T25" fmla="*/ 2013 h 2023"/>
                <a:gd name="T26" fmla="*/ 1297 w 4555"/>
                <a:gd name="T27" fmla="*/ 2013 h 2023"/>
                <a:gd name="T28" fmla="*/ 1537 w 4555"/>
                <a:gd name="T29" fmla="*/ 2013 h 2023"/>
                <a:gd name="T30" fmla="*/ 1777 w 4555"/>
                <a:gd name="T31" fmla="*/ 2013 h 2023"/>
                <a:gd name="T32" fmla="*/ 2017 w 4555"/>
                <a:gd name="T33" fmla="*/ 2013 h 2023"/>
                <a:gd name="T34" fmla="*/ 2257 w 4555"/>
                <a:gd name="T35" fmla="*/ 2013 h 2023"/>
                <a:gd name="T36" fmla="*/ 2497 w 4555"/>
                <a:gd name="T37" fmla="*/ 2013 h 2023"/>
                <a:gd name="T38" fmla="*/ 2737 w 4555"/>
                <a:gd name="T39" fmla="*/ 2013 h 2023"/>
                <a:gd name="T40" fmla="*/ 2977 w 4555"/>
                <a:gd name="T41" fmla="*/ 2013 h 2023"/>
                <a:gd name="T42" fmla="*/ 3217 w 4555"/>
                <a:gd name="T43" fmla="*/ 2013 h 2023"/>
                <a:gd name="T44" fmla="*/ 3457 w 4555"/>
                <a:gd name="T45" fmla="*/ 2013 h 2023"/>
                <a:gd name="T46" fmla="*/ 3697 w 4555"/>
                <a:gd name="T47" fmla="*/ 2013 h 2023"/>
                <a:gd name="T48" fmla="*/ 3937 w 4555"/>
                <a:gd name="T49" fmla="*/ 2013 h 2023"/>
                <a:gd name="T50" fmla="*/ 4177 w 4555"/>
                <a:gd name="T51" fmla="*/ 2013 h 2023"/>
                <a:gd name="T52" fmla="*/ 4417 w 4555"/>
                <a:gd name="T53" fmla="*/ 2013 h 2023"/>
                <a:gd name="T54" fmla="*/ 4535 w 4555"/>
                <a:gd name="T55" fmla="*/ 2013 h 2023"/>
                <a:gd name="T56" fmla="*/ 4497 w 4555"/>
                <a:gd name="T57" fmla="*/ 2013 h 2023"/>
                <a:gd name="T58" fmla="*/ 4545 w 4555"/>
                <a:gd name="T59" fmla="*/ 1821 h 2023"/>
                <a:gd name="T60" fmla="*/ 4545 w 4555"/>
                <a:gd name="T61" fmla="*/ 1581 h 2023"/>
                <a:gd name="T62" fmla="*/ 4545 w 4555"/>
                <a:gd name="T63" fmla="*/ 1341 h 2023"/>
                <a:gd name="T64" fmla="*/ 4545 w 4555"/>
                <a:gd name="T65" fmla="*/ 1101 h 2023"/>
                <a:gd name="T66" fmla="*/ 4545 w 4555"/>
                <a:gd name="T67" fmla="*/ 861 h 2023"/>
                <a:gd name="T68" fmla="*/ 4545 w 4555"/>
                <a:gd name="T69" fmla="*/ 621 h 2023"/>
                <a:gd name="T70" fmla="*/ 4545 w 4555"/>
                <a:gd name="T71" fmla="*/ 381 h 2023"/>
                <a:gd name="T72" fmla="*/ 4527 w 4555"/>
                <a:gd name="T73" fmla="*/ 0 h 2023"/>
                <a:gd name="T74" fmla="*/ 4287 w 4555"/>
                <a:gd name="T75" fmla="*/ 20 h 2023"/>
                <a:gd name="T76" fmla="*/ 4047 w 4555"/>
                <a:gd name="T77" fmla="*/ 20 h 2023"/>
                <a:gd name="T78" fmla="*/ 3807 w 4555"/>
                <a:gd name="T79" fmla="*/ 20 h 2023"/>
                <a:gd name="T80" fmla="*/ 3567 w 4555"/>
                <a:gd name="T81" fmla="*/ 20 h 2023"/>
                <a:gd name="T82" fmla="*/ 3327 w 4555"/>
                <a:gd name="T83" fmla="*/ 20 h 2023"/>
                <a:gd name="T84" fmla="*/ 3087 w 4555"/>
                <a:gd name="T85" fmla="*/ 20 h 2023"/>
                <a:gd name="T86" fmla="*/ 2847 w 4555"/>
                <a:gd name="T87" fmla="*/ 20 h 2023"/>
                <a:gd name="T88" fmla="*/ 2607 w 4555"/>
                <a:gd name="T89" fmla="*/ 20 h 2023"/>
                <a:gd name="T90" fmla="*/ 2367 w 4555"/>
                <a:gd name="T91" fmla="*/ 20 h 2023"/>
                <a:gd name="T92" fmla="*/ 2127 w 4555"/>
                <a:gd name="T93" fmla="*/ 20 h 2023"/>
                <a:gd name="T94" fmla="*/ 1887 w 4555"/>
                <a:gd name="T95" fmla="*/ 20 h 2023"/>
                <a:gd name="T96" fmla="*/ 1647 w 4555"/>
                <a:gd name="T97" fmla="*/ 20 h 2023"/>
                <a:gd name="T98" fmla="*/ 1407 w 4555"/>
                <a:gd name="T99" fmla="*/ 20 h 2023"/>
                <a:gd name="T100" fmla="*/ 1167 w 4555"/>
                <a:gd name="T101" fmla="*/ 20 h 2023"/>
                <a:gd name="T102" fmla="*/ 927 w 4555"/>
                <a:gd name="T103" fmla="*/ 20 h 2023"/>
                <a:gd name="T104" fmla="*/ 687 w 4555"/>
                <a:gd name="T105" fmla="*/ 20 h 2023"/>
                <a:gd name="T106" fmla="*/ 447 w 4555"/>
                <a:gd name="T107" fmla="*/ 20 h 2023"/>
                <a:gd name="T108" fmla="*/ 207 w 4555"/>
                <a:gd name="T109" fmla="*/ 20 h 2023"/>
                <a:gd name="T110" fmla="*/ 10 w 4555"/>
                <a:gd name="T111" fmla="*/ 20 h 2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555" h="2023">
                  <a:moveTo>
                    <a:pt x="20" y="30"/>
                  </a:moveTo>
                  <a:lnTo>
                    <a:pt x="20" y="170"/>
                  </a:lnTo>
                  <a:cubicBezTo>
                    <a:pt x="20" y="175"/>
                    <a:pt x="15" y="180"/>
                    <a:pt x="10" y="180"/>
                  </a:cubicBezTo>
                  <a:cubicBezTo>
                    <a:pt x="4" y="180"/>
                    <a:pt x="0" y="175"/>
                    <a:pt x="0" y="170"/>
                  </a:cubicBezTo>
                  <a:lnTo>
                    <a:pt x="0" y="30"/>
                  </a:lnTo>
                  <a:cubicBezTo>
                    <a:pt x="0" y="24"/>
                    <a:pt x="4" y="20"/>
                    <a:pt x="10" y="20"/>
                  </a:cubicBezTo>
                  <a:cubicBezTo>
                    <a:pt x="15" y="20"/>
                    <a:pt x="20" y="24"/>
                    <a:pt x="20" y="30"/>
                  </a:cubicBezTo>
                  <a:close/>
                  <a:moveTo>
                    <a:pt x="20" y="270"/>
                  </a:moveTo>
                  <a:lnTo>
                    <a:pt x="20" y="410"/>
                  </a:lnTo>
                  <a:cubicBezTo>
                    <a:pt x="20" y="415"/>
                    <a:pt x="15" y="420"/>
                    <a:pt x="10" y="420"/>
                  </a:cubicBezTo>
                  <a:cubicBezTo>
                    <a:pt x="4" y="420"/>
                    <a:pt x="0" y="415"/>
                    <a:pt x="0" y="410"/>
                  </a:cubicBezTo>
                  <a:lnTo>
                    <a:pt x="0" y="270"/>
                  </a:lnTo>
                  <a:cubicBezTo>
                    <a:pt x="0" y="264"/>
                    <a:pt x="4" y="260"/>
                    <a:pt x="10" y="260"/>
                  </a:cubicBezTo>
                  <a:cubicBezTo>
                    <a:pt x="15" y="260"/>
                    <a:pt x="20" y="264"/>
                    <a:pt x="20" y="270"/>
                  </a:cubicBezTo>
                  <a:close/>
                  <a:moveTo>
                    <a:pt x="20" y="510"/>
                  </a:moveTo>
                  <a:lnTo>
                    <a:pt x="20" y="650"/>
                  </a:lnTo>
                  <a:cubicBezTo>
                    <a:pt x="20" y="655"/>
                    <a:pt x="15" y="660"/>
                    <a:pt x="10" y="660"/>
                  </a:cubicBezTo>
                  <a:cubicBezTo>
                    <a:pt x="4" y="660"/>
                    <a:pt x="0" y="655"/>
                    <a:pt x="0" y="650"/>
                  </a:cubicBezTo>
                  <a:lnTo>
                    <a:pt x="0" y="510"/>
                  </a:lnTo>
                  <a:cubicBezTo>
                    <a:pt x="0" y="504"/>
                    <a:pt x="4" y="500"/>
                    <a:pt x="10" y="500"/>
                  </a:cubicBezTo>
                  <a:cubicBezTo>
                    <a:pt x="15" y="500"/>
                    <a:pt x="20" y="504"/>
                    <a:pt x="20" y="510"/>
                  </a:cubicBezTo>
                  <a:close/>
                  <a:moveTo>
                    <a:pt x="20" y="750"/>
                  </a:moveTo>
                  <a:lnTo>
                    <a:pt x="20" y="890"/>
                  </a:lnTo>
                  <a:cubicBezTo>
                    <a:pt x="20" y="895"/>
                    <a:pt x="15" y="900"/>
                    <a:pt x="10" y="900"/>
                  </a:cubicBezTo>
                  <a:cubicBezTo>
                    <a:pt x="4" y="900"/>
                    <a:pt x="0" y="895"/>
                    <a:pt x="0" y="890"/>
                  </a:cubicBezTo>
                  <a:lnTo>
                    <a:pt x="0" y="750"/>
                  </a:lnTo>
                  <a:cubicBezTo>
                    <a:pt x="0" y="744"/>
                    <a:pt x="4" y="740"/>
                    <a:pt x="10" y="740"/>
                  </a:cubicBezTo>
                  <a:cubicBezTo>
                    <a:pt x="15" y="740"/>
                    <a:pt x="20" y="744"/>
                    <a:pt x="20" y="750"/>
                  </a:cubicBezTo>
                  <a:close/>
                  <a:moveTo>
                    <a:pt x="20" y="990"/>
                  </a:moveTo>
                  <a:lnTo>
                    <a:pt x="20" y="1130"/>
                  </a:lnTo>
                  <a:cubicBezTo>
                    <a:pt x="20" y="1135"/>
                    <a:pt x="15" y="1140"/>
                    <a:pt x="10" y="1140"/>
                  </a:cubicBezTo>
                  <a:cubicBezTo>
                    <a:pt x="4" y="1140"/>
                    <a:pt x="0" y="1135"/>
                    <a:pt x="0" y="1130"/>
                  </a:cubicBezTo>
                  <a:lnTo>
                    <a:pt x="0" y="990"/>
                  </a:lnTo>
                  <a:cubicBezTo>
                    <a:pt x="0" y="984"/>
                    <a:pt x="4" y="980"/>
                    <a:pt x="10" y="980"/>
                  </a:cubicBezTo>
                  <a:cubicBezTo>
                    <a:pt x="15" y="980"/>
                    <a:pt x="20" y="984"/>
                    <a:pt x="20" y="990"/>
                  </a:cubicBezTo>
                  <a:close/>
                  <a:moveTo>
                    <a:pt x="20" y="1230"/>
                  </a:moveTo>
                  <a:lnTo>
                    <a:pt x="20" y="1370"/>
                  </a:lnTo>
                  <a:cubicBezTo>
                    <a:pt x="20" y="1375"/>
                    <a:pt x="15" y="1380"/>
                    <a:pt x="10" y="1380"/>
                  </a:cubicBezTo>
                  <a:cubicBezTo>
                    <a:pt x="4" y="1380"/>
                    <a:pt x="0" y="1375"/>
                    <a:pt x="0" y="1370"/>
                  </a:cubicBezTo>
                  <a:lnTo>
                    <a:pt x="0" y="1230"/>
                  </a:lnTo>
                  <a:cubicBezTo>
                    <a:pt x="0" y="1224"/>
                    <a:pt x="4" y="1220"/>
                    <a:pt x="10" y="1220"/>
                  </a:cubicBezTo>
                  <a:cubicBezTo>
                    <a:pt x="15" y="1220"/>
                    <a:pt x="20" y="1224"/>
                    <a:pt x="20" y="1230"/>
                  </a:cubicBezTo>
                  <a:close/>
                  <a:moveTo>
                    <a:pt x="20" y="1470"/>
                  </a:moveTo>
                  <a:lnTo>
                    <a:pt x="20" y="1610"/>
                  </a:lnTo>
                  <a:cubicBezTo>
                    <a:pt x="20" y="1615"/>
                    <a:pt x="15" y="1620"/>
                    <a:pt x="10" y="1620"/>
                  </a:cubicBezTo>
                  <a:cubicBezTo>
                    <a:pt x="4" y="1620"/>
                    <a:pt x="0" y="1615"/>
                    <a:pt x="0" y="1610"/>
                  </a:cubicBezTo>
                  <a:lnTo>
                    <a:pt x="0" y="1470"/>
                  </a:lnTo>
                  <a:cubicBezTo>
                    <a:pt x="0" y="1464"/>
                    <a:pt x="4" y="1460"/>
                    <a:pt x="10" y="1460"/>
                  </a:cubicBezTo>
                  <a:cubicBezTo>
                    <a:pt x="15" y="1460"/>
                    <a:pt x="20" y="1464"/>
                    <a:pt x="20" y="1470"/>
                  </a:cubicBezTo>
                  <a:close/>
                  <a:moveTo>
                    <a:pt x="20" y="1710"/>
                  </a:moveTo>
                  <a:lnTo>
                    <a:pt x="20" y="1850"/>
                  </a:lnTo>
                  <a:cubicBezTo>
                    <a:pt x="20" y="1855"/>
                    <a:pt x="15" y="1860"/>
                    <a:pt x="10" y="1860"/>
                  </a:cubicBezTo>
                  <a:cubicBezTo>
                    <a:pt x="4" y="1860"/>
                    <a:pt x="0" y="1855"/>
                    <a:pt x="0" y="1850"/>
                  </a:cubicBezTo>
                  <a:lnTo>
                    <a:pt x="0" y="1710"/>
                  </a:lnTo>
                  <a:cubicBezTo>
                    <a:pt x="0" y="1704"/>
                    <a:pt x="4" y="1700"/>
                    <a:pt x="10" y="1700"/>
                  </a:cubicBezTo>
                  <a:cubicBezTo>
                    <a:pt x="15" y="1700"/>
                    <a:pt x="20" y="1704"/>
                    <a:pt x="20" y="1710"/>
                  </a:cubicBezTo>
                  <a:close/>
                  <a:moveTo>
                    <a:pt x="20" y="1950"/>
                  </a:moveTo>
                  <a:lnTo>
                    <a:pt x="20" y="2013"/>
                  </a:lnTo>
                  <a:lnTo>
                    <a:pt x="10" y="2003"/>
                  </a:lnTo>
                  <a:lnTo>
                    <a:pt x="87" y="2003"/>
                  </a:lnTo>
                  <a:cubicBezTo>
                    <a:pt x="92" y="2003"/>
                    <a:pt x="97" y="2007"/>
                    <a:pt x="97" y="2013"/>
                  </a:cubicBezTo>
                  <a:cubicBezTo>
                    <a:pt x="97" y="2018"/>
                    <a:pt x="92" y="2023"/>
                    <a:pt x="87" y="2023"/>
                  </a:cubicBezTo>
                  <a:lnTo>
                    <a:pt x="10" y="2023"/>
                  </a:lnTo>
                  <a:cubicBezTo>
                    <a:pt x="4" y="2023"/>
                    <a:pt x="0" y="2018"/>
                    <a:pt x="0" y="2013"/>
                  </a:cubicBezTo>
                  <a:lnTo>
                    <a:pt x="0" y="1950"/>
                  </a:lnTo>
                  <a:cubicBezTo>
                    <a:pt x="0" y="1944"/>
                    <a:pt x="4" y="1940"/>
                    <a:pt x="10" y="1940"/>
                  </a:cubicBezTo>
                  <a:cubicBezTo>
                    <a:pt x="15" y="1940"/>
                    <a:pt x="20" y="1944"/>
                    <a:pt x="20" y="1950"/>
                  </a:cubicBezTo>
                  <a:close/>
                  <a:moveTo>
                    <a:pt x="187" y="2003"/>
                  </a:moveTo>
                  <a:lnTo>
                    <a:pt x="327" y="2003"/>
                  </a:lnTo>
                  <a:cubicBezTo>
                    <a:pt x="332" y="2003"/>
                    <a:pt x="337" y="2007"/>
                    <a:pt x="337" y="2013"/>
                  </a:cubicBezTo>
                  <a:cubicBezTo>
                    <a:pt x="337" y="2018"/>
                    <a:pt x="332" y="2023"/>
                    <a:pt x="327" y="2023"/>
                  </a:cubicBezTo>
                  <a:lnTo>
                    <a:pt x="187" y="2023"/>
                  </a:lnTo>
                  <a:cubicBezTo>
                    <a:pt x="181" y="2023"/>
                    <a:pt x="177" y="2018"/>
                    <a:pt x="177" y="2013"/>
                  </a:cubicBezTo>
                  <a:cubicBezTo>
                    <a:pt x="177" y="2007"/>
                    <a:pt x="181" y="2003"/>
                    <a:pt x="187" y="2003"/>
                  </a:cubicBezTo>
                  <a:close/>
                  <a:moveTo>
                    <a:pt x="427" y="2003"/>
                  </a:moveTo>
                  <a:lnTo>
                    <a:pt x="567" y="2003"/>
                  </a:lnTo>
                  <a:cubicBezTo>
                    <a:pt x="572" y="2003"/>
                    <a:pt x="577" y="2007"/>
                    <a:pt x="577" y="2013"/>
                  </a:cubicBezTo>
                  <a:cubicBezTo>
                    <a:pt x="577" y="2018"/>
                    <a:pt x="572" y="2023"/>
                    <a:pt x="567" y="2023"/>
                  </a:cubicBezTo>
                  <a:lnTo>
                    <a:pt x="427" y="2023"/>
                  </a:lnTo>
                  <a:cubicBezTo>
                    <a:pt x="421" y="2023"/>
                    <a:pt x="417" y="2018"/>
                    <a:pt x="417" y="2013"/>
                  </a:cubicBezTo>
                  <a:cubicBezTo>
                    <a:pt x="417" y="2007"/>
                    <a:pt x="421" y="2003"/>
                    <a:pt x="427" y="2003"/>
                  </a:cubicBezTo>
                  <a:close/>
                  <a:moveTo>
                    <a:pt x="667" y="2003"/>
                  </a:moveTo>
                  <a:lnTo>
                    <a:pt x="807" y="2003"/>
                  </a:lnTo>
                  <a:cubicBezTo>
                    <a:pt x="812" y="2003"/>
                    <a:pt x="817" y="2007"/>
                    <a:pt x="817" y="2013"/>
                  </a:cubicBezTo>
                  <a:cubicBezTo>
                    <a:pt x="817" y="2018"/>
                    <a:pt x="812" y="2023"/>
                    <a:pt x="807" y="2023"/>
                  </a:cubicBezTo>
                  <a:lnTo>
                    <a:pt x="667" y="2023"/>
                  </a:lnTo>
                  <a:cubicBezTo>
                    <a:pt x="661" y="2023"/>
                    <a:pt x="657" y="2018"/>
                    <a:pt x="657" y="2013"/>
                  </a:cubicBezTo>
                  <a:cubicBezTo>
                    <a:pt x="657" y="2007"/>
                    <a:pt x="661" y="2003"/>
                    <a:pt x="667" y="2003"/>
                  </a:cubicBezTo>
                  <a:close/>
                  <a:moveTo>
                    <a:pt x="907" y="2003"/>
                  </a:moveTo>
                  <a:lnTo>
                    <a:pt x="1047" y="2003"/>
                  </a:lnTo>
                  <a:cubicBezTo>
                    <a:pt x="1052" y="2003"/>
                    <a:pt x="1057" y="2007"/>
                    <a:pt x="1057" y="2013"/>
                  </a:cubicBezTo>
                  <a:cubicBezTo>
                    <a:pt x="1057" y="2018"/>
                    <a:pt x="1052" y="2023"/>
                    <a:pt x="1047" y="2023"/>
                  </a:cubicBezTo>
                  <a:lnTo>
                    <a:pt x="907" y="2023"/>
                  </a:lnTo>
                  <a:cubicBezTo>
                    <a:pt x="901" y="2023"/>
                    <a:pt x="897" y="2018"/>
                    <a:pt x="897" y="2013"/>
                  </a:cubicBezTo>
                  <a:cubicBezTo>
                    <a:pt x="897" y="2007"/>
                    <a:pt x="901" y="2003"/>
                    <a:pt x="907" y="2003"/>
                  </a:cubicBezTo>
                  <a:close/>
                  <a:moveTo>
                    <a:pt x="1147" y="2003"/>
                  </a:moveTo>
                  <a:lnTo>
                    <a:pt x="1287" y="2003"/>
                  </a:lnTo>
                  <a:cubicBezTo>
                    <a:pt x="1292" y="2003"/>
                    <a:pt x="1297" y="2007"/>
                    <a:pt x="1297" y="2013"/>
                  </a:cubicBezTo>
                  <a:cubicBezTo>
                    <a:pt x="1297" y="2018"/>
                    <a:pt x="1292" y="2023"/>
                    <a:pt x="1287" y="2023"/>
                  </a:cubicBezTo>
                  <a:lnTo>
                    <a:pt x="1147" y="2023"/>
                  </a:lnTo>
                  <a:cubicBezTo>
                    <a:pt x="1141" y="2023"/>
                    <a:pt x="1137" y="2018"/>
                    <a:pt x="1137" y="2013"/>
                  </a:cubicBezTo>
                  <a:cubicBezTo>
                    <a:pt x="1137" y="2007"/>
                    <a:pt x="1141" y="2003"/>
                    <a:pt x="1147" y="2003"/>
                  </a:cubicBezTo>
                  <a:close/>
                  <a:moveTo>
                    <a:pt x="1387" y="2003"/>
                  </a:moveTo>
                  <a:lnTo>
                    <a:pt x="1527" y="2003"/>
                  </a:lnTo>
                  <a:cubicBezTo>
                    <a:pt x="1532" y="2003"/>
                    <a:pt x="1537" y="2007"/>
                    <a:pt x="1537" y="2013"/>
                  </a:cubicBezTo>
                  <a:cubicBezTo>
                    <a:pt x="1537" y="2018"/>
                    <a:pt x="1532" y="2023"/>
                    <a:pt x="1527" y="2023"/>
                  </a:cubicBezTo>
                  <a:lnTo>
                    <a:pt x="1387" y="2023"/>
                  </a:lnTo>
                  <a:cubicBezTo>
                    <a:pt x="1381" y="2023"/>
                    <a:pt x="1377" y="2018"/>
                    <a:pt x="1377" y="2013"/>
                  </a:cubicBezTo>
                  <a:cubicBezTo>
                    <a:pt x="1377" y="2007"/>
                    <a:pt x="1381" y="2003"/>
                    <a:pt x="1387" y="2003"/>
                  </a:cubicBezTo>
                  <a:close/>
                  <a:moveTo>
                    <a:pt x="1627" y="2003"/>
                  </a:moveTo>
                  <a:lnTo>
                    <a:pt x="1767" y="2003"/>
                  </a:lnTo>
                  <a:cubicBezTo>
                    <a:pt x="1772" y="2003"/>
                    <a:pt x="1777" y="2007"/>
                    <a:pt x="1777" y="2013"/>
                  </a:cubicBezTo>
                  <a:cubicBezTo>
                    <a:pt x="1777" y="2018"/>
                    <a:pt x="1772" y="2023"/>
                    <a:pt x="1767" y="2023"/>
                  </a:cubicBezTo>
                  <a:lnTo>
                    <a:pt x="1627" y="2023"/>
                  </a:lnTo>
                  <a:cubicBezTo>
                    <a:pt x="1621" y="2023"/>
                    <a:pt x="1617" y="2018"/>
                    <a:pt x="1617" y="2013"/>
                  </a:cubicBezTo>
                  <a:cubicBezTo>
                    <a:pt x="1617" y="2007"/>
                    <a:pt x="1621" y="2003"/>
                    <a:pt x="1627" y="2003"/>
                  </a:cubicBezTo>
                  <a:close/>
                  <a:moveTo>
                    <a:pt x="1867" y="2003"/>
                  </a:moveTo>
                  <a:lnTo>
                    <a:pt x="2007" y="2003"/>
                  </a:lnTo>
                  <a:cubicBezTo>
                    <a:pt x="2012" y="2003"/>
                    <a:pt x="2017" y="2007"/>
                    <a:pt x="2017" y="2013"/>
                  </a:cubicBezTo>
                  <a:cubicBezTo>
                    <a:pt x="2017" y="2018"/>
                    <a:pt x="2012" y="2023"/>
                    <a:pt x="2007" y="2023"/>
                  </a:cubicBezTo>
                  <a:lnTo>
                    <a:pt x="1867" y="2023"/>
                  </a:lnTo>
                  <a:cubicBezTo>
                    <a:pt x="1861" y="2023"/>
                    <a:pt x="1857" y="2018"/>
                    <a:pt x="1857" y="2013"/>
                  </a:cubicBezTo>
                  <a:cubicBezTo>
                    <a:pt x="1857" y="2007"/>
                    <a:pt x="1861" y="2003"/>
                    <a:pt x="1867" y="2003"/>
                  </a:cubicBezTo>
                  <a:close/>
                  <a:moveTo>
                    <a:pt x="2107" y="2003"/>
                  </a:moveTo>
                  <a:lnTo>
                    <a:pt x="2247" y="2003"/>
                  </a:lnTo>
                  <a:cubicBezTo>
                    <a:pt x="2252" y="2003"/>
                    <a:pt x="2257" y="2007"/>
                    <a:pt x="2257" y="2013"/>
                  </a:cubicBezTo>
                  <a:cubicBezTo>
                    <a:pt x="2257" y="2018"/>
                    <a:pt x="2252" y="2023"/>
                    <a:pt x="2247" y="2023"/>
                  </a:cubicBezTo>
                  <a:lnTo>
                    <a:pt x="2107" y="2023"/>
                  </a:lnTo>
                  <a:cubicBezTo>
                    <a:pt x="2101" y="2023"/>
                    <a:pt x="2097" y="2018"/>
                    <a:pt x="2097" y="2013"/>
                  </a:cubicBezTo>
                  <a:cubicBezTo>
                    <a:pt x="2097" y="2007"/>
                    <a:pt x="2101" y="2003"/>
                    <a:pt x="2107" y="2003"/>
                  </a:cubicBezTo>
                  <a:close/>
                  <a:moveTo>
                    <a:pt x="2347" y="2003"/>
                  </a:moveTo>
                  <a:lnTo>
                    <a:pt x="2487" y="2003"/>
                  </a:lnTo>
                  <a:cubicBezTo>
                    <a:pt x="2492" y="2003"/>
                    <a:pt x="2497" y="2007"/>
                    <a:pt x="2497" y="2013"/>
                  </a:cubicBezTo>
                  <a:cubicBezTo>
                    <a:pt x="2497" y="2018"/>
                    <a:pt x="2492" y="2023"/>
                    <a:pt x="2487" y="2023"/>
                  </a:cubicBezTo>
                  <a:lnTo>
                    <a:pt x="2347" y="2023"/>
                  </a:lnTo>
                  <a:cubicBezTo>
                    <a:pt x="2341" y="2023"/>
                    <a:pt x="2337" y="2018"/>
                    <a:pt x="2337" y="2013"/>
                  </a:cubicBezTo>
                  <a:cubicBezTo>
                    <a:pt x="2337" y="2007"/>
                    <a:pt x="2341" y="2003"/>
                    <a:pt x="2347" y="2003"/>
                  </a:cubicBezTo>
                  <a:close/>
                  <a:moveTo>
                    <a:pt x="2587" y="2003"/>
                  </a:moveTo>
                  <a:lnTo>
                    <a:pt x="2727" y="2003"/>
                  </a:lnTo>
                  <a:cubicBezTo>
                    <a:pt x="2732" y="2003"/>
                    <a:pt x="2737" y="2007"/>
                    <a:pt x="2737" y="2013"/>
                  </a:cubicBezTo>
                  <a:cubicBezTo>
                    <a:pt x="2737" y="2018"/>
                    <a:pt x="2732" y="2023"/>
                    <a:pt x="2727" y="2023"/>
                  </a:cubicBezTo>
                  <a:lnTo>
                    <a:pt x="2587" y="2023"/>
                  </a:lnTo>
                  <a:cubicBezTo>
                    <a:pt x="2581" y="2023"/>
                    <a:pt x="2577" y="2018"/>
                    <a:pt x="2577" y="2013"/>
                  </a:cubicBezTo>
                  <a:cubicBezTo>
                    <a:pt x="2577" y="2007"/>
                    <a:pt x="2581" y="2003"/>
                    <a:pt x="2587" y="2003"/>
                  </a:cubicBezTo>
                  <a:close/>
                  <a:moveTo>
                    <a:pt x="2827" y="2003"/>
                  </a:moveTo>
                  <a:lnTo>
                    <a:pt x="2967" y="2003"/>
                  </a:lnTo>
                  <a:cubicBezTo>
                    <a:pt x="2972" y="2003"/>
                    <a:pt x="2977" y="2007"/>
                    <a:pt x="2977" y="2013"/>
                  </a:cubicBezTo>
                  <a:cubicBezTo>
                    <a:pt x="2977" y="2018"/>
                    <a:pt x="2972" y="2023"/>
                    <a:pt x="2967" y="2023"/>
                  </a:cubicBezTo>
                  <a:lnTo>
                    <a:pt x="2827" y="2023"/>
                  </a:lnTo>
                  <a:cubicBezTo>
                    <a:pt x="2821" y="2023"/>
                    <a:pt x="2817" y="2018"/>
                    <a:pt x="2817" y="2013"/>
                  </a:cubicBezTo>
                  <a:cubicBezTo>
                    <a:pt x="2817" y="2007"/>
                    <a:pt x="2821" y="2003"/>
                    <a:pt x="2827" y="2003"/>
                  </a:cubicBezTo>
                  <a:close/>
                  <a:moveTo>
                    <a:pt x="3067" y="2003"/>
                  </a:moveTo>
                  <a:lnTo>
                    <a:pt x="3207" y="2003"/>
                  </a:lnTo>
                  <a:cubicBezTo>
                    <a:pt x="3212" y="2003"/>
                    <a:pt x="3217" y="2007"/>
                    <a:pt x="3217" y="2013"/>
                  </a:cubicBezTo>
                  <a:cubicBezTo>
                    <a:pt x="3217" y="2018"/>
                    <a:pt x="3212" y="2023"/>
                    <a:pt x="3207" y="2023"/>
                  </a:cubicBezTo>
                  <a:lnTo>
                    <a:pt x="3067" y="2023"/>
                  </a:lnTo>
                  <a:cubicBezTo>
                    <a:pt x="3061" y="2023"/>
                    <a:pt x="3057" y="2018"/>
                    <a:pt x="3057" y="2013"/>
                  </a:cubicBezTo>
                  <a:cubicBezTo>
                    <a:pt x="3057" y="2007"/>
                    <a:pt x="3061" y="2003"/>
                    <a:pt x="3067" y="2003"/>
                  </a:cubicBezTo>
                  <a:close/>
                  <a:moveTo>
                    <a:pt x="3307" y="2003"/>
                  </a:moveTo>
                  <a:lnTo>
                    <a:pt x="3447" y="2003"/>
                  </a:lnTo>
                  <a:cubicBezTo>
                    <a:pt x="3452" y="2003"/>
                    <a:pt x="3457" y="2007"/>
                    <a:pt x="3457" y="2013"/>
                  </a:cubicBezTo>
                  <a:cubicBezTo>
                    <a:pt x="3457" y="2018"/>
                    <a:pt x="3452" y="2023"/>
                    <a:pt x="3447" y="2023"/>
                  </a:cubicBezTo>
                  <a:lnTo>
                    <a:pt x="3307" y="2023"/>
                  </a:lnTo>
                  <a:cubicBezTo>
                    <a:pt x="3301" y="2023"/>
                    <a:pt x="3297" y="2018"/>
                    <a:pt x="3297" y="2013"/>
                  </a:cubicBezTo>
                  <a:cubicBezTo>
                    <a:pt x="3297" y="2007"/>
                    <a:pt x="3301" y="2003"/>
                    <a:pt x="3307" y="2003"/>
                  </a:cubicBezTo>
                  <a:close/>
                  <a:moveTo>
                    <a:pt x="3547" y="2003"/>
                  </a:moveTo>
                  <a:lnTo>
                    <a:pt x="3687" y="2003"/>
                  </a:lnTo>
                  <a:cubicBezTo>
                    <a:pt x="3692" y="2003"/>
                    <a:pt x="3697" y="2007"/>
                    <a:pt x="3697" y="2013"/>
                  </a:cubicBezTo>
                  <a:cubicBezTo>
                    <a:pt x="3697" y="2018"/>
                    <a:pt x="3692" y="2023"/>
                    <a:pt x="3687" y="2023"/>
                  </a:cubicBezTo>
                  <a:lnTo>
                    <a:pt x="3547" y="2023"/>
                  </a:lnTo>
                  <a:cubicBezTo>
                    <a:pt x="3541" y="2023"/>
                    <a:pt x="3537" y="2018"/>
                    <a:pt x="3537" y="2013"/>
                  </a:cubicBezTo>
                  <a:cubicBezTo>
                    <a:pt x="3537" y="2007"/>
                    <a:pt x="3541" y="2003"/>
                    <a:pt x="3547" y="2003"/>
                  </a:cubicBezTo>
                  <a:close/>
                  <a:moveTo>
                    <a:pt x="3787" y="2003"/>
                  </a:moveTo>
                  <a:lnTo>
                    <a:pt x="3927" y="2003"/>
                  </a:lnTo>
                  <a:cubicBezTo>
                    <a:pt x="3932" y="2003"/>
                    <a:pt x="3937" y="2007"/>
                    <a:pt x="3937" y="2013"/>
                  </a:cubicBezTo>
                  <a:cubicBezTo>
                    <a:pt x="3937" y="2018"/>
                    <a:pt x="3932" y="2023"/>
                    <a:pt x="3927" y="2023"/>
                  </a:cubicBezTo>
                  <a:lnTo>
                    <a:pt x="3787" y="2023"/>
                  </a:lnTo>
                  <a:cubicBezTo>
                    <a:pt x="3781" y="2023"/>
                    <a:pt x="3777" y="2018"/>
                    <a:pt x="3777" y="2013"/>
                  </a:cubicBezTo>
                  <a:cubicBezTo>
                    <a:pt x="3777" y="2007"/>
                    <a:pt x="3781" y="2003"/>
                    <a:pt x="3787" y="2003"/>
                  </a:cubicBezTo>
                  <a:close/>
                  <a:moveTo>
                    <a:pt x="4027" y="2003"/>
                  </a:moveTo>
                  <a:lnTo>
                    <a:pt x="4167" y="2003"/>
                  </a:lnTo>
                  <a:cubicBezTo>
                    <a:pt x="4172" y="2003"/>
                    <a:pt x="4177" y="2007"/>
                    <a:pt x="4177" y="2013"/>
                  </a:cubicBezTo>
                  <a:cubicBezTo>
                    <a:pt x="4177" y="2018"/>
                    <a:pt x="4172" y="2023"/>
                    <a:pt x="4167" y="2023"/>
                  </a:cubicBezTo>
                  <a:lnTo>
                    <a:pt x="4027" y="2023"/>
                  </a:lnTo>
                  <a:cubicBezTo>
                    <a:pt x="4021" y="2023"/>
                    <a:pt x="4017" y="2018"/>
                    <a:pt x="4017" y="2013"/>
                  </a:cubicBezTo>
                  <a:cubicBezTo>
                    <a:pt x="4017" y="2007"/>
                    <a:pt x="4021" y="2003"/>
                    <a:pt x="4027" y="2003"/>
                  </a:cubicBezTo>
                  <a:close/>
                  <a:moveTo>
                    <a:pt x="4267" y="2003"/>
                  </a:moveTo>
                  <a:lnTo>
                    <a:pt x="4407" y="2003"/>
                  </a:lnTo>
                  <a:cubicBezTo>
                    <a:pt x="4412" y="2003"/>
                    <a:pt x="4417" y="2007"/>
                    <a:pt x="4417" y="2013"/>
                  </a:cubicBezTo>
                  <a:cubicBezTo>
                    <a:pt x="4417" y="2018"/>
                    <a:pt x="4412" y="2023"/>
                    <a:pt x="4407" y="2023"/>
                  </a:cubicBezTo>
                  <a:lnTo>
                    <a:pt x="4267" y="2023"/>
                  </a:lnTo>
                  <a:cubicBezTo>
                    <a:pt x="4261" y="2023"/>
                    <a:pt x="4257" y="2018"/>
                    <a:pt x="4257" y="2013"/>
                  </a:cubicBezTo>
                  <a:cubicBezTo>
                    <a:pt x="4257" y="2007"/>
                    <a:pt x="4261" y="2003"/>
                    <a:pt x="4267" y="2003"/>
                  </a:cubicBezTo>
                  <a:close/>
                  <a:moveTo>
                    <a:pt x="4507" y="2003"/>
                  </a:moveTo>
                  <a:lnTo>
                    <a:pt x="4545" y="2003"/>
                  </a:lnTo>
                  <a:lnTo>
                    <a:pt x="4535" y="2013"/>
                  </a:lnTo>
                  <a:lnTo>
                    <a:pt x="4535" y="1911"/>
                  </a:lnTo>
                  <a:cubicBezTo>
                    <a:pt x="4535" y="1906"/>
                    <a:pt x="4540" y="1901"/>
                    <a:pt x="4545" y="1901"/>
                  </a:cubicBezTo>
                  <a:cubicBezTo>
                    <a:pt x="4551" y="1901"/>
                    <a:pt x="4555" y="1906"/>
                    <a:pt x="4555" y="1911"/>
                  </a:cubicBezTo>
                  <a:lnTo>
                    <a:pt x="4555" y="2013"/>
                  </a:lnTo>
                  <a:cubicBezTo>
                    <a:pt x="4555" y="2018"/>
                    <a:pt x="4551" y="2023"/>
                    <a:pt x="4545" y="2023"/>
                  </a:cubicBezTo>
                  <a:lnTo>
                    <a:pt x="4507" y="2023"/>
                  </a:lnTo>
                  <a:cubicBezTo>
                    <a:pt x="4501" y="2023"/>
                    <a:pt x="4497" y="2018"/>
                    <a:pt x="4497" y="2013"/>
                  </a:cubicBezTo>
                  <a:cubicBezTo>
                    <a:pt x="4497" y="2007"/>
                    <a:pt x="4501" y="2003"/>
                    <a:pt x="4507" y="2003"/>
                  </a:cubicBezTo>
                  <a:close/>
                  <a:moveTo>
                    <a:pt x="4535" y="1811"/>
                  </a:moveTo>
                  <a:lnTo>
                    <a:pt x="4535" y="1671"/>
                  </a:lnTo>
                  <a:cubicBezTo>
                    <a:pt x="4535" y="1666"/>
                    <a:pt x="4540" y="1661"/>
                    <a:pt x="4545" y="1661"/>
                  </a:cubicBezTo>
                  <a:cubicBezTo>
                    <a:pt x="4551" y="1661"/>
                    <a:pt x="4555" y="1666"/>
                    <a:pt x="4555" y="1671"/>
                  </a:cubicBezTo>
                  <a:lnTo>
                    <a:pt x="4555" y="1811"/>
                  </a:lnTo>
                  <a:cubicBezTo>
                    <a:pt x="4555" y="1817"/>
                    <a:pt x="4551" y="1821"/>
                    <a:pt x="4545" y="1821"/>
                  </a:cubicBezTo>
                  <a:cubicBezTo>
                    <a:pt x="4540" y="1821"/>
                    <a:pt x="4535" y="1817"/>
                    <a:pt x="4535" y="1811"/>
                  </a:cubicBezTo>
                  <a:close/>
                  <a:moveTo>
                    <a:pt x="4535" y="1571"/>
                  </a:moveTo>
                  <a:lnTo>
                    <a:pt x="4535" y="1431"/>
                  </a:lnTo>
                  <a:cubicBezTo>
                    <a:pt x="4535" y="1426"/>
                    <a:pt x="4540" y="1421"/>
                    <a:pt x="4545" y="1421"/>
                  </a:cubicBezTo>
                  <a:cubicBezTo>
                    <a:pt x="4551" y="1421"/>
                    <a:pt x="4555" y="1426"/>
                    <a:pt x="4555" y="1431"/>
                  </a:cubicBezTo>
                  <a:lnTo>
                    <a:pt x="4555" y="1571"/>
                  </a:lnTo>
                  <a:cubicBezTo>
                    <a:pt x="4555" y="1577"/>
                    <a:pt x="4551" y="1581"/>
                    <a:pt x="4545" y="1581"/>
                  </a:cubicBezTo>
                  <a:cubicBezTo>
                    <a:pt x="4540" y="1581"/>
                    <a:pt x="4535" y="1577"/>
                    <a:pt x="4535" y="1571"/>
                  </a:cubicBezTo>
                  <a:close/>
                  <a:moveTo>
                    <a:pt x="4535" y="1331"/>
                  </a:moveTo>
                  <a:lnTo>
                    <a:pt x="4535" y="1191"/>
                  </a:lnTo>
                  <a:cubicBezTo>
                    <a:pt x="4535" y="1186"/>
                    <a:pt x="4540" y="1181"/>
                    <a:pt x="4545" y="1181"/>
                  </a:cubicBezTo>
                  <a:cubicBezTo>
                    <a:pt x="4551" y="1181"/>
                    <a:pt x="4555" y="1186"/>
                    <a:pt x="4555" y="1191"/>
                  </a:cubicBezTo>
                  <a:lnTo>
                    <a:pt x="4555" y="1331"/>
                  </a:lnTo>
                  <a:cubicBezTo>
                    <a:pt x="4555" y="1337"/>
                    <a:pt x="4551" y="1341"/>
                    <a:pt x="4545" y="1341"/>
                  </a:cubicBezTo>
                  <a:cubicBezTo>
                    <a:pt x="4540" y="1341"/>
                    <a:pt x="4535" y="1337"/>
                    <a:pt x="4535" y="1331"/>
                  </a:cubicBezTo>
                  <a:close/>
                  <a:moveTo>
                    <a:pt x="4535" y="1091"/>
                  </a:moveTo>
                  <a:lnTo>
                    <a:pt x="4535" y="951"/>
                  </a:lnTo>
                  <a:cubicBezTo>
                    <a:pt x="4535" y="946"/>
                    <a:pt x="4540" y="941"/>
                    <a:pt x="4545" y="941"/>
                  </a:cubicBezTo>
                  <a:cubicBezTo>
                    <a:pt x="4551" y="941"/>
                    <a:pt x="4555" y="946"/>
                    <a:pt x="4555" y="951"/>
                  </a:cubicBezTo>
                  <a:lnTo>
                    <a:pt x="4555" y="1091"/>
                  </a:lnTo>
                  <a:cubicBezTo>
                    <a:pt x="4555" y="1097"/>
                    <a:pt x="4551" y="1101"/>
                    <a:pt x="4545" y="1101"/>
                  </a:cubicBezTo>
                  <a:cubicBezTo>
                    <a:pt x="4540" y="1101"/>
                    <a:pt x="4535" y="1097"/>
                    <a:pt x="4535" y="1091"/>
                  </a:cubicBezTo>
                  <a:close/>
                  <a:moveTo>
                    <a:pt x="4535" y="851"/>
                  </a:moveTo>
                  <a:lnTo>
                    <a:pt x="4535" y="711"/>
                  </a:lnTo>
                  <a:cubicBezTo>
                    <a:pt x="4535" y="706"/>
                    <a:pt x="4540" y="701"/>
                    <a:pt x="4545" y="701"/>
                  </a:cubicBezTo>
                  <a:cubicBezTo>
                    <a:pt x="4551" y="701"/>
                    <a:pt x="4555" y="706"/>
                    <a:pt x="4555" y="711"/>
                  </a:cubicBezTo>
                  <a:lnTo>
                    <a:pt x="4555" y="851"/>
                  </a:lnTo>
                  <a:cubicBezTo>
                    <a:pt x="4555" y="857"/>
                    <a:pt x="4551" y="861"/>
                    <a:pt x="4545" y="861"/>
                  </a:cubicBezTo>
                  <a:cubicBezTo>
                    <a:pt x="4540" y="861"/>
                    <a:pt x="4535" y="857"/>
                    <a:pt x="4535" y="851"/>
                  </a:cubicBezTo>
                  <a:close/>
                  <a:moveTo>
                    <a:pt x="4535" y="611"/>
                  </a:moveTo>
                  <a:lnTo>
                    <a:pt x="4535" y="471"/>
                  </a:lnTo>
                  <a:cubicBezTo>
                    <a:pt x="4535" y="466"/>
                    <a:pt x="4540" y="461"/>
                    <a:pt x="4545" y="461"/>
                  </a:cubicBezTo>
                  <a:cubicBezTo>
                    <a:pt x="4551" y="461"/>
                    <a:pt x="4555" y="466"/>
                    <a:pt x="4555" y="471"/>
                  </a:cubicBezTo>
                  <a:lnTo>
                    <a:pt x="4555" y="611"/>
                  </a:lnTo>
                  <a:cubicBezTo>
                    <a:pt x="4555" y="617"/>
                    <a:pt x="4551" y="621"/>
                    <a:pt x="4545" y="621"/>
                  </a:cubicBezTo>
                  <a:cubicBezTo>
                    <a:pt x="4540" y="621"/>
                    <a:pt x="4535" y="617"/>
                    <a:pt x="4535" y="611"/>
                  </a:cubicBezTo>
                  <a:close/>
                  <a:moveTo>
                    <a:pt x="4535" y="371"/>
                  </a:moveTo>
                  <a:lnTo>
                    <a:pt x="4535" y="231"/>
                  </a:lnTo>
                  <a:cubicBezTo>
                    <a:pt x="4535" y="226"/>
                    <a:pt x="4540" y="221"/>
                    <a:pt x="4545" y="221"/>
                  </a:cubicBezTo>
                  <a:cubicBezTo>
                    <a:pt x="4551" y="221"/>
                    <a:pt x="4555" y="226"/>
                    <a:pt x="4555" y="231"/>
                  </a:cubicBezTo>
                  <a:lnTo>
                    <a:pt x="4555" y="371"/>
                  </a:lnTo>
                  <a:cubicBezTo>
                    <a:pt x="4555" y="377"/>
                    <a:pt x="4551" y="381"/>
                    <a:pt x="4545" y="381"/>
                  </a:cubicBezTo>
                  <a:cubicBezTo>
                    <a:pt x="4540" y="381"/>
                    <a:pt x="4535" y="377"/>
                    <a:pt x="4535" y="371"/>
                  </a:cubicBezTo>
                  <a:close/>
                  <a:moveTo>
                    <a:pt x="4535" y="131"/>
                  </a:moveTo>
                  <a:lnTo>
                    <a:pt x="4535" y="10"/>
                  </a:lnTo>
                  <a:lnTo>
                    <a:pt x="4545" y="20"/>
                  </a:lnTo>
                  <a:lnTo>
                    <a:pt x="4527" y="20"/>
                  </a:lnTo>
                  <a:cubicBezTo>
                    <a:pt x="4521" y="20"/>
                    <a:pt x="4517" y="15"/>
                    <a:pt x="4517" y="10"/>
                  </a:cubicBezTo>
                  <a:cubicBezTo>
                    <a:pt x="4517" y="4"/>
                    <a:pt x="4521" y="0"/>
                    <a:pt x="4527" y="0"/>
                  </a:cubicBezTo>
                  <a:lnTo>
                    <a:pt x="4545" y="0"/>
                  </a:lnTo>
                  <a:cubicBezTo>
                    <a:pt x="4551" y="0"/>
                    <a:pt x="4555" y="4"/>
                    <a:pt x="4555" y="10"/>
                  </a:cubicBezTo>
                  <a:lnTo>
                    <a:pt x="4555" y="131"/>
                  </a:lnTo>
                  <a:cubicBezTo>
                    <a:pt x="4555" y="137"/>
                    <a:pt x="4551" y="141"/>
                    <a:pt x="4545" y="141"/>
                  </a:cubicBezTo>
                  <a:cubicBezTo>
                    <a:pt x="4540" y="141"/>
                    <a:pt x="4535" y="137"/>
                    <a:pt x="4535" y="131"/>
                  </a:cubicBezTo>
                  <a:close/>
                  <a:moveTo>
                    <a:pt x="4427" y="20"/>
                  </a:moveTo>
                  <a:lnTo>
                    <a:pt x="4287" y="20"/>
                  </a:lnTo>
                  <a:cubicBezTo>
                    <a:pt x="4281" y="20"/>
                    <a:pt x="4277" y="15"/>
                    <a:pt x="4277" y="10"/>
                  </a:cubicBezTo>
                  <a:cubicBezTo>
                    <a:pt x="4277" y="4"/>
                    <a:pt x="4281" y="0"/>
                    <a:pt x="4287" y="0"/>
                  </a:cubicBezTo>
                  <a:lnTo>
                    <a:pt x="4427" y="0"/>
                  </a:lnTo>
                  <a:cubicBezTo>
                    <a:pt x="4433" y="0"/>
                    <a:pt x="4437" y="4"/>
                    <a:pt x="4437" y="10"/>
                  </a:cubicBezTo>
                  <a:cubicBezTo>
                    <a:pt x="4437" y="15"/>
                    <a:pt x="4433" y="20"/>
                    <a:pt x="4427" y="20"/>
                  </a:cubicBezTo>
                  <a:close/>
                  <a:moveTo>
                    <a:pt x="4187" y="20"/>
                  </a:moveTo>
                  <a:lnTo>
                    <a:pt x="4047" y="20"/>
                  </a:lnTo>
                  <a:cubicBezTo>
                    <a:pt x="4041" y="20"/>
                    <a:pt x="4037" y="15"/>
                    <a:pt x="4037" y="10"/>
                  </a:cubicBezTo>
                  <a:cubicBezTo>
                    <a:pt x="4037" y="4"/>
                    <a:pt x="4041" y="0"/>
                    <a:pt x="4047" y="0"/>
                  </a:cubicBezTo>
                  <a:lnTo>
                    <a:pt x="4187" y="0"/>
                  </a:lnTo>
                  <a:cubicBezTo>
                    <a:pt x="4193" y="0"/>
                    <a:pt x="4197" y="4"/>
                    <a:pt x="4197" y="10"/>
                  </a:cubicBezTo>
                  <a:cubicBezTo>
                    <a:pt x="4197" y="15"/>
                    <a:pt x="4193" y="20"/>
                    <a:pt x="4187" y="20"/>
                  </a:cubicBezTo>
                  <a:close/>
                  <a:moveTo>
                    <a:pt x="3947" y="20"/>
                  </a:moveTo>
                  <a:lnTo>
                    <a:pt x="3807" y="20"/>
                  </a:lnTo>
                  <a:cubicBezTo>
                    <a:pt x="3801" y="20"/>
                    <a:pt x="3797" y="15"/>
                    <a:pt x="3797" y="10"/>
                  </a:cubicBezTo>
                  <a:cubicBezTo>
                    <a:pt x="3797" y="4"/>
                    <a:pt x="3801" y="0"/>
                    <a:pt x="3807" y="0"/>
                  </a:cubicBezTo>
                  <a:lnTo>
                    <a:pt x="3947" y="0"/>
                  </a:lnTo>
                  <a:cubicBezTo>
                    <a:pt x="3953" y="0"/>
                    <a:pt x="3957" y="4"/>
                    <a:pt x="3957" y="10"/>
                  </a:cubicBezTo>
                  <a:cubicBezTo>
                    <a:pt x="3957" y="15"/>
                    <a:pt x="3953" y="20"/>
                    <a:pt x="3947" y="20"/>
                  </a:cubicBezTo>
                  <a:close/>
                  <a:moveTo>
                    <a:pt x="3707" y="20"/>
                  </a:moveTo>
                  <a:lnTo>
                    <a:pt x="3567" y="20"/>
                  </a:lnTo>
                  <a:cubicBezTo>
                    <a:pt x="3561" y="20"/>
                    <a:pt x="3557" y="15"/>
                    <a:pt x="3557" y="10"/>
                  </a:cubicBezTo>
                  <a:cubicBezTo>
                    <a:pt x="3557" y="4"/>
                    <a:pt x="3561" y="0"/>
                    <a:pt x="3567" y="0"/>
                  </a:cubicBezTo>
                  <a:lnTo>
                    <a:pt x="3707" y="0"/>
                  </a:lnTo>
                  <a:cubicBezTo>
                    <a:pt x="3713" y="0"/>
                    <a:pt x="3717" y="4"/>
                    <a:pt x="3717" y="10"/>
                  </a:cubicBezTo>
                  <a:cubicBezTo>
                    <a:pt x="3717" y="15"/>
                    <a:pt x="3713" y="20"/>
                    <a:pt x="3707" y="20"/>
                  </a:cubicBezTo>
                  <a:close/>
                  <a:moveTo>
                    <a:pt x="3467" y="20"/>
                  </a:moveTo>
                  <a:lnTo>
                    <a:pt x="3327" y="20"/>
                  </a:lnTo>
                  <a:cubicBezTo>
                    <a:pt x="3321" y="20"/>
                    <a:pt x="3317" y="15"/>
                    <a:pt x="3317" y="10"/>
                  </a:cubicBezTo>
                  <a:cubicBezTo>
                    <a:pt x="3317" y="4"/>
                    <a:pt x="3321" y="0"/>
                    <a:pt x="3327" y="0"/>
                  </a:cubicBezTo>
                  <a:lnTo>
                    <a:pt x="3467" y="0"/>
                  </a:lnTo>
                  <a:cubicBezTo>
                    <a:pt x="3473" y="0"/>
                    <a:pt x="3477" y="4"/>
                    <a:pt x="3477" y="10"/>
                  </a:cubicBezTo>
                  <a:cubicBezTo>
                    <a:pt x="3477" y="15"/>
                    <a:pt x="3473" y="20"/>
                    <a:pt x="3467" y="20"/>
                  </a:cubicBezTo>
                  <a:close/>
                  <a:moveTo>
                    <a:pt x="3227" y="20"/>
                  </a:moveTo>
                  <a:lnTo>
                    <a:pt x="3087" y="20"/>
                  </a:lnTo>
                  <a:cubicBezTo>
                    <a:pt x="3081" y="20"/>
                    <a:pt x="3077" y="15"/>
                    <a:pt x="3077" y="10"/>
                  </a:cubicBezTo>
                  <a:cubicBezTo>
                    <a:pt x="3077" y="4"/>
                    <a:pt x="3081" y="0"/>
                    <a:pt x="3087" y="0"/>
                  </a:cubicBezTo>
                  <a:lnTo>
                    <a:pt x="3227" y="0"/>
                  </a:lnTo>
                  <a:cubicBezTo>
                    <a:pt x="3233" y="0"/>
                    <a:pt x="3237" y="4"/>
                    <a:pt x="3237" y="10"/>
                  </a:cubicBezTo>
                  <a:cubicBezTo>
                    <a:pt x="3237" y="15"/>
                    <a:pt x="3233" y="20"/>
                    <a:pt x="3227" y="20"/>
                  </a:cubicBezTo>
                  <a:close/>
                  <a:moveTo>
                    <a:pt x="2987" y="20"/>
                  </a:moveTo>
                  <a:lnTo>
                    <a:pt x="2847" y="20"/>
                  </a:lnTo>
                  <a:cubicBezTo>
                    <a:pt x="2841" y="20"/>
                    <a:pt x="2837" y="15"/>
                    <a:pt x="2837" y="10"/>
                  </a:cubicBezTo>
                  <a:cubicBezTo>
                    <a:pt x="2837" y="4"/>
                    <a:pt x="2841" y="0"/>
                    <a:pt x="2847" y="0"/>
                  </a:cubicBezTo>
                  <a:lnTo>
                    <a:pt x="2987" y="0"/>
                  </a:lnTo>
                  <a:cubicBezTo>
                    <a:pt x="2993" y="0"/>
                    <a:pt x="2997" y="4"/>
                    <a:pt x="2997" y="10"/>
                  </a:cubicBezTo>
                  <a:cubicBezTo>
                    <a:pt x="2997" y="15"/>
                    <a:pt x="2993" y="20"/>
                    <a:pt x="2987" y="20"/>
                  </a:cubicBezTo>
                  <a:close/>
                  <a:moveTo>
                    <a:pt x="2747" y="20"/>
                  </a:moveTo>
                  <a:lnTo>
                    <a:pt x="2607" y="20"/>
                  </a:lnTo>
                  <a:cubicBezTo>
                    <a:pt x="2601" y="20"/>
                    <a:pt x="2597" y="15"/>
                    <a:pt x="2597" y="10"/>
                  </a:cubicBezTo>
                  <a:cubicBezTo>
                    <a:pt x="2597" y="4"/>
                    <a:pt x="2601" y="0"/>
                    <a:pt x="2607" y="0"/>
                  </a:cubicBezTo>
                  <a:lnTo>
                    <a:pt x="2747" y="0"/>
                  </a:lnTo>
                  <a:cubicBezTo>
                    <a:pt x="2753" y="0"/>
                    <a:pt x="2757" y="4"/>
                    <a:pt x="2757" y="10"/>
                  </a:cubicBezTo>
                  <a:cubicBezTo>
                    <a:pt x="2757" y="15"/>
                    <a:pt x="2753" y="20"/>
                    <a:pt x="2747" y="20"/>
                  </a:cubicBezTo>
                  <a:close/>
                  <a:moveTo>
                    <a:pt x="2507" y="20"/>
                  </a:moveTo>
                  <a:lnTo>
                    <a:pt x="2367" y="20"/>
                  </a:lnTo>
                  <a:cubicBezTo>
                    <a:pt x="2361" y="20"/>
                    <a:pt x="2357" y="15"/>
                    <a:pt x="2357" y="10"/>
                  </a:cubicBezTo>
                  <a:cubicBezTo>
                    <a:pt x="2357" y="4"/>
                    <a:pt x="2361" y="0"/>
                    <a:pt x="2367" y="0"/>
                  </a:cubicBezTo>
                  <a:lnTo>
                    <a:pt x="2507" y="0"/>
                  </a:lnTo>
                  <a:cubicBezTo>
                    <a:pt x="2513" y="0"/>
                    <a:pt x="2517" y="4"/>
                    <a:pt x="2517" y="10"/>
                  </a:cubicBezTo>
                  <a:cubicBezTo>
                    <a:pt x="2517" y="15"/>
                    <a:pt x="2513" y="20"/>
                    <a:pt x="2507" y="20"/>
                  </a:cubicBezTo>
                  <a:close/>
                  <a:moveTo>
                    <a:pt x="2267" y="20"/>
                  </a:moveTo>
                  <a:lnTo>
                    <a:pt x="2127" y="20"/>
                  </a:lnTo>
                  <a:cubicBezTo>
                    <a:pt x="2121" y="20"/>
                    <a:pt x="2117" y="15"/>
                    <a:pt x="2117" y="10"/>
                  </a:cubicBezTo>
                  <a:cubicBezTo>
                    <a:pt x="2117" y="4"/>
                    <a:pt x="2121" y="0"/>
                    <a:pt x="2127" y="0"/>
                  </a:cubicBezTo>
                  <a:lnTo>
                    <a:pt x="2267" y="0"/>
                  </a:lnTo>
                  <a:cubicBezTo>
                    <a:pt x="2273" y="0"/>
                    <a:pt x="2277" y="4"/>
                    <a:pt x="2277" y="10"/>
                  </a:cubicBezTo>
                  <a:cubicBezTo>
                    <a:pt x="2277" y="15"/>
                    <a:pt x="2273" y="20"/>
                    <a:pt x="2267" y="20"/>
                  </a:cubicBezTo>
                  <a:close/>
                  <a:moveTo>
                    <a:pt x="2027" y="20"/>
                  </a:moveTo>
                  <a:lnTo>
                    <a:pt x="1887" y="20"/>
                  </a:lnTo>
                  <a:cubicBezTo>
                    <a:pt x="1881" y="20"/>
                    <a:pt x="1877" y="15"/>
                    <a:pt x="1877" y="10"/>
                  </a:cubicBezTo>
                  <a:cubicBezTo>
                    <a:pt x="1877" y="4"/>
                    <a:pt x="1881" y="0"/>
                    <a:pt x="1887" y="0"/>
                  </a:cubicBezTo>
                  <a:lnTo>
                    <a:pt x="2027" y="0"/>
                  </a:lnTo>
                  <a:cubicBezTo>
                    <a:pt x="2033" y="0"/>
                    <a:pt x="2037" y="4"/>
                    <a:pt x="2037" y="10"/>
                  </a:cubicBezTo>
                  <a:cubicBezTo>
                    <a:pt x="2037" y="15"/>
                    <a:pt x="2033" y="20"/>
                    <a:pt x="2027" y="20"/>
                  </a:cubicBezTo>
                  <a:close/>
                  <a:moveTo>
                    <a:pt x="1787" y="20"/>
                  </a:moveTo>
                  <a:lnTo>
                    <a:pt x="1647" y="20"/>
                  </a:lnTo>
                  <a:cubicBezTo>
                    <a:pt x="1641" y="20"/>
                    <a:pt x="1637" y="15"/>
                    <a:pt x="1637" y="10"/>
                  </a:cubicBezTo>
                  <a:cubicBezTo>
                    <a:pt x="1637" y="4"/>
                    <a:pt x="1641" y="0"/>
                    <a:pt x="1647" y="0"/>
                  </a:cubicBezTo>
                  <a:lnTo>
                    <a:pt x="1787" y="0"/>
                  </a:lnTo>
                  <a:cubicBezTo>
                    <a:pt x="1793" y="0"/>
                    <a:pt x="1797" y="4"/>
                    <a:pt x="1797" y="10"/>
                  </a:cubicBezTo>
                  <a:cubicBezTo>
                    <a:pt x="1797" y="15"/>
                    <a:pt x="1793" y="20"/>
                    <a:pt x="1787" y="20"/>
                  </a:cubicBezTo>
                  <a:close/>
                  <a:moveTo>
                    <a:pt x="1547" y="20"/>
                  </a:moveTo>
                  <a:lnTo>
                    <a:pt x="1407" y="20"/>
                  </a:lnTo>
                  <a:cubicBezTo>
                    <a:pt x="1401" y="20"/>
                    <a:pt x="1397" y="15"/>
                    <a:pt x="1397" y="10"/>
                  </a:cubicBezTo>
                  <a:cubicBezTo>
                    <a:pt x="1397" y="4"/>
                    <a:pt x="1401" y="0"/>
                    <a:pt x="1407" y="0"/>
                  </a:cubicBezTo>
                  <a:lnTo>
                    <a:pt x="1547" y="0"/>
                  </a:lnTo>
                  <a:cubicBezTo>
                    <a:pt x="1553" y="0"/>
                    <a:pt x="1557" y="4"/>
                    <a:pt x="1557" y="10"/>
                  </a:cubicBezTo>
                  <a:cubicBezTo>
                    <a:pt x="1557" y="15"/>
                    <a:pt x="1553" y="20"/>
                    <a:pt x="1547" y="20"/>
                  </a:cubicBezTo>
                  <a:close/>
                  <a:moveTo>
                    <a:pt x="1307" y="20"/>
                  </a:moveTo>
                  <a:lnTo>
                    <a:pt x="1167" y="20"/>
                  </a:lnTo>
                  <a:cubicBezTo>
                    <a:pt x="1161" y="20"/>
                    <a:pt x="1157" y="15"/>
                    <a:pt x="1157" y="10"/>
                  </a:cubicBezTo>
                  <a:cubicBezTo>
                    <a:pt x="1157" y="4"/>
                    <a:pt x="1161" y="0"/>
                    <a:pt x="1167" y="0"/>
                  </a:cubicBezTo>
                  <a:lnTo>
                    <a:pt x="1307" y="0"/>
                  </a:lnTo>
                  <a:cubicBezTo>
                    <a:pt x="1313" y="0"/>
                    <a:pt x="1317" y="4"/>
                    <a:pt x="1317" y="10"/>
                  </a:cubicBezTo>
                  <a:cubicBezTo>
                    <a:pt x="1317" y="15"/>
                    <a:pt x="1313" y="20"/>
                    <a:pt x="1307" y="20"/>
                  </a:cubicBezTo>
                  <a:close/>
                  <a:moveTo>
                    <a:pt x="1067" y="20"/>
                  </a:moveTo>
                  <a:lnTo>
                    <a:pt x="927" y="20"/>
                  </a:lnTo>
                  <a:cubicBezTo>
                    <a:pt x="921" y="20"/>
                    <a:pt x="917" y="15"/>
                    <a:pt x="917" y="10"/>
                  </a:cubicBezTo>
                  <a:cubicBezTo>
                    <a:pt x="917" y="4"/>
                    <a:pt x="921" y="0"/>
                    <a:pt x="927" y="0"/>
                  </a:cubicBezTo>
                  <a:lnTo>
                    <a:pt x="1067" y="0"/>
                  </a:lnTo>
                  <a:cubicBezTo>
                    <a:pt x="1073" y="0"/>
                    <a:pt x="1077" y="4"/>
                    <a:pt x="1077" y="10"/>
                  </a:cubicBezTo>
                  <a:cubicBezTo>
                    <a:pt x="1077" y="15"/>
                    <a:pt x="1073" y="20"/>
                    <a:pt x="1067" y="20"/>
                  </a:cubicBezTo>
                  <a:close/>
                  <a:moveTo>
                    <a:pt x="827" y="20"/>
                  </a:moveTo>
                  <a:lnTo>
                    <a:pt x="687" y="20"/>
                  </a:lnTo>
                  <a:cubicBezTo>
                    <a:pt x="681" y="20"/>
                    <a:pt x="677" y="15"/>
                    <a:pt x="677" y="10"/>
                  </a:cubicBezTo>
                  <a:cubicBezTo>
                    <a:pt x="677" y="4"/>
                    <a:pt x="681" y="0"/>
                    <a:pt x="687" y="0"/>
                  </a:cubicBezTo>
                  <a:lnTo>
                    <a:pt x="827" y="0"/>
                  </a:lnTo>
                  <a:cubicBezTo>
                    <a:pt x="833" y="0"/>
                    <a:pt x="837" y="4"/>
                    <a:pt x="837" y="10"/>
                  </a:cubicBezTo>
                  <a:cubicBezTo>
                    <a:pt x="837" y="15"/>
                    <a:pt x="833" y="20"/>
                    <a:pt x="827" y="20"/>
                  </a:cubicBezTo>
                  <a:close/>
                  <a:moveTo>
                    <a:pt x="587" y="20"/>
                  </a:moveTo>
                  <a:lnTo>
                    <a:pt x="447" y="20"/>
                  </a:lnTo>
                  <a:cubicBezTo>
                    <a:pt x="441" y="20"/>
                    <a:pt x="437" y="15"/>
                    <a:pt x="437" y="10"/>
                  </a:cubicBezTo>
                  <a:cubicBezTo>
                    <a:pt x="437" y="4"/>
                    <a:pt x="441" y="0"/>
                    <a:pt x="447" y="0"/>
                  </a:cubicBezTo>
                  <a:lnTo>
                    <a:pt x="587" y="0"/>
                  </a:lnTo>
                  <a:cubicBezTo>
                    <a:pt x="593" y="0"/>
                    <a:pt x="597" y="4"/>
                    <a:pt x="597" y="10"/>
                  </a:cubicBezTo>
                  <a:cubicBezTo>
                    <a:pt x="597" y="15"/>
                    <a:pt x="593" y="20"/>
                    <a:pt x="587" y="20"/>
                  </a:cubicBezTo>
                  <a:close/>
                  <a:moveTo>
                    <a:pt x="347" y="20"/>
                  </a:moveTo>
                  <a:lnTo>
                    <a:pt x="207" y="20"/>
                  </a:lnTo>
                  <a:cubicBezTo>
                    <a:pt x="201" y="20"/>
                    <a:pt x="197" y="15"/>
                    <a:pt x="197" y="10"/>
                  </a:cubicBezTo>
                  <a:cubicBezTo>
                    <a:pt x="197" y="4"/>
                    <a:pt x="201" y="0"/>
                    <a:pt x="207" y="0"/>
                  </a:cubicBezTo>
                  <a:lnTo>
                    <a:pt x="347" y="0"/>
                  </a:lnTo>
                  <a:cubicBezTo>
                    <a:pt x="353" y="0"/>
                    <a:pt x="357" y="4"/>
                    <a:pt x="357" y="10"/>
                  </a:cubicBezTo>
                  <a:cubicBezTo>
                    <a:pt x="357" y="15"/>
                    <a:pt x="353" y="20"/>
                    <a:pt x="347" y="20"/>
                  </a:cubicBezTo>
                  <a:close/>
                  <a:moveTo>
                    <a:pt x="107" y="20"/>
                  </a:moveTo>
                  <a:lnTo>
                    <a:pt x="10" y="20"/>
                  </a:lnTo>
                  <a:cubicBezTo>
                    <a:pt x="4" y="20"/>
                    <a:pt x="0" y="15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lnTo>
                    <a:pt x="107" y="0"/>
                  </a:lnTo>
                  <a:cubicBezTo>
                    <a:pt x="113" y="0"/>
                    <a:pt x="117" y="4"/>
                    <a:pt x="117" y="10"/>
                  </a:cubicBezTo>
                  <a:cubicBezTo>
                    <a:pt x="117" y="15"/>
                    <a:pt x="113" y="20"/>
                    <a:pt x="107" y="20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8" name="Rectangle 255"/>
            <p:cNvSpPr>
              <a:spLocks noChangeArrowheads="1"/>
            </p:cNvSpPr>
            <p:nvPr/>
          </p:nvSpPr>
          <p:spPr bwMode="auto">
            <a:xfrm>
              <a:off x="5891600" y="-1095279"/>
              <a:ext cx="950581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4G</a:t>
              </a:r>
              <a:r>
                <a:rPr lang="en-US" altLang="zh-CN" sz="9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/5G/WIFI6</a:t>
              </a:r>
              <a:r>
                <a:rPr lang="zh-CN" altLang="en-US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传输</a:t>
              </a:r>
              <a:endPara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9" name="Rectangle 264"/>
            <p:cNvSpPr>
              <a:spLocks noChangeArrowheads="1"/>
            </p:cNvSpPr>
            <p:nvPr/>
          </p:nvSpPr>
          <p:spPr bwMode="auto">
            <a:xfrm>
              <a:off x="5318964" y="-889108"/>
              <a:ext cx="519968" cy="152619"/>
            </a:xfrm>
            <a:prstGeom prst="rect">
              <a:avLst/>
            </a:prstGeom>
            <a:solidFill>
              <a:srgbClr val="92D050"/>
            </a:solidFill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0" name="Rectangle 264"/>
            <p:cNvSpPr>
              <a:spLocks noChangeArrowheads="1"/>
            </p:cNvSpPr>
            <p:nvPr/>
          </p:nvSpPr>
          <p:spPr bwMode="auto">
            <a:xfrm>
              <a:off x="5318964" y="-681789"/>
              <a:ext cx="519968" cy="152619"/>
            </a:xfrm>
            <a:prstGeom prst="rect">
              <a:avLst/>
            </a:prstGeom>
            <a:solidFill>
              <a:srgbClr val="FFC000"/>
            </a:solidFill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1" name="Rectangle 255"/>
            <p:cNvSpPr>
              <a:spLocks noChangeArrowheads="1"/>
            </p:cNvSpPr>
            <p:nvPr/>
          </p:nvSpPr>
          <p:spPr bwMode="auto">
            <a:xfrm>
              <a:off x="5896359" y="-864723"/>
              <a:ext cx="864019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全光网</a:t>
              </a:r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以太网传输</a:t>
              </a:r>
              <a:endPara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2" name="Rectangle 255"/>
            <p:cNvSpPr>
              <a:spLocks noChangeArrowheads="1"/>
            </p:cNvSpPr>
            <p:nvPr/>
          </p:nvSpPr>
          <p:spPr bwMode="auto">
            <a:xfrm>
              <a:off x="5899078" y="-660798"/>
              <a:ext cx="410369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平台传输</a:t>
              </a:r>
              <a:endPara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62" name="直接箭头连接符 261"/>
          <p:cNvCxnSpPr>
            <a:cxnSpLocks/>
          </p:cNvCxnSpPr>
          <p:nvPr/>
        </p:nvCxnSpPr>
        <p:spPr>
          <a:xfrm flipV="1">
            <a:off x="5819730" y="1257046"/>
            <a:ext cx="0" cy="36853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圆角矩形 286"/>
          <p:cNvSpPr/>
          <p:nvPr/>
        </p:nvSpPr>
        <p:spPr>
          <a:xfrm>
            <a:off x="159804" y="1062251"/>
            <a:ext cx="3280014" cy="33274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0" name="TextBox 61">
            <a:extLst>
              <a:ext uri="{FF2B5EF4-FFF2-40B4-BE49-F238E27FC236}">
                <a16:creationId xmlns:a16="http://schemas.microsoft.com/office/drawing/2014/main" id="{CCB67467-94D0-F446-9E53-948313402DA8}"/>
              </a:ext>
            </a:extLst>
          </p:cNvPr>
          <p:cNvSpPr txBox="1"/>
          <p:nvPr/>
        </p:nvSpPr>
        <p:spPr>
          <a:xfrm>
            <a:off x="317039" y="137037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安防应急</a:t>
            </a:r>
            <a:endParaRPr 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6" name="直接箭头连接符 586">
            <a:extLst>
              <a:ext uri="{FF2B5EF4-FFF2-40B4-BE49-F238E27FC236}">
                <a16:creationId xmlns:a16="http://schemas.microsoft.com/office/drawing/2014/main" id="{D7976FC7-6BC1-BA4D-8CC8-3965029EFCCB}"/>
              </a:ext>
            </a:extLst>
          </p:cNvPr>
          <p:cNvCxnSpPr>
            <a:cxnSpLocks/>
          </p:cNvCxnSpPr>
          <p:nvPr/>
        </p:nvCxnSpPr>
        <p:spPr>
          <a:xfrm flipH="1">
            <a:off x="1511352" y="3767280"/>
            <a:ext cx="654353" cy="638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文本框 352"/>
          <p:cNvSpPr txBox="1"/>
          <p:nvPr/>
        </p:nvSpPr>
        <p:spPr>
          <a:xfrm>
            <a:off x="2186025" y="3685156"/>
            <a:ext cx="1016499" cy="248453"/>
          </a:xfrm>
          <a:prstGeom prst="rect">
            <a:avLst/>
          </a:prstGeom>
          <a:solidFill>
            <a:srgbClr val="FFC00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368" name="Rectangle 142"/>
          <p:cNvSpPr>
            <a:spLocks noChangeArrowheads="1"/>
          </p:cNvSpPr>
          <p:nvPr/>
        </p:nvSpPr>
        <p:spPr bwMode="auto">
          <a:xfrm>
            <a:off x="2435645" y="3744567"/>
            <a:ext cx="692497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视频监控平台</a:t>
            </a:r>
            <a:endParaRPr lang="zh-CN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0" name="文本框 369"/>
          <p:cNvSpPr txBox="1"/>
          <p:nvPr/>
        </p:nvSpPr>
        <p:spPr>
          <a:xfrm>
            <a:off x="2186025" y="1512035"/>
            <a:ext cx="1016499" cy="248453"/>
          </a:xfrm>
          <a:prstGeom prst="rect">
            <a:avLst/>
          </a:prstGeom>
          <a:solidFill>
            <a:srgbClr val="FFC00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372" name="Rectangle 142"/>
          <p:cNvSpPr>
            <a:spLocks noChangeArrowheads="1"/>
          </p:cNvSpPr>
          <p:nvPr/>
        </p:nvSpPr>
        <p:spPr bwMode="auto">
          <a:xfrm>
            <a:off x="2441821" y="1567636"/>
            <a:ext cx="692497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zh-CN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应急指挥系统</a:t>
            </a:r>
            <a:endParaRPr lang="zh-CN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587" y="1547909"/>
            <a:ext cx="175473" cy="175473"/>
          </a:xfrm>
          <a:prstGeom prst="rect">
            <a:avLst/>
          </a:prstGeom>
        </p:spPr>
      </p:pic>
      <p:sp>
        <p:nvSpPr>
          <p:cNvPr id="373" name="文本框 372"/>
          <p:cNvSpPr txBox="1"/>
          <p:nvPr/>
        </p:nvSpPr>
        <p:spPr>
          <a:xfrm>
            <a:off x="2186025" y="2078310"/>
            <a:ext cx="1016499" cy="248453"/>
          </a:xfrm>
          <a:prstGeom prst="rect">
            <a:avLst/>
          </a:prstGeom>
          <a:solidFill>
            <a:srgbClr val="FFFF0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374" name="Rectangle 142"/>
          <p:cNvSpPr>
            <a:spLocks noChangeArrowheads="1"/>
          </p:cNvSpPr>
          <p:nvPr/>
        </p:nvSpPr>
        <p:spPr bwMode="auto">
          <a:xfrm>
            <a:off x="2558976" y="2135181"/>
            <a:ext cx="46166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zh-CN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车辆调度</a:t>
            </a:r>
            <a:endParaRPr lang="zh-CN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898" y="2116916"/>
            <a:ext cx="209084" cy="170403"/>
          </a:xfrm>
          <a:prstGeom prst="rect">
            <a:avLst/>
          </a:prstGeom>
        </p:spPr>
      </p:pic>
      <p:sp>
        <p:nvSpPr>
          <p:cNvPr id="376" name="文本框 375"/>
          <p:cNvSpPr txBox="1"/>
          <p:nvPr/>
        </p:nvSpPr>
        <p:spPr>
          <a:xfrm>
            <a:off x="2186025" y="2444916"/>
            <a:ext cx="1016499" cy="248453"/>
          </a:xfrm>
          <a:prstGeom prst="rect">
            <a:avLst/>
          </a:prstGeom>
          <a:solidFill>
            <a:srgbClr val="FFFF0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380" name="Rectangle 142"/>
          <p:cNvSpPr>
            <a:spLocks noChangeArrowheads="1"/>
          </p:cNvSpPr>
          <p:nvPr/>
        </p:nvSpPr>
        <p:spPr bwMode="auto">
          <a:xfrm>
            <a:off x="2558976" y="2501787"/>
            <a:ext cx="46166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zh-CN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巡更巡检</a:t>
            </a:r>
            <a:endParaRPr lang="zh-CN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782" y="2486947"/>
            <a:ext cx="170162" cy="170162"/>
          </a:xfrm>
          <a:prstGeom prst="rect">
            <a:avLst/>
          </a:prstGeom>
        </p:spPr>
      </p:pic>
      <p:sp>
        <p:nvSpPr>
          <p:cNvPr id="384" name="文本框 383"/>
          <p:cNvSpPr txBox="1"/>
          <p:nvPr/>
        </p:nvSpPr>
        <p:spPr>
          <a:xfrm>
            <a:off x="486761" y="2069545"/>
            <a:ext cx="1016499" cy="248453"/>
          </a:xfrm>
          <a:prstGeom prst="rect">
            <a:avLst/>
          </a:prstGeom>
          <a:solidFill>
            <a:srgbClr val="FFFF0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385" name="Rectangle 142"/>
          <p:cNvSpPr>
            <a:spLocks noChangeArrowheads="1"/>
          </p:cNvSpPr>
          <p:nvPr/>
        </p:nvSpPr>
        <p:spPr bwMode="auto">
          <a:xfrm>
            <a:off x="890192" y="2126416"/>
            <a:ext cx="46166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车载终端</a:t>
            </a:r>
            <a:endParaRPr lang="zh-CN" altLang="en-US" sz="9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3" y="2056775"/>
            <a:ext cx="254778" cy="254778"/>
          </a:xfrm>
          <a:prstGeom prst="rect">
            <a:avLst/>
          </a:prstGeom>
        </p:spPr>
      </p:pic>
      <p:sp>
        <p:nvSpPr>
          <p:cNvPr id="387" name="文本框 386"/>
          <p:cNvSpPr txBox="1"/>
          <p:nvPr/>
        </p:nvSpPr>
        <p:spPr>
          <a:xfrm>
            <a:off x="482995" y="2404276"/>
            <a:ext cx="1016499" cy="248453"/>
          </a:xfrm>
          <a:prstGeom prst="rect">
            <a:avLst/>
          </a:prstGeom>
          <a:solidFill>
            <a:srgbClr val="FFFF0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388" name="Rectangle 142"/>
          <p:cNvSpPr>
            <a:spLocks noChangeArrowheads="1"/>
          </p:cNvSpPr>
          <p:nvPr/>
        </p:nvSpPr>
        <p:spPr bwMode="auto">
          <a:xfrm>
            <a:off x="886426" y="2461147"/>
            <a:ext cx="46166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手持终端</a:t>
            </a:r>
            <a:endParaRPr lang="zh-CN" altLang="en-US" sz="9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47" y="2426808"/>
            <a:ext cx="209500" cy="209500"/>
          </a:xfrm>
          <a:prstGeom prst="rect">
            <a:avLst/>
          </a:prstGeom>
        </p:spPr>
      </p:pic>
      <p:sp>
        <p:nvSpPr>
          <p:cNvPr id="391" name="文本框 390"/>
          <p:cNvSpPr txBox="1"/>
          <p:nvPr/>
        </p:nvSpPr>
        <p:spPr>
          <a:xfrm>
            <a:off x="2186025" y="3053663"/>
            <a:ext cx="1016499" cy="248453"/>
          </a:xfrm>
          <a:prstGeom prst="rect">
            <a:avLst/>
          </a:prstGeom>
          <a:solidFill>
            <a:srgbClr val="92D05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392" name="Rectangle 142"/>
          <p:cNvSpPr>
            <a:spLocks noChangeArrowheads="1"/>
          </p:cNvSpPr>
          <p:nvPr/>
        </p:nvSpPr>
        <p:spPr bwMode="auto">
          <a:xfrm>
            <a:off x="2443152" y="3105454"/>
            <a:ext cx="692497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zh-CN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空域安全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64" y="3092812"/>
            <a:ext cx="180402" cy="180402"/>
          </a:xfrm>
          <a:prstGeom prst="rect">
            <a:avLst/>
          </a:prstGeom>
        </p:spPr>
      </p:pic>
      <p:sp>
        <p:nvSpPr>
          <p:cNvPr id="396" name="文本框 395"/>
          <p:cNvSpPr txBox="1"/>
          <p:nvPr/>
        </p:nvSpPr>
        <p:spPr>
          <a:xfrm>
            <a:off x="482803" y="2891445"/>
            <a:ext cx="1016499" cy="248453"/>
          </a:xfrm>
          <a:prstGeom prst="rect">
            <a:avLst/>
          </a:prstGeom>
          <a:solidFill>
            <a:srgbClr val="92D05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397" name="Rectangle 142"/>
          <p:cNvSpPr>
            <a:spLocks noChangeArrowheads="1"/>
          </p:cNvSpPr>
          <p:nvPr/>
        </p:nvSpPr>
        <p:spPr bwMode="auto">
          <a:xfrm>
            <a:off x="916714" y="2943236"/>
            <a:ext cx="34624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干扰器</a:t>
            </a: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18" y="2871427"/>
            <a:ext cx="276868" cy="276868"/>
          </a:xfrm>
          <a:prstGeom prst="rect">
            <a:avLst/>
          </a:prstGeom>
        </p:spPr>
      </p:pic>
      <p:sp>
        <p:nvSpPr>
          <p:cNvPr id="399" name="文本框 398"/>
          <p:cNvSpPr txBox="1"/>
          <p:nvPr/>
        </p:nvSpPr>
        <p:spPr>
          <a:xfrm>
            <a:off x="482803" y="3232288"/>
            <a:ext cx="1016499" cy="248453"/>
          </a:xfrm>
          <a:prstGeom prst="rect">
            <a:avLst/>
          </a:prstGeom>
          <a:solidFill>
            <a:srgbClr val="92D05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400" name="Rectangle 142"/>
          <p:cNvSpPr>
            <a:spLocks noChangeArrowheads="1"/>
          </p:cNvSpPr>
          <p:nvPr/>
        </p:nvSpPr>
        <p:spPr bwMode="auto">
          <a:xfrm>
            <a:off x="916714" y="3284079"/>
            <a:ext cx="34624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探测器</a:t>
            </a: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48" y="3240155"/>
            <a:ext cx="227437" cy="227437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372" y="3716197"/>
            <a:ext cx="203167" cy="203167"/>
          </a:xfrm>
          <a:prstGeom prst="rect">
            <a:avLst/>
          </a:prstGeom>
        </p:spPr>
      </p:pic>
      <p:sp>
        <p:nvSpPr>
          <p:cNvPr id="403" name="文本框 402"/>
          <p:cNvSpPr txBox="1"/>
          <p:nvPr/>
        </p:nvSpPr>
        <p:spPr>
          <a:xfrm>
            <a:off x="480667" y="3685513"/>
            <a:ext cx="1016499" cy="248453"/>
          </a:xfrm>
          <a:prstGeom prst="rect">
            <a:avLst/>
          </a:prstGeom>
          <a:solidFill>
            <a:srgbClr val="92D05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407" name="Rectangle 142"/>
          <p:cNvSpPr>
            <a:spLocks noChangeArrowheads="1"/>
          </p:cNvSpPr>
          <p:nvPr/>
        </p:nvSpPr>
        <p:spPr bwMode="auto">
          <a:xfrm>
            <a:off x="810946" y="3737304"/>
            <a:ext cx="57708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监控摄像机</a:t>
            </a: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12" y="3730935"/>
            <a:ext cx="264590" cy="151235"/>
          </a:xfrm>
          <a:prstGeom prst="rect">
            <a:avLst/>
          </a:prstGeom>
        </p:spPr>
      </p:pic>
      <p:sp>
        <p:nvSpPr>
          <p:cNvPr id="409" name="Rectangle 168"/>
          <p:cNvSpPr>
            <a:spLocks noChangeArrowheads="1"/>
          </p:cNvSpPr>
          <p:nvPr/>
        </p:nvSpPr>
        <p:spPr bwMode="auto">
          <a:xfrm>
            <a:off x="1667389" y="3641062"/>
            <a:ext cx="359073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rgbClr val="C00000"/>
                </a:solidFill>
                <a:latin typeface="等线" panose="02010600030101010101" pitchFamily="2" charset="-122"/>
              </a:rPr>
              <a:t>球机控制</a:t>
            </a:r>
          </a:p>
        </p:txBody>
      </p:sp>
      <p:cxnSp>
        <p:nvCxnSpPr>
          <p:cNvPr id="410" name="直接箭头连接符 586">
            <a:extLst>
              <a:ext uri="{FF2B5EF4-FFF2-40B4-BE49-F238E27FC236}">
                <a16:creationId xmlns:a16="http://schemas.microsoft.com/office/drawing/2014/main" id="{D7976FC7-6BC1-BA4D-8CC8-3965029EFCCB}"/>
              </a:ext>
            </a:extLst>
          </p:cNvPr>
          <p:cNvCxnSpPr>
            <a:cxnSpLocks/>
          </p:cNvCxnSpPr>
          <p:nvPr/>
        </p:nvCxnSpPr>
        <p:spPr>
          <a:xfrm>
            <a:off x="1517447" y="3849336"/>
            <a:ext cx="655604" cy="0"/>
          </a:xfrm>
          <a:prstGeom prst="straightConnector1">
            <a:avLst/>
          </a:prstGeom>
          <a:ln w="1270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Rectangle 168"/>
          <p:cNvSpPr>
            <a:spLocks noChangeArrowheads="1"/>
          </p:cNvSpPr>
          <p:nvPr/>
        </p:nvSpPr>
        <p:spPr bwMode="auto">
          <a:xfrm>
            <a:off x="1665857" y="3888800"/>
            <a:ext cx="359073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告警信息</a:t>
            </a:r>
          </a:p>
        </p:txBody>
      </p:sp>
      <p:sp>
        <p:nvSpPr>
          <p:cNvPr id="418" name="Rectangle 168"/>
          <p:cNvSpPr>
            <a:spLocks noChangeArrowheads="1"/>
          </p:cNvSpPr>
          <p:nvPr/>
        </p:nvSpPr>
        <p:spPr bwMode="auto">
          <a:xfrm>
            <a:off x="1624872" y="4005011"/>
            <a:ext cx="448841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视频流数据</a:t>
            </a:r>
          </a:p>
        </p:txBody>
      </p:sp>
      <p:sp>
        <p:nvSpPr>
          <p:cNvPr id="292" name="Freeform 189">
            <a:extLst>
              <a:ext uri="{FF2B5EF4-FFF2-40B4-BE49-F238E27FC236}">
                <a16:creationId xmlns:a16="http://schemas.microsoft.com/office/drawing/2014/main" id="{5E010230-B3DF-6541-A147-BB466B5E490C}"/>
              </a:ext>
            </a:extLst>
          </p:cNvPr>
          <p:cNvSpPr>
            <a:spLocks noEditPoints="1"/>
          </p:cNvSpPr>
          <p:nvPr/>
        </p:nvSpPr>
        <p:spPr bwMode="auto">
          <a:xfrm>
            <a:off x="396035" y="2797908"/>
            <a:ext cx="1216784" cy="764409"/>
          </a:xfrm>
          <a:custGeom>
            <a:avLst/>
            <a:gdLst>
              <a:gd name="T0" fmla="*/ 20 w 4555"/>
              <a:gd name="T1" fmla="*/ 30 h 2023"/>
              <a:gd name="T2" fmla="*/ 20 w 4555"/>
              <a:gd name="T3" fmla="*/ 270 h 2023"/>
              <a:gd name="T4" fmla="*/ 20 w 4555"/>
              <a:gd name="T5" fmla="*/ 510 h 2023"/>
              <a:gd name="T6" fmla="*/ 20 w 4555"/>
              <a:gd name="T7" fmla="*/ 750 h 2023"/>
              <a:gd name="T8" fmla="*/ 20 w 4555"/>
              <a:gd name="T9" fmla="*/ 990 h 2023"/>
              <a:gd name="T10" fmla="*/ 20 w 4555"/>
              <a:gd name="T11" fmla="*/ 1230 h 2023"/>
              <a:gd name="T12" fmla="*/ 20 w 4555"/>
              <a:gd name="T13" fmla="*/ 1470 h 2023"/>
              <a:gd name="T14" fmla="*/ 20 w 4555"/>
              <a:gd name="T15" fmla="*/ 1710 h 2023"/>
              <a:gd name="T16" fmla="*/ 10 w 4555"/>
              <a:gd name="T17" fmla="*/ 2023 h 2023"/>
              <a:gd name="T18" fmla="*/ 337 w 4555"/>
              <a:gd name="T19" fmla="*/ 2013 h 2023"/>
              <a:gd name="T20" fmla="*/ 577 w 4555"/>
              <a:gd name="T21" fmla="*/ 2013 h 2023"/>
              <a:gd name="T22" fmla="*/ 817 w 4555"/>
              <a:gd name="T23" fmla="*/ 2013 h 2023"/>
              <a:gd name="T24" fmla="*/ 1057 w 4555"/>
              <a:gd name="T25" fmla="*/ 2013 h 2023"/>
              <a:gd name="T26" fmla="*/ 1297 w 4555"/>
              <a:gd name="T27" fmla="*/ 2013 h 2023"/>
              <a:gd name="T28" fmla="*/ 1537 w 4555"/>
              <a:gd name="T29" fmla="*/ 2013 h 2023"/>
              <a:gd name="T30" fmla="*/ 1777 w 4555"/>
              <a:gd name="T31" fmla="*/ 2013 h 2023"/>
              <a:gd name="T32" fmla="*/ 2017 w 4555"/>
              <a:gd name="T33" fmla="*/ 2013 h 2023"/>
              <a:gd name="T34" fmla="*/ 2257 w 4555"/>
              <a:gd name="T35" fmla="*/ 2013 h 2023"/>
              <a:gd name="T36" fmla="*/ 2497 w 4555"/>
              <a:gd name="T37" fmla="*/ 2013 h 2023"/>
              <a:gd name="T38" fmla="*/ 2737 w 4555"/>
              <a:gd name="T39" fmla="*/ 2013 h 2023"/>
              <a:gd name="T40" fmla="*/ 2977 w 4555"/>
              <a:gd name="T41" fmla="*/ 2013 h 2023"/>
              <a:gd name="T42" fmla="*/ 3217 w 4555"/>
              <a:gd name="T43" fmla="*/ 2013 h 2023"/>
              <a:gd name="T44" fmla="*/ 3457 w 4555"/>
              <a:gd name="T45" fmla="*/ 2013 h 2023"/>
              <a:gd name="T46" fmla="*/ 3697 w 4555"/>
              <a:gd name="T47" fmla="*/ 2013 h 2023"/>
              <a:gd name="T48" fmla="*/ 3937 w 4555"/>
              <a:gd name="T49" fmla="*/ 2013 h 2023"/>
              <a:gd name="T50" fmla="*/ 4177 w 4555"/>
              <a:gd name="T51" fmla="*/ 2013 h 2023"/>
              <a:gd name="T52" fmla="*/ 4417 w 4555"/>
              <a:gd name="T53" fmla="*/ 2013 h 2023"/>
              <a:gd name="T54" fmla="*/ 4535 w 4555"/>
              <a:gd name="T55" fmla="*/ 2013 h 2023"/>
              <a:gd name="T56" fmla="*/ 4497 w 4555"/>
              <a:gd name="T57" fmla="*/ 2013 h 2023"/>
              <a:gd name="T58" fmla="*/ 4545 w 4555"/>
              <a:gd name="T59" fmla="*/ 1821 h 2023"/>
              <a:gd name="T60" fmla="*/ 4545 w 4555"/>
              <a:gd name="T61" fmla="*/ 1581 h 2023"/>
              <a:gd name="T62" fmla="*/ 4545 w 4555"/>
              <a:gd name="T63" fmla="*/ 1341 h 2023"/>
              <a:gd name="T64" fmla="*/ 4545 w 4555"/>
              <a:gd name="T65" fmla="*/ 1101 h 2023"/>
              <a:gd name="T66" fmla="*/ 4545 w 4555"/>
              <a:gd name="T67" fmla="*/ 861 h 2023"/>
              <a:gd name="T68" fmla="*/ 4545 w 4555"/>
              <a:gd name="T69" fmla="*/ 621 h 2023"/>
              <a:gd name="T70" fmla="*/ 4545 w 4555"/>
              <a:gd name="T71" fmla="*/ 381 h 2023"/>
              <a:gd name="T72" fmla="*/ 4527 w 4555"/>
              <a:gd name="T73" fmla="*/ 0 h 2023"/>
              <a:gd name="T74" fmla="*/ 4287 w 4555"/>
              <a:gd name="T75" fmla="*/ 20 h 2023"/>
              <a:gd name="T76" fmla="*/ 4047 w 4555"/>
              <a:gd name="T77" fmla="*/ 20 h 2023"/>
              <a:gd name="T78" fmla="*/ 3807 w 4555"/>
              <a:gd name="T79" fmla="*/ 20 h 2023"/>
              <a:gd name="T80" fmla="*/ 3567 w 4555"/>
              <a:gd name="T81" fmla="*/ 20 h 2023"/>
              <a:gd name="T82" fmla="*/ 3327 w 4555"/>
              <a:gd name="T83" fmla="*/ 20 h 2023"/>
              <a:gd name="T84" fmla="*/ 3087 w 4555"/>
              <a:gd name="T85" fmla="*/ 20 h 2023"/>
              <a:gd name="T86" fmla="*/ 2847 w 4555"/>
              <a:gd name="T87" fmla="*/ 20 h 2023"/>
              <a:gd name="T88" fmla="*/ 2607 w 4555"/>
              <a:gd name="T89" fmla="*/ 20 h 2023"/>
              <a:gd name="T90" fmla="*/ 2367 w 4555"/>
              <a:gd name="T91" fmla="*/ 20 h 2023"/>
              <a:gd name="T92" fmla="*/ 2127 w 4555"/>
              <a:gd name="T93" fmla="*/ 20 h 2023"/>
              <a:gd name="T94" fmla="*/ 1887 w 4555"/>
              <a:gd name="T95" fmla="*/ 20 h 2023"/>
              <a:gd name="T96" fmla="*/ 1647 w 4555"/>
              <a:gd name="T97" fmla="*/ 20 h 2023"/>
              <a:gd name="T98" fmla="*/ 1407 w 4555"/>
              <a:gd name="T99" fmla="*/ 20 h 2023"/>
              <a:gd name="T100" fmla="*/ 1167 w 4555"/>
              <a:gd name="T101" fmla="*/ 20 h 2023"/>
              <a:gd name="T102" fmla="*/ 927 w 4555"/>
              <a:gd name="T103" fmla="*/ 20 h 2023"/>
              <a:gd name="T104" fmla="*/ 687 w 4555"/>
              <a:gd name="T105" fmla="*/ 20 h 2023"/>
              <a:gd name="T106" fmla="*/ 447 w 4555"/>
              <a:gd name="T107" fmla="*/ 20 h 2023"/>
              <a:gd name="T108" fmla="*/ 207 w 4555"/>
              <a:gd name="T109" fmla="*/ 20 h 2023"/>
              <a:gd name="T110" fmla="*/ 10 w 4555"/>
              <a:gd name="T111" fmla="*/ 20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555" h="2023">
                <a:moveTo>
                  <a:pt x="20" y="30"/>
                </a:moveTo>
                <a:lnTo>
                  <a:pt x="20" y="170"/>
                </a:lnTo>
                <a:cubicBezTo>
                  <a:pt x="20" y="175"/>
                  <a:pt x="15" y="180"/>
                  <a:pt x="10" y="180"/>
                </a:cubicBezTo>
                <a:cubicBezTo>
                  <a:pt x="4" y="180"/>
                  <a:pt x="0" y="175"/>
                  <a:pt x="0" y="170"/>
                </a:cubicBezTo>
                <a:lnTo>
                  <a:pt x="0" y="30"/>
                </a:lnTo>
                <a:cubicBezTo>
                  <a:pt x="0" y="24"/>
                  <a:pt x="4" y="20"/>
                  <a:pt x="10" y="20"/>
                </a:cubicBezTo>
                <a:cubicBezTo>
                  <a:pt x="15" y="20"/>
                  <a:pt x="20" y="24"/>
                  <a:pt x="20" y="30"/>
                </a:cubicBezTo>
                <a:close/>
                <a:moveTo>
                  <a:pt x="20" y="270"/>
                </a:moveTo>
                <a:lnTo>
                  <a:pt x="20" y="410"/>
                </a:lnTo>
                <a:cubicBezTo>
                  <a:pt x="20" y="415"/>
                  <a:pt x="15" y="420"/>
                  <a:pt x="10" y="420"/>
                </a:cubicBezTo>
                <a:cubicBezTo>
                  <a:pt x="4" y="420"/>
                  <a:pt x="0" y="415"/>
                  <a:pt x="0" y="410"/>
                </a:cubicBezTo>
                <a:lnTo>
                  <a:pt x="0" y="270"/>
                </a:lnTo>
                <a:cubicBezTo>
                  <a:pt x="0" y="264"/>
                  <a:pt x="4" y="260"/>
                  <a:pt x="10" y="260"/>
                </a:cubicBezTo>
                <a:cubicBezTo>
                  <a:pt x="15" y="260"/>
                  <a:pt x="20" y="264"/>
                  <a:pt x="20" y="270"/>
                </a:cubicBezTo>
                <a:close/>
                <a:moveTo>
                  <a:pt x="20" y="510"/>
                </a:moveTo>
                <a:lnTo>
                  <a:pt x="20" y="650"/>
                </a:lnTo>
                <a:cubicBezTo>
                  <a:pt x="20" y="655"/>
                  <a:pt x="15" y="660"/>
                  <a:pt x="10" y="660"/>
                </a:cubicBezTo>
                <a:cubicBezTo>
                  <a:pt x="4" y="660"/>
                  <a:pt x="0" y="655"/>
                  <a:pt x="0" y="650"/>
                </a:cubicBezTo>
                <a:lnTo>
                  <a:pt x="0" y="510"/>
                </a:lnTo>
                <a:cubicBezTo>
                  <a:pt x="0" y="504"/>
                  <a:pt x="4" y="500"/>
                  <a:pt x="10" y="500"/>
                </a:cubicBezTo>
                <a:cubicBezTo>
                  <a:pt x="15" y="500"/>
                  <a:pt x="20" y="504"/>
                  <a:pt x="20" y="510"/>
                </a:cubicBezTo>
                <a:close/>
                <a:moveTo>
                  <a:pt x="20" y="750"/>
                </a:moveTo>
                <a:lnTo>
                  <a:pt x="20" y="890"/>
                </a:lnTo>
                <a:cubicBezTo>
                  <a:pt x="20" y="895"/>
                  <a:pt x="15" y="900"/>
                  <a:pt x="10" y="900"/>
                </a:cubicBezTo>
                <a:cubicBezTo>
                  <a:pt x="4" y="900"/>
                  <a:pt x="0" y="895"/>
                  <a:pt x="0" y="890"/>
                </a:cubicBezTo>
                <a:lnTo>
                  <a:pt x="0" y="750"/>
                </a:lnTo>
                <a:cubicBezTo>
                  <a:pt x="0" y="744"/>
                  <a:pt x="4" y="740"/>
                  <a:pt x="10" y="740"/>
                </a:cubicBezTo>
                <a:cubicBezTo>
                  <a:pt x="15" y="740"/>
                  <a:pt x="20" y="744"/>
                  <a:pt x="20" y="750"/>
                </a:cubicBezTo>
                <a:close/>
                <a:moveTo>
                  <a:pt x="20" y="990"/>
                </a:moveTo>
                <a:lnTo>
                  <a:pt x="20" y="1130"/>
                </a:lnTo>
                <a:cubicBezTo>
                  <a:pt x="20" y="1135"/>
                  <a:pt x="15" y="1140"/>
                  <a:pt x="10" y="1140"/>
                </a:cubicBezTo>
                <a:cubicBezTo>
                  <a:pt x="4" y="1140"/>
                  <a:pt x="0" y="1135"/>
                  <a:pt x="0" y="1130"/>
                </a:cubicBezTo>
                <a:lnTo>
                  <a:pt x="0" y="990"/>
                </a:lnTo>
                <a:cubicBezTo>
                  <a:pt x="0" y="984"/>
                  <a:pt x="4" y="980"/>
                  <a:pt x="10" y="980"/>
                </a:cubicBezTo>
                <a:cubicBezTo>
                  <a:pt x="15" y="980"/>
                  <a:pt x="20" y="984"/>
                  <a:pt x="20" y="990"/>
                </a:cubicBezTo>
                <a:close/>
                <a:moveTo>
                  <a:pt x="20" y="1230"/>
                </a:moveTo>
                <a:lnTo>
                  <a:pt x="20" y="1370"/>
                </a:lnTo>
                <a:cubicBezTo>
                  <a:pt x="20" y="1375"/>
                  <a:pt x="15" y="1380"/>
                  <a:pt x="10" y="1380"/>
                </a:cubicBezTo>
                <a:cubicBezTo>
                  <a:pt x="4" y="1380"/>
                  <a:pt x="0" y="1375"/>
                  <a:pt x="0" y="1370"/>
                </a:cubicBezTo>
                <a:lnTo>
                  <a:pt x="0" y="1230"/>
                </a:lnTo>
                <a:cubicBezTo>
                  <a:pt x="0" y="1224"/>
                  <a:pt x="4" y="1220"/>
                  <a:pt x="10" y="1220"/>
                </a:cubicBezTo>
                <a:cubicBezTo>
                  <a:pt x="15" y="1220"/>
                  <a:pt x="20" y="1224"/>
                  <a:pt x="20" y="1230"/>
                </a:cubicBezTo>
                <a:close/>
                <a:moveTo>
                  <a:pt x="20" y="1470"/>
                </a:moveTo>
                <a:lnTo>
                  <a:pt x="20" y="1610"/>
                </a:lnTo>
                <a:cubicBezTo>
                  <a:pt x="20" y="1615"/>
                  <a:pt x="15" y="1620"/>
                  <a:pt x="10" y="1620"/>
                </a:cubicBezTo>
                <a:cubicBezTo>
                  <a:pt x="4" y="1620"/>
                  <a:pt x="0" y="1615"/>
                  <a:pt x="0" y="1610"/>
                </a:cubicBezTo>
                <a:lnTo>
                  <a:pt x="0" y="1470"/>
                </a:lnTo>
                <a:cubicBezTo>
                  <a:pt x="0" y="1464"/>
                  <a:pt x="4" y="1460"/>
                  <a:pt x="10" y="1460"/>
                </a:cubicBezTo>
                <a:cubicBezTo>
                  <a:pt x="15" y="1460"/>
                  <a:pt x="20" y="1464"/>
                  <a:pt x="20" y="1470"/>
                </a:cubicBezTo>
                <a:close/>
                <a:moveTo>
                  <a:pt x="20" y="1710"/>
                </a:moveTo>
                <a:lnTo>
                  <a:pt x="20" y="1850"/>
                </a:lnTo>
                <a:cubicBezTo>
                  <a:pt x="20" y="1855"/>
                  <a:pt x="15" y="1860"/>
                  <a:pt x="10" y="1860"/>
                </a:cubicBezTo>
                <a:cubicBezTo>
                  <a:pt x="4" y="1860"/>
                  <a:pt x="0" y="1855"/>
                  <a:pt x="0" y="1850"/>
                </a:cubicBezTo>
                <a:lnTo>
                  <a:pt x="0" y="1710"/>
                </a:lnTo>
                <a:cubicBezTo>
                  <a:pt x="0" y="1704"/>
                  <a:pt x="4" y="1700"/>
                  <a:pt x="10" y="1700"/>
                </a:cubicBezTo>
                <a:cubicBezTo>
                  <a:pt x="15" y="1700"/>
                  <a:pt x="20" y="1704"/>
                  <a:pt x="20" y="1710"/>
                </a:cubicBezTo>
                <a:close/>
                <a:moveTo>
                  <a:pt x="20" y="1950"/>
                </a:moveTo>
                <a:lnTo>
                  <a:pt x="20" y="2013"/>
                </a:lnTo>
                <a:lnTo>
                  <a:pt x="10" y="2003"/>
                </a:lnTo>
                <a:lnTo>
                  <a:pt x="87" y="2003"/>
                </a:lnTo>
                <a:cubicBezTo>
                  <a:pt x="92" y="2003"/>
                  <a:pt x="97" y="2007"/>
                  <a:pt x="97" y="2013"/>
                </a:cubicBezTo>
                <a:cubicBezTo>
                  <a:pt x="97" y="2018"/>
                  <a:pt x="92" y="2023"/>
                  <a:pt x="87" y="2023"/>
                </a:cubicBezTo>
                <a:lnTo>
                  <a:pt x="10" y="2023"/>
                </a:lnTo>
                <a:cubicBezTo>
                  <a:pt x="4" y="2023"/>
                  <a:pt x="0" y="2018"/>
                  <a:pt x="0" y="2013"/>
                </a:cubicBezTo>
                <a:lnTo>
                  <a:pt x="0" y="1950"/>
                </a:lnTo>
                <a:cubicBezTo>
                  <a:pt x="0" y="1944"/>
                  <a:pt x="4" y="1940"/>
                  <a:pt x="10" y="1940"/>
                </a:cubicBezTo>
                <a:cubicBezTo>
                  <a:pt x="15" y="1940"/>
                  <a:pt x="20" y="1944"/>
                  <a:pt x="20" y="1950"/>
                </a:cubicBezTo>
                <a:close/>
                <a:moveTo>
                  <a:pt x="187" y="2003"/>
                </a:moveTo>
                <a:lnTo>
                  <a:pt x="327" y="2003"/>
                </a:lnTo>
                <a:cubicBezTo>
                  <a:pt x="332" y="2003"/>
                  <a:pt x="337" y="2007"/>
                  <a:pt x="337" y="2013"/>
                </a:cubicBezTo>
                <a:cubicBezTo>
                  <a:pt x="337" y="2018"/>
                  <a:pt x="332" y="2023"/>
                  <a:pt x="327" y="2023"/>
                </a:cubicBezTo>
                <a:lnTo>
                  <a:pt x="187" y="2023"/>
                </a:lnTo>
                <a:cubicBezTo>
                  <a:pt x="181" y="2023"/>
                  <a:pt x="177" y="2018"/>
                  <a:pt x="177" y="2013"/>
                </a:cubicBezTo>
                <a:cubicBezTo>
                  <a:pt x="177" y="2007"/>
                  <a:pt x="181" y="2003"/>
                  <a:pt x="187" y="2003"/>
                </a:cubicBezTo>
                <a:close/>
                <a:moveTo>
                  <a:pt x="427" y="2003"/>
                </a:moveTo>
                <a:lnTo>
                  <a:pt x="567" y="2003"/>
                </a:lnTo>
                <a:cubicBezTo>
                  <a:pt x="572" y="2003"/>
                  <a:pt x="577" y="2007"/>
                  <a:pt x="577" y="2013"/>
                </a:cubicBezTo>
                <a:cubicBezTo>
                  <a:pt x="577" y="2018"/>
                  <a:pt x="572" y="2023"/>
                  <a:pt x="567" y="2023"/>
                </a:cubicBezTo>
                <a:lnTo>
                  <a:pt x="427" y="2023"/>
                </a:lnTo>
                <a:cubicBezTo>
                  <a:pt x="421" y="2023"/>
                  <a:pt x="417" y="2018"/>
                  <a:pt x="417" y="2013"/>
                </a:cubicBezTo>
                <a:cubicBezTo>
                  <a:pt x="417" y="2007"/>
                  <a:pt x="421" y="2003"/>
                  <a:pt x="427" y="2003"/>
                </a:cubicBezTo>
                <a:close/>
                <a:moveTo>
                  <a:pt x="667" y="2003"/>
                </a:moveTo>
                <a:lnTo>
                  <a:pt x="807" y="2003"/>
                </a:lnTo>
                <a:cubicBezTo>
                  <a:pt x="812" y="2003"/>
                  <a:pt x="817" y="2007"/>
                  <a:pt x="817" y="2013"/>
                </a:cubicBezTo>
                <a:cubicBezTo>
                  <a:pt x="817" y="2018"/>
                  <a:pt x="812" y="2023"/>
                  <a:pt x="807" y="2023"/>
                </a:cubicBezTo>
                <a:lnTo>
                  <a:pt x="667" y="2023"/>
                </a:lnTo>
                <a:cubicBezTo>
                  <a:pt x="661" y="2023"/>
                  <a:pt x="657" y="2018"/>
                  <a:pt x="657" y="2013"/>
                </a:cubicBezTo>
                <a:cubicBezTo>
                  <a:pt x="657" y="2007"/>
                  <a:pt x="661" y="2003"/>
                  <a:pt x="667" y="2003"/>
                </a:cubicBezTo>
                <a:close/>
                <a:moveTo>
                  <a:pt x="907" y="2003"/>
                </a:moveTo>
                <a:lnTo>
                  <a:pt x="1047" y="2003"/>
                </a:lnTo>
                <a:cubicBezTo>
                  <a:pt x="1052" y="2003"/>
                  <a:pt x="1057" y="2007"/>
                  <a:pt x="1057" y="2013"/>
                </a:cubicBezTo>
                <a:cubicBezTo>
                  <a:pt x="1057" y="2018"/>
                  <a:pt x="1052" y="2023"/>
                  <a:pt x="1047" y="2023"/>
                </a:cubicBezTo>
                <a:lnTo>
                  <a:pt x="907" y="2023"/>
                </a:lnTo>
                <a:cubicBezTo>
                  <a:pt x="901" y="2023"/>
                  <a:pt x="897" y="2018"/>
                  <a:pt x="897" y="2013"/>
                </a:cubicBezTo>
                <a:cubicBezTo>
                  <a:pt x="897" y="2007"/>
                  <a:pt x="901" y="2003"/>
                  <a:pt x="907" y="2003"/>
                </a:cubicBezTo>
                <a:close/>
                <a:moveTo>
                  <a:pt x="1147" y="2003"/>
                </a:moveTo>
                <a:lnTo>
                  <a:pt x="1287" y="2003"/>
                </a:lnTo>
                <a:cubicBezTo>
                  <a:pt x="1292" y="2003"/>
                  <a:pt x="1297" y="2007"/>
                  <a:pt x="1297" y="2013"/>
                </a:cubicBezTo>
                <a:cubicBezTo>
                  <a:pt x="1297" y="2018"/>
                  <a:pt x="1292" y="2023"/>
                  <a:pt x="1287" y="2023"/>
                </a:cubicBezTo>
                <a:lnTo>
                  <a:pt x="1147" y="2023"/>
                </a:lnTo>
                <a:cubicBezTo>
                  <a:pt x="1141" y="2023"/>
                  <a:pt x="1137" y="2018"/>
                  <a:pt x="1137" y="2013"/>
                </a:cubicBezTo>
                <a:cubicBezTo>
                  <a:pt x="1137" y="2007"/>
                  <a:pt x="1141" y="2003"/>
                  <a:pt x="1147" y="2003"/>
                </a:cubicBezTo>
                <a:close/>
                <a:moveTo>
                  <a:pt x="1387" y="2003"/>
                </a:moveTo>
                <a:lnTo>
                  <a:pt x="1527" y="2003"/>
                </a:lnTo>
                <a:cubicBezTo>
                  <a:pt x="1532" y="2003"/>
                  <a:pt x="1537" y="2007"/>
                  <a:pt x="1537" y="2013"/>
                </a:cubicBezTo>
                <a:cubicBezTo>
                  <a:pt x="1537" y="2018"/>
                  <a:pt x="1532" y="2023"/>
                  <a:pt x="1527" y="2023"/>
                </a:cubicBezTo>
                <a:lnTo>
                  <a:pt x="1387" y="2023"/>
                </a:lnTo>
                <a:cubicBezTo>
                  <a:pt x="1381" y="2023"/>
                  <a:pt x="1377" y="2018"/>
                  <a:pt x="1377" y="2013"/>
                </a:cubicBezTo>
                <a:cubicBezTo>
                  <a:pt x="1377" y="2007"/>
                  <a:pt x="1381" y="2003"/>
                  <a:pt x="1387" y="2003"/>
                </a:cubicBezTo>
                <a:close/>
                <a:moveTo>
                  <a:pt x="1627" y="2003"/>
                </a:moveTo>
                <a:lnTo>
                  <a:pt x="1767" y="2003"/>
                </a:lnTo>
                <a:cubicBezTo>
                  <a:pt x="1772" y="2003"/>
                  <a:pt x="1777" y="2007"/>
                  <a:pt x="1777" y="2013"/>
                </a:cubicBezTo>
                <a:cubicBezTo>
                  <a:pt x="1777" y="2018"/>
                  <a:pt x="1772" y="2023"/>
                  <a:pt x="1767" y="2023"/>
                </a:cubicBezTo>
                <a:lnTo>
                  <a:pt x="1627" y="2023"/>
                </a:lnTo>
                <a:cubicBezTo>
                  <a:pt x="1621" y="2023"/>
                  <a:pt x="1617" y="2018"/>
                  <a:pt x="1617" y="2013"/>
                </a:cubicBezTo>
                <a:cubicBezTo>
                  <a:pt x="1617" y="2007"/>
                  <a:pt x="1621" y="2003"/>
                  <a:pt x="1627" y="2003"/>
                </a:cubicBezTo>
                <a:close/>
                <a:moveTo>
                  <a:pt x="1867" y="2003"/>
                </a:moveTo>
                <a:lnTo>
                  <a:pt x="2007" y="2003"/>
                </a:lnTo>
                <a:cubicBezTo>
                  <a:pt x="2012" y="2003"/>
                  <a:pt x="2017" y="2007"/>
                  <a:pt x="2017" y="2013"/>
                </a:cubicBezTo>
                <a:cubicBezTo>
                  <a:pt x="2017" y="2018"/>
                  <a:pt x="2012" y="2023"/>
                  <a:pt x="2007" y="2023"/>
                </a:cubicBezTo>
                <a:lnTo>
                  <a:pt x="1867" y="2023"/>
                </a:lnTo>
                <a:cubicBezTo>
                  <a:pt x="1861" y="2023"/>
                  <a:pt x="1857" y="2018"/>
                  <a:pt x="1857" y="2013"/>
                </a:cubicBezTo>
                <a:cubicBezTo>
                  <a:pt x="1857" y="2007"/>
                  <a:pt x="1861" y="2003"/>
                  <a:pt x="1867" y="2003"/>
                </a:cubicBezTo>
                <a:close/>
                <a:moveTo>
                  <a:pt x="2107" y="2003"/>
                </a:moveTo>
                <a:lnTo>
                  <a:pt x="2247" y="2003"/>
                </a:lnTo>
                <a:cubicBezTo>
                  <a:pt x="2252" y="2003"/>
                  <a:pt x="2257" y="2007"/>
                  <a:pt x="2257" y="2013"/>
                </a:cubicBezTo>
                <a:cubicBezTo>
                  <a:pt x="2257" y="2018"/>
                  <a:pt x="2252" y="2023"/>
                  <a:pt x="2247" y="2023"/>
                </a:cubicBezTo>
                <a:lnTo>
                  <a:pt x="2107" y="2023"/>
                </a:lnTo>
                <a:cubicBezTo>
                  <a:pt x="2101" y="2023"/>
                  <a:pt x="2097" y="2018"/>
                  <a:pt x="2097" y="2013"/>
                </a:cubicBezTo>
                <a:cubicBezTo>
                  <a:pt x="2097" y="2007"/>
                  <a:pt x="2101" y="2003"/>
                  <a:pt x="2107" y="2003"/>
                </a:cubicBezTo>
                <a:close/>
                <a:moveTo>
                  <a:pt x="2347" y="2003"/>
                </a:moveTo>
                <a:lnTo>
                  <a:pt x="2487" y="2003"/>
                </a:lnTo>
                <a:cubicBezTo>
                  <a:pt x="2492" y="2003"/>
                  <a:pt x="2497" y="2007"/>
                  <a:pt x="2497" y="2013"/>
                </a:cubicBezTo>
                <a:cubicBezTo>
                  <a:pt x="2497" y="2018"/>
                  <a:pt x="2492" y="2023"/>
                  <a:pt x="2487" y="2023"/>
                </a:cubicBezTo>
                <a:lnTo>
                  <a:pt x="2347" y="2023"/>
                </a:lnTo>
                <a:cubicBezTo>
                  <a:pt x="2341" y="2023"/>
                  <a:pt x="2337" y="2018"/>
                  <a:pt x="2337" y="2013"/>
                </a:cubicBezTo>
                <a:cubicBezTo>
                  <a:pt x="2337" y="2007"/>
                  <a:pt x="2341" y="2003"/>
                  <a:pt x="2347" y="2003"/>
                </a:cubicBezTo>
                <a:close/>
                <a:moveTo>
                  <a:pt x="2587" y="2003"/>
                </a:moveTo>
                <a:lnTo>
                  <a:pt x="2727" y="2003"/>
                </a:lnTo>
                <a:cubicBezTo>
                  <a:pt x="2732" y="2003"/>
                  <a:pt x="2737" y="2007"/>
                  <a:pt x="2737" y="2013"/>
                </a:cubicBezTo>
                <a:cubicBezTo>
                  <a:pt x="2737" y="2018"/>
                  <a:pt x="2732" y="2023"/>
                  <a:pt x="2727" y="2023"/>
                </a:cubicBezTo>
                <a:lnTo>
                  <a:pt x="2587" y="2023"/>
                </a:lnTo>
                <a:cubicBezTo>
                  <a:pt x="2581" y="2023"/>
                  <a:pt x="2577" y="2018"/>
                  <a:pt x="2577" y="2013"/>
                </a:cubicBezTo>
                <a:cubicBezTo>
                  <a:pt x="2577" y="2007"/>
                  <a:pt x="2581" y="2003"/>
                  <a:pt x="2587" y="2003"/>
                </a:cubicBezTo>
                <a:close/>
                <a:moveTo>
                  <a:pt x="2827" y="2003"/>
                </a:moveTo>
                <a:lnTo>
                  <a:pt x="2967" y="2003"/>
                </a:lnTo>
                <a:cubicBezTo>
                  <a:pt x="2972" y="2003"/>
                  <a:pt x="2977" y="2007"/>
                  <a:pt x="2977" y="2013"/>
                </a:cubicBezTo>
                <a:cubicBezTo>
                  <a:pt x="2977" y="2018"/>
                  <a:pt x="2972" y="2023"/>
                  <a:pt x="2967" y="2023"/>
                </a:cubicBezTo>
                <a:lnTo>
                  <a:pt x="2827" y="2023"/>
                </a:lnTo>
                <a:cubicBezTo>
                  <a:pt x="2821" y="2023"/>
                  <a:pt x="2817" y="2018"/>
                  <a:pt x="2817" y="2013"/>
                </a:cubicBezTo>
                <a:cubicBezTo>
                  <a:pt x="2817" y="2007"/>
                  <a:pt x="2821" y="2003"/>
                  <a:pt x="2827" y="2003"/>
                </a:cubicBezTo>
                <a:close/>
                <a:moveTo>
                  <a:pt x="3067" y="2003"/>
                </a:moveTo>
                <a:lnTo>
                  <a:pt x="3207" y="2003"/>
                </a:lnTo>
                <a:cubicBezTo>
                  <a:pt x="3212" y="2003"/>
                  <a:pt x="3217" y="2007"/>
                  <a:pt x="3217" y="2013"/>
                </a:cubicBezTo>
                <a:cubicBezTo>
                  <a:pt x="3217" y="2018"/>
                  <a:pt x="3212" y="2023"/>
                  <a:pt x="3207" y="2023"/>
                </a:cubicBezTo>
                <a:lnTo>
                  <a:pt x="3067" y="2023"/>
                </a:lnTo>
                <a:cubicBezTo>
                  <a:pt x="3061" y="2023"/>
                  <a:pt x="3057" y="2018"/>
                  <a:pt x="3057" y="2013"/>
                </a:cubicBezTo>
                <a:cubicBezTo>
                  <a:pt x="3057" y="2007"/>
                  <a:pt x="3061" y="2003"/>
                  <a:pt x="3067" y="2003"/>
                </a:cubicBezTo>
                <a:close/>
                <a:moveTo>
                  <a:pt x="3307" y="2003"/>
                </a:moveTo>
                <a:lnTo>
                  <a:pt x="3447" y="2003"/>
                </a:lnTo>
                <a:cubicBezTo>
                  <a:pt x="3452" y="2003"/>
                  <a:pt x="3457" y="2007"/>
                  <a:pt x="3457" y="2013"/>
                </a:cubicBezTo>
                <a:cubicBezTo>
                  <a:pt x="3457" y="2018"/>
                  <a:pt x="3452" y="2023"/>
                  <a:pt x="3447" y="2023"/>
                </a:cubicBezTo>
                <a:lnTo>
                  <a:pt x="3307" y="2023"/>
                </a:lnTo>
                <a:cubicBezTo>
                  <a:pt x="3301" y="2023"/>
                  <a:pt x="3297" y="2018"/>
                  <a:pt x="3297" y="2013"/>
                </a:cubicBezTo>
                <a:cubicBezTo>
                  <a:pt x="3297" y="2007"/>
                  <a:pt x="3301" y="2003"/>
                  <a:pt x="3307" y="2003"/>
                </a:cubicBezTo>
                <a:close/>
                <a:moveTo>
                  <a:pt x="3547" y="2003"/>
                </a:moveTo>
                <a:lnTo>
                  <a:pt x="3687" y="2003"/>
                </a:lnTo>
                <a:cubicBezTo>
                  <a:pt x="3692" y="2003"/>
                  <a:pt x="3697" y="2007"/>
                  <a:pt x="3697" y="2013"/>
                </a:cubicBezTo>
                <a:cubicBezTo>
                  <a:pt x="3697" y="2018"/>
                  <a:pt x="3692" y="2023"/>
                  <a:pt x="3687" y="2023"/>
                </a:cubicBezTo>
                <a:lnTo>
                  <a:pt x="3547" y="2023"/>
                </a:lnTo>
                <a:cubicBezTo>
                  <a:pt x="3541" y="2023"/>
                  <a:pt x="3537" y="2018"/>
                  <a:pt x="3537" y="2013"/>
                </a:cubicBezTo>
                <a:cubicBezTo>
                  <a:pt x="3537" y="2007"/>
                  <a:pt x="3541" y="2003"/>
                  <a:pt x="3547" y="2003"/>
                </a:cubicBezTo>
                <a:close/>
                <a:moveTo>
                  <a:pt x="3787" y="2003"/>
                </a:moveTo>
                <a:lnTo>
                  <a:pt x="3927" y="2003"/>
                </a:lnTo>
                <a:cubicBezTo>
                  <a:pt x="3932" y="2003"/>
                  <a:pt x="3937" y="2007"/>
                  <a:pt x="3937" y="2013"/>
                </a:cubicBezTo>
                <a:cubicBezTo>
                  <a:pt x="3937" y="2018"/>
                  <a:pt x="3932" y="2023"/>
                  <a:pt x="3927" y="2023"/>
                </a:cubicBezTo>
                <a:lnTo>
                  <a:pt x="3787" y="2023"/>
                </a:lnTo>
                <a:cubicBezTo>
                  <a:pt x="3781" y="2023"/>
                  <a:pt x="3777" y="2018"/>
                  <a:pt x="3777" y="2013"/>
                </a:cubicBezTo>
                <a:cubicBezTo>
                  <a:pt x="3777" y="2007"/>
                  <a:pt x="3781" y="2003"/>
                  <a:pt x="3787" y="2003"/>
                </a:cubicBezTo>
                <a:close/>
                <a:moveTo>
                  <a:pt x="4027" y="2003"/>
                </a:moveTo>
                <a:lnTo>
                  <a:pt x="4167" y="2003"/>
                </a:lnTo>
                <a:cubicBezTo>
                  <a:pt x="4172" y="2003"/>
                  <a:pt x="4177" y="2007"/>
                  <a:pt x="4177" y="2013"/>
                </a:cubicBezTo>
                <a:cubicBezTo>
                  <a:pt x="4177" y="2018"/>
                  <a:pt x="4172" y="2023"/>
                  <a:pt x="4167" y="2023"/>
                </a:cubicBezTo>
                <a:lnTo>
                  <a:pt x="4027" y="2023"/>
                </a:lnTo>
                <a:cubicBezTo>
                  <a:pt x="4021" y="2023"/>
                  <a:pt x="4017" y="2018"/>
                  <a:pt x="4017" y="2013"/>
                </a:cubicBezTo>
                <a:cubicBezTo>
                  <a:pt x="4017" y="2007"/>
                  <a:pt x="4021" y="2003"/>
                  <a:pt x="4027" y="2003"/>
                </a:cubicBezTo>
                <a:close/>
                <a:moveTo>
                  <a:pt x="4267" y="2003"/>
                </a:moveTo>
                <a:lnTo>
                  <a:pt x="4407" y="2003"/>
                </a:lnTo>
                <a:cubicBezTo>
                  <a:pt x="4412" y="2003"/>
                  <a:pt x="4417" y="2007"/>
                  <a:pt x="4417" y="2013"/>
                </a:cubicBezTo>
                <a:cubicBezTo>
                  <a:pt x="4417" y="2018"/>
                  <a:pt x="4412" y="2023"/>
                  <a:pt x="4407" y="2023"/>
                </a:cubicBezTo>
                <a:lnTo>
                  <a:pt x="4267" y="2023"/>
                </a:lnTo>
                <a:cubicBezTo>
                  <a:pt x="4261" y="2023"/>
                  <a:pt x="4257" y="2018"/>
                  <a:pt x="4257" y="2013"/>
                </a:cubicBezTo>
                <a:cubicBezTo>
                  <a:pt x="4257" y="2007"/>
                  <a:pt x="4261" y="2003"/>
                  <a:pt x="4267" y="2003"/>
                </a:cubicBezTo>
                <a:close/>
                <a:moveTo>
                  <a:pt x="4507" y="2003"/>
                </a:moveTo>
                <a:lnTo>
                  <a:pt x="4545" y="2003"/>
                </a:lnTo>
                <a:lnTo>
                  <a:pt x="4535" y="2013"/>
                </a:lnTo>
                <a:lnTo>
                  <a:pt x="4535" y="1911"/>
                </a:lnTo>
                <a:cubicBezTo>
                  <a:pt x="4535" y="1906"/>
                  <a:pt x="4540" y="1901"/>
                  <a:pt x="4545" y="1901"/>
                </a:cubicBezTo>
                <a:cubicBezTo>
                  <a:pt x="4551" y="1901"/>
                  <a:pt x="4555" y="1906"/>
                  <a:pt x="4555" y="1911"/>
                </a:cubicBezTo>
                <a:lnTo>
                  <a:pt x="4555" y="2013"/>
                </a:lnTo>
                <a:cubicBezTo>
                  <a:pt x="4555" y="2018"/>
                  <a:pt x="4551" y="2023"/>
                  <a:pt x="4545" y="2023"/>
                </a:cubicBezTo>
                <a:lnTo>
                  <a:pt x="4507" y="2023"/>
                </a:lnTo>
                <a:cubicBezTo>
                  <a:pt x="4501" y="2023"/>
                  <a:pt x="4497" y="2018"/>
                  <a:pt x="4497" y="2013"/>
                </a:cubicBezTo>
                <a:cubicBezTo>
                  <a:pt x="4497" y="2007"/>
                  <a:pt x="4501" y="2003"/>
                  <a:pt x="4507" y="2003"/>
                </a:cubicBezTo>
                <a:close/>
                <a:moveTo>
                  <a:pt x="4535" y="1811"/>
                </a:moveTo>
                <a:lnTo>
                  <a:pt x="4535" y="1671"/>
                </a:lnTo>
                <a:cubicBezTo>
                  <a:pt x="4535" y="1666"/>
                  <a:pt x="4540" y="1661"/>
                  <a:pt x="4545" y="1661"/>
                </a:cubicBezTo>
                <a:cubicBezTo>
                  <a:pt x="4551" y="1661"/>
                  <a:pt x="4555" y="1666"/>
                  <a:pt x="4555" y="1671"/>
                </a:cubicBezTo>
                <a:lnTo>
                  <a:pt x="4555" y="1811"/>
                </a:lnTo>
                <a:cubicBezTo>
                  <a:pt x="4555" y="1817"/>
                  <a:pt x="4551" y="1821"/>
                  <a:pt x="4545" y="1821"/>
                </a:cubicBezTo>
                <a:cubicBezTo>
                  <a:pt x="4540" y="1821"/>
                  <a:pt x="4535" y="1817"/>
                  <a:pt x="4535" y="1811"/>
                </a:cubicBezTo>
                <a:close/>
                <a:moveTo>
                  <a:pt x="4535" y="1571"/>
                </a:moveTo>
                <a:lnTo>
                  <a:pt x="4535" y="1431"/>
                </a:lnTo>
                <a:cubicBezTo>
                  <a:pt x="4535" y="1426"/>
                  <a:pt x="4540" y="1421"/>
                  <a:pt x="4545" y="1421"/>
                </a:cubicBezTo>
                <a:cubicBezTo>
                  <a:pt x="4551" y="1421"/>
                  <a:pt x="4555" y="1426"/>
                  <a:pt x="4555" y="1431"/>
                </a:cubicBezTo>
                <a:lnTo>
                  <a:pt x="4555" y="1571"/>
                </a:lnTo>
                <a:cubicBezTo>
                  <a:pt x="4555" y="1577"/>
                  <a:pt x="4551" y="1581"/>
                  <a:pt x="4545" y="1581"/>
                </a:cubicBezTo>
                <a:cubicBezTo>
                  <a:pt x="4540" y="1581"/>
                  <a:pt x="4535" y="1577"/>
                  <a:pt x="4535" y="1571"/>
                </a:cubicBezTo>
                <a:close/>
                <a:moveTo>
                  <a:pt x="4535" y="1331"/>
                </a:moveTo>
                <a:lnTo>
                  <a:pt x="4535" y="1191"/>
                </a:lnTo>
                <a:cubicBezTo>
                  <a:pt x="4535" y="1186"/>
                  <a:pt x="4540" y="1181"/>
                  <a:pt x="4545" y="1181"/>
                </a:cubicBezTo>
                <a:cubicBezTo>
                  <a:pt x="4551" y="1181"/>
                  <a:pt x="4555" y="1186"/>
                  <a:pt x="4555" y="1191"/>
                </a:cubicBezTo>
                <a:lnTo>
                  <a:pt x="4555" y="1331"/>
                </a:lnTo>
                <a:cubicBezTo>
                  <a:pt x="4555" y="1337"/>
                  <a:pt x="4551" y="1341"/>
                  <a:pt x="4545" y="1341"/>
                </a:cubicBezTo>
                <a:cubicBezTo>
                  <a:pt x="4540" y="1341"/>
                  <a:pt x="4535" y="1337"/>
                  <a:pt x="4535" y="1331"/>
                </a:cubicBezTo>
                <a:close/>
                <a:moveTo>
                  <a:pt x="4535" y="1091"/>
                </a:moveTo>
                <a:lnTo>
                  <a:pt x="4535" y="951"/>
                </a:lnTo>
                <a:cubicBezTo>
                  <a:pt x="4535" y="946"/>
                  <a:pt x="4540" y="941"/>
                  <a:pt x="4545" y="941"/>
                </a:cubicBezTo>
                <a:cubicBezTo>
                  <a:pt x="4551" y="941"/>
                  <a:pt x="4555" y="946"/>
                  <a:pt x="4555" y="951"/>
                </a:cubicBezTo>
                <a:lnTo>
                  <a:pt x="4555" y="1091"/>
                </a:lnTo>
                <a:cubicBezTo>
                  <a:pt x="4555" y="1097"/>
                  <a:pt x="4551" y="1101"/>
                  <a:pt x="4545" y="1101"/>
                </a:cubicBezTo>
                <a:cubicBezTo>
                  <a:pt x="4540" y="1101"/>
                  <a:pt x="4535" y="1097"/>
                  <a:pt x="4535" y="1091"/>
                </a:cubicBezTo>
                <a:close/>
                <a:moveTo>
                  <a:pt x="4535" y="851"/>
                </a:moveTo>
                <a:lnTo>
                  <a:pt x="4535" y="711"/>
                </a:lnTo>
                <a:cubicBezTo>
                  <a:pt x="4535" y="706"/>
                  <a:pt x="4540" y="701"/>
                  <a:pt x="4545" y="701"/>
                </a:cubicBezTo>
                <a:cubicBezTo>
                  <a:pt x="4551" y="701"/>
                  <a:pt x="4555" y="706"/>
                  <a:pt x="4555" y="711"/>
                </a:cubicBezTo>
                <a:lnTo>
                  <a:pt x="4555" y="851"/>
                </a:lnTo>
                <a:cubicBezTo>
                  <a:pt x="4555" y="857"/>
                  <a:pt x="4551" y="861"/>
                  <a:pt x="4545" y="861"/>
                </a:cubicBezTo>
                <a:cubicBezTo>
                  <a:pt x="4540" y="861"/>
                  <a:pt x="4535" y="857"/>
                  <a:pt x="4535" y="851"/>
                </a:cubicBezTo>
                <a:close/>
                <a:moveTo>
                  <a:pt x="4535" y="611"/>
                </a:moveTo>
                <a:lnTo>
                  <a:pt x="4535" y="471"/>
                </a:lnTo>
                <a:cubicBezTo>
                  <a:pt x="4535" y="466"/>
                  <a:pt x="4540" y="461"/>
                  <a:pt x="4545" y="461"/>
                </a:cubicBezTo>
                <a:cubicBezTo>
                  <a:pt x="4551" y="461"/>
                  <a:pt x="4555" y="466"/>
                  <a:pt x="4555" y="471"/>
                </a:cubicBezTo>
                <a:lnTo>
                  <a:pt x="4555" y="611"/>
                </a:lnTo>
                <a:cubicBezTo>
                  <a:pt x="4555" y="617"/>
                  <a:pt x="4551" y="621"/>
                  <a:pt x="4545" y="621"/>
                </a:cubicBezTo>
                <a:cubicBezTo>
                  <a:pt x="4540" y="621"/>
                  <a:pt x="4535" y="617"/>
                  <a:pt x="4535" y="611"/>
                </a:cubicBezTo>
                <a:close/>
                <a:moveTo>
                  <a:pt x="4535" y="371"/>
                </a:moveTo>
                <a:lnTo>
                  <a:pt x="4535" y="231"/>
                </a:lnTo>
                <a:cubicBezTo>
                  <a:pt x="4535" y="226"/>
                  <a:pt x="4540" y="221"/>
                  <a:pt x="4545" y="221"/>
                </a:cubicBezTo>
                <a:cubicBezTo>
                  <a:pt x="4551" y="221"/>
                  <a:pt x="4555" y="226"/>
                  <a:pt x="4555" y="231"/>
                </a:cubicBezTo>
                <a:lnTo>
                  <a:pt x="4555" y="371"/>
                </a:lnTo>
                <a:cubicBezTo>
                  <a:pt x="4555" y="377"/>
                  <a:pt x="4551" y="381"/>
                  <a:pt x="4545" y="381"/>
                </a:cubicBezTo>
                <a:cubicBezTo>
                  <a:pt x="4540" y="381"/>
                  <a:pt x="4535" y="377"/>
                  <a:pt x="4535" y="371"/>
                </a:cubicBezTo>
                <a:close/>
                <a:moveTo>
                  <a:pt x="4535" y="131"/>
                </a:moveTo>
                <a:lnTo>
                  <a:pt x="4535" y="10"/>
                </a:lnTo>
                <a:lnTo>
                  <a:pt x="4545" y="20"/>
                </a:lnTo>
                <a:lnTo>
                  <a:pt x="4527" y="20"/>
                </a:lnTo>
                <a:cubicBezTo>
                  <a:pt x="4521" y="20"/>
                  <a:pt x="4517" y="15"/>
                  <a:pt x="4517" y="10"/>
                </a:cubicBezTo>
                <a:cubicBezTo>
                  <a:pt x="4517" y="4"/>
                  <a:pt x="4521" y="0"/>
                  <a:pt x="4527" y="0"/>
                </a:cubicBezTo>
                <a:lnTo>
                  <a:pt x="4545" y="0"/>
                </a:lnTo>
                <a:cubicBezTo>
                  <a:pt x="4551" y="0"/>
                  <a:pt x="4555" y="4"/>
                  <a:pt x="4555" y="10"/>
                </a:cubicBezTo>
                <a:lnTo>
                  <a:pt x="4555" y="131"/>
                </a:lnTo>
                <a:cubicBezTo>
                  <a:pt x="4555" y="137"/>
                  <a:pt x="4551" y="141"/>
                  <a:pt x="4545" y="141"/>
                </a:cubicBezTo>
                <a:cubicBezTo>
                  <a:pt x="4540" y="141"/>
                  <a:pt x="4535" y="137"/>
                  <a:pt x="4535" y="131"/>
                </a:cubicBezTo>
                <a:close/>
                <a:moveTo>
                  <a:pt x="4427" y="20"/>
                </a:moveTo>
                <a:lnTo>
                  <a:pt x="4287" y="20"/>
                </a:lnTo>
                <a:cubicBezTo>
                  <a:pt x="4281" y="20"/>
                  <a:pt x="4277" y="15"/>
                  <a:pt x="4277" y="10"/>
                </a:cubicBezTo>
                <a:cubicBezTo>
                  <a:pt x="4277" y="4"/>
                  <a:pt x="4281" y="0"/>
                  <a:pt x="4287" y="0"/>
                </a:cubicBezTo>
                <a:lnTo>
                  <a:pt x="4427" y="0"/>
                </a:lnTo>
                <a:cubicBezTo>
                  <a:pt x="4433" y="0"/>
                  <a:pt x="4437" y="4"/>
                  <a:pt x="4437" y="10"/>
                </a:cubicBezTo>
                <a:cubicBezTo>
                  <a:pt x="4437" y="15"/>
                  <a:pt x="4433" y="20"/>
                  <a:pt x="4427" y="20"/>
                </a:cubicBezTo>
                <a:close/>
                <a:moveTo>
                  <a:pt x="4187" y="20"/>
                </a:moveTo>
                <a:lnTo>
                  <a:pt x="4047" y="20"/>
                </a:lnTo>
                <a:cubicBezTo>
                  <a:pt x="4041" y="20"/>
                  <a:pt x="4037" y="15"/>
                  <a:pt x="4037" y="10"/>
                </a:cubicBezTo>
                <a:cubicBezTo>
                  <a:pt x="4037" y="4"/>
                  <a:pt x="4041" y="0"/>
                  <a:pt x="4047" y="0"/>
                </a:cubicBezTo>
                <a:lnTo>
                  <a:pt x="4187" y="0"/>
                </a:lnTo>
                <a:cubicBezTo>
                  <a:pt x="4193" y="0"/>
                  <a:pt x="4197" y="4"/>
                  <a:pt x="4197" y="10"/>
                </a:cubicBezTo>
                <a:cubicBezTo>
                  <a:pt x="4197" y="15"/>
                  <a:pt x="4193" y="20"/>
                  <a:pt x="4187" y="20"/>
                </a:cubicBezTo>
                <a:close/>
                <a:moveTo>
                  <a:pt x="3947" y="20"/>
                </a:moveTo>
                <a:lnTo>
                  <a:pt x="3807" y="20"/>
                </a:lnTo>
                <a:cubicBezTo>
                  <a:pt x="3801" y="20"/>
                  <a:pt x="3797" y="15"/>
                  <a:pt x="3797" y="10"/>
                </a:cubicBezTo>
                <a:cubicBezTo>
                  <a:pt x="3797" y="4"/>
                  <a:pt x="3801" y="0"/>
                  <a:pt x="3807" y="0"/>
                </a:cubicBezTo>
                <a:lnTo>
                  <a:pt x="3947" y="0"/>
                </a:lnTo>
                <a:cubicBezTo>
                  <a:pt x="3953" y="0"/>
                  <a:pt x="3957" y="4"/>
                  <a:pt x="3957" y="10"/>
                </a:cubicBezTo>
                <a:cubicBezTo>
                  <a:pt x="3957" y="15"/>
                  <a:pt x="3953" y="20"/>
                  <a:pt x="3947" y="20"/>
                </a:cubicBezTo>
                <a:close/>
                <a:moveTo>
                  <a:pt x="3707" y="20"/>
                </a:moveTo>
                <a:lnTo>
                  <a:pt x="3567" y="20"/>
                </a:lnTo>
                <a:cubicBezTo>
                  <a:pt x="3561" y="20"/>
                  <a:pt x="3557" y="15"/>
                  <a:pt x="3557" y="10"/>
                </a:cubicBezTo>
                <a:cubicBezTo>
                  <a:pt x="3557" y="4"/>
                  <a:pt x="3561" y="0"/>
                  <a:pt x="3567" y="0"/>
                </a:cubicBezTo>
                <a:lnTo>
                  <a:pt x="3707" y="0"/>
                </a:lnTo>
                <a:cubicBezTo>
                  <a:pt x="3713" y="0"/>
                  <a:pt x="3717" y="4"/>
                  <a:pt x="3717" y="10"/>
                </a:cubicBezTo>
                <a:cubicBezTo>
                  <a:pt x="3717" y="15"/>
                  <a:pt x="3713" y="20"/>
                  <a:pt x="3707" y="20"/>
                </a:cubicBezTo>
                <a:close/>
                <a:moveTo>
                  <a:pt x="3467" y="20"/>
                </a:moveTo>
                <a:lnTo>
                  <a:pt x="3327" y="20"/>
                </a:lnTo>
                <a:cubicBezTo>
                  <a:pt x="3321" y="20"/>
                  <a:pt x="3317" y="15"/>
                  <a:pt x="3317" y="10"/>
                </a:cubicBezTo>
                <a:cubicBezTo>
                  <a:pt x="3317" y="4"/>
                  <a:pt x="3321" y="0"/>
                  <a:pt x="3327" y="0"/>
                </a:cubicBezTo>
                <a:lnTo>
                  <a:pt x="3467" y="0"/>
                </a:lnTo>
                <a:cubicBezTo>
                  <a:pt x="3473" y="0"/>
                  <a:pt x="3477" y="4"/>
                  <a:pt x="3477" y="10"/>
                </a:cubicBezTo>
                <a:cubicBezTo>
                  <a:pt x="3477" y="15"/>
                  <a:pt x="3473" y="20"/>
                  <a:pt x="3467" y="20"/>
                </a:cubicBezTo>
                <a:close/>
                <a:moveTo>
                  <a:pt x="3227" y="20"/>
                </a:moveTo>
                <a:lnTo>
                  <a:pt x="3087" y="20"/>
                </a:lnTo>
                <a:cubicBezTo>
                  <a:pt x="3081" y="20"/>
                  <a:pt x="3077" y="15"/>
                  <a:pt x="3077" y="10"/>
                </a:cubicBezTo>
                <a:cubicBezTo>
                  <a:pt x="3077" y="4"/>
                  <a:pt x="3081" y="0"/>
                  <a:pt x="3087" y="0"/>
                </a:cubicBezTo>
                <a:lnTo>
                  <a:pt x="3227" y="0"/>
                </a:lnTo>
                <a:cubicBezTo>
                  <a:pt x="3233" y="0"/>
                  <a:pt x="3237" y="4"/>
                  <a:pt x="3237" y="10"/>
                </a:cubicBezTo>
                <a:cubicBezTo>
                  <a:pt x="3237" y="15"/>
                  <a:pt x="3233" y="20"/>
                  <a:pt x="3227" y="20"/>
                </a:cubicBezTo>
                <a:close/>
                <a:moveTo>
                  <a:pt x="2987" y="20"/>
                </a:moveTo>
                <a:lnTo>
                  <a:pt x="2847" y="20"/>
                </a:lnTo>
                <a:cubicBezTo>
                  <a:pt x="2841" y="20"/>
                  <a:pt x="2837" y="15"/>
                  <a:pt x="2837" y="10"/>
                </a:cubicBezTo>
                <a:cubicBezTo>
                  <a:pt x="2837" y="4"/>
                  <a:pt x="2841" y="0"/>
                  <a:pt x="2847" y="0"/>
                </a:cubicBezTo>
                <a:lnTo>
                  <a:pt x="2987" y="0"/>
                </a:lnTo>
                <a:cubicBezTo>
                  <a:pt x="2993" y="0"/>
                  <a:pt x="2997" y="4"/>
                  <a:pt x="2997" y="10"/>
                </a:cubicBezTo>
                <a:cubicBezTo>
                  <a:pt x="2997" y="15"/>
                  <a:pt x="2993" y="20"/>
                  <a:pt x="2987" y="20"/>
                </a:cubicBezTo>
                <a:close/>
                <a:moveTo>
                  <a:pt x="2747" y="20"/>
                </a:moveTo>
                <a:lnTo>
                  <a:pt x="2607" y="20"/>
                </a:lnTo>
                <a:cubicBezTo>
                  <a:pt x="2601" y="20"/>
                  <a:pt x="2597" y="15"/>
                  <a:pt x="2597" y="10"/>
                </a:cubicBezTo>
                <a:cubicBezTo>
                  <a:pt x="2597" y="4"/>
                  <a:pt x="2601" y="0"/>
                  <a:pt x="2607" y="0"/>
                </a:cubicBezTo>
                <a:lnTo>
                  <a:pt x="2747" y="0"/>
                </a:lnTo>
                <a:cubicBezTo>
                  <a:pt x="2753" y="0"/>
                  <a:pt x="2757" y="4"/>
                  <a:pt x="2757" y="10"/>
                </a:cubicBezTo>
                <a:cubicBezTo>
                  <a:pt x="2757" y="15"/>
                  <a:pt x="2753" y="20"/>
                  <a:pt x="2747" y="20"/>
                </a:cubicBezTo>
                <a:close/>
                <a:moveTo>
                  <a:pt x="2507" y="20"/>
                </a:moveTo>
                <a:lnTo>
                  <a:pt x="2367" y="20"/>
                </a:lnTo>
                <a:cubicBezTo>
                  <a:pt x="2361" y="20"/>
                  <a:pt x="2357" y="15"/>
                  <a:pt x="2357" y="10"/>
                </a:cubicBezTo>
                <a:cubicBezTo>
                  <a:pt x="2357" y="4"/>
                  <a:pt x="2361" y="0"/>
                  <a:pt x="2367" y="0"/>
                </a:cubicBezTo>
                <a:lnTo>
                  <a:pt x="2507" y="0"/>
                </a:lnTo>
                <a:cubicBezTo>
                  <a:pt x="2513" y="0"/>
                  <a:pt x="2517" y="4"/>
                  <a:pt x="2517" y="10"/>
                </a:cubicBezTo>
                <a:cubicBezTo>
                  <a:pt x="2517" y="15"/>
                  <a:pt x="2513" y="20"/>
                  <a:pt x="2507" y="20"/>
                </a:cubicBezTo>
                <a:close/>
                <a:moveTo>
                  <a:pt x="2267" y="20"/>
                </a:moveTo>
                <a:lnTo>
                  <a:pt x="2127" y="20"/>
                </a:lnTo>
                <a:cubicBezTo>
                  <a:pt x="2121" y="20"/>
                  <a:pt x="2117" y="15"/>
                  <a:pt x="2117" y="10"/>
                </a:cubicBezTo>
                <a:cubicBezTo>
                  <a:pt x="2117" y="4"/>
                  <a:pt x="2121" y="0"/>
                  <a:pt x="2127" y="0"/>
                </a:cubicBezTo>
                <a:lnTo>
                  <a:pt x="2267" y="0"/>
                </a:lnTo>
                <a:cubicBezTo>
                  <a:pt x="2273" y="0"/>
                  <a:pt x="2277" y="4"/>
                  <a:pt x="2277" y="10"/>
                </a:cubicBezTo>
                <a:cubicBezTo>
                  <a:pt x="2277" y="15"/>
                  <a:pt x="2273" y="20"/>
                  <a:pt x="2267" y="20"/>
                </a:cubicBezTo>
                <a:close/>
                <a:moveTo>
                  <a:pt x="2027" y="20"/>
                </a:moveTo>
                <a:lnTo>
                  <a:pt x="1887" y="20"/>
                </a:lnTo>
                <a:cubicBezTo>
                  <a:pt x="1881" y="20"/>
                  <a:pt x="1877" y="15"/>
                  <a:pt x="1877" y="10"/>
                </a:cubicBezTo>
                <a:cubicBezTo>
                  <a:pt x="1877" y="4"/>
                  <a:pt x="1881" y="0"/>
                  <a:pt x="1887" y="0"/>
                </a:cubicBezTo>
                <a:lnTo>
                  <a:pt x="2027" y="0"/>
                </a:lnTo>
                <a:cubicBezTo>
                  <a:pt x="2033" y="0"/>
                  <a:pt x="2037" y="4"/>
                  <a:pt x="2037" y="10"/>
                </a:cubicBezTo>
                <a:cubicBezTo>
                  <a:pt x="2037" y="15"/>
                  <a:pt x="2033" y="20"/>
                  <a:pt x="2027" y="20"/>
                </a:cubicBezTo>
                <a:close/>
                <a:moveTo>
                  <a:pt x="1787" y="20"/>
                </a:moveTo>
                <a:lnTo>
                  <a:pt x="1647" y="20"/>
                </a:lnTo>
                <a:cubicBezTo>
                  <a:pt x="1641" y="20"/>
                  <a:pt x="1637" y="15"/>
                  <a:pt x="1637" y="10"/>
                </a:cubicBezTo>
                <a:cubicBezTo>
                  <a:pt x="1637" y="4"/>
                  <a:pt x="1641" y="0"/>
                  <a:pt x="1647" y="0"/>
                </a:cubicBezTo>
                <a:lnTo>
                  <a:pt x="1787" y="0"/>
                </a:lnTo>
                <a:cubicBezTo>
                  <a:pt x="1793" y="0"/>
                  <a:pt x="1797" y="4"/>
                  <a:pt x="1797" y="10"/>
                </a:cubicBezTo>
                <a:cubicBezTo>
                  <a:pt x="1797" y="15"/>
                  <a:pt x="1793" y="20"/>
                  <a:pt x="1787" y="20"/>
                </a:cubicBezTo>
                <a:close/>
                <a:moveTo>
                  <a:pt x="1547" y="20"/>
                </a:moveTo>
                <a:lnTo>
                  <a:pt x="1407" y="20"/>
                </a:lnTo>
                <a:cubicBezTo>
                  <a:pt x="1401" y="20"/>
                  <a:pt x="1397" y="15"/>
                  <a:pt x="1397" y="10"/>
                </a:cubicBezTo>
                <a:cubicBezTo>
                  <a:pt x="1397" y="4"/>
                  <a:pt x="1401" y="0"/>
                  <a:pt x="1407" y="0"/>
                </a:cubicBezTo>
                <a:lnTo>
                  <a:pt x="1547" y="0"/>
                </a:lnTo>
                <a:cubicBezTo>
                  <a:pt x="1553" y="0"/>
                  <a:pt x="1557" y="4"/>
                  <a:pt x="1557" y="10"/>
                </a:cubicBezTo>
                <a:cubicBezTo>
                  <a:pt x="1557" y="15"/>
                  <a:pt x="1553" y="20"/>
                  <a:pt x="1547" y="20"/>
                </a:cubicBezTo>
                <a:close/>
                <a:moveTo>
                  <a:pt x="1307" y="20"/>
                </a:moveTo>
                <a:lnTo>
                  <a:pt x="1167" y="20"/>
                </a:lnTo>
                <a:cubicBezTo>
                  <a:pt x="1161" y="20"/>
                  <a:pt x="1157" y="15"/>
                  <a:pt x="1157" y="10"/>
                </a:cubicBezTo>
                <a:cubicBezTo>
                  <a:pt x="1157" y="4"/>
                  <a:pt x="1161" y="0"/>
                  <a:pt x="1167" y="0"/>
                </a:cubicBezTo>
                <a:lnTo>
                  <a:pt x="1307" y="0"/>
                </a:lnTo>
                <a:cubicBezTo>
                  <a:pt x="1313" y="0"/>
                  <a:pt x="1317" y="4"/>
                  <a:pt x="1317" y="10"/>
                </a:cubicBezTo>
                <a:cubicBezTo>
                  <a:pt x="1317" y="15"/>
                  <a:pt x="1313" y="20"/>
                  <a:pt x="1307" y="20"/>
                </a:cubicBezTo>
                <a:close/>
                <a:moveTo>
                  <a:pt x="1067" y="20"/>
                </a:moveTo>
                <a:lnTo>
                  <a:pt x="927" y="20"/>
                </a:lnTo>
                <a:cubicBezTo>
                  <a:pt x="921" y="20"/>
                  <a:pt x="917" y="15"/>
                  <a:pt x="917" y="10"/>
                </a:cubicBezTo>
                <a:cubicBezTo>
                  <a:pt x="917" y="4"/>
                  <a:pt x="921" y="0"/>
                  <a:pt x="927" y="0"/>
                </a:cubicBezTo>
                <a:lnTo>
                  <a:pt x="1067" y="0"/>
                </a:lnTo>
                <a:cubicBezTo>
                  <a:pt x="1073" y="0"/>
                  <a:pt x="1077" y="4"/>
                  <a:pt x="1077" y="10"/>
                </a:cubicBezTo>
                <a:cubicBezTo>
                  <a:pt x="1077" y="15"/>
                  <a:pt x="1073" y="20"/>
                  <a:pt x="1067" y="20"/>
                </a:cubicBezTo>
                <a:close/>
                <a:moveTo>
                  <a:pt x="827" y="20"/>
                </a:moveTo>
                <a:lnTo>
                  <a:pt x="687" y="20"/>
                </a:lnTo>
                <a:cubicBezTo>
                  <a:pt x="681" y="20"/>
                  <a:pt x="677" y="15"/>
                  <a:pt x="677" y="10"/>
                </a:cubicBezTo>
                <a:cubicBezTo>
                  <a:pt x="677" y="4"/>
                  <a:pt x="681" y="0"/>
                  <a:pt x="687" y="0"/>
                </a:cubicBezTo>
                <a:lnTo>
                  <a:pt x="827" y="0"/>
                </a:lnTo>
                <a:cubicBezTo>
                  <a:pt x="833" y="0"/>
                  <a:pt x="837" y="4"/>
                  <a:pt x="837" y="10"/>
                </a:cubicBezTo>
                <a:cubicBezTo>
                  <a:pt x="837" y="15"/>
                  <a:pt x="833" y="20"/>
                  <a:pt x="827" y="20"/>
                </a:cubicBezTo>
                <a:close/>
                <a:moveTo>
                  <a:pt x="587" y="20"/>
                </a:moveTo>
                <a:lnTo>
                  <a:pt x="447" y="20"/>
                </a:lnTo>
                <a:cubicBezTo>
                  <a:pt x="441" y="20"/>
                  <a:pt x="437" y="15"/>
                  <a:pt x="437" y="10"/>
                </a:cubicBezTo>
                <a:cubicBezTo>
                  <a:pt x="437" y="4"/>
                  <a:pt x="441" y="0"/>
                  <a:pt x="447" y="0"/>
                </a:cubicBezTo>
                <a:lnTo>
                  <a:pt x="587" y="0"/>
                </a:lnTo>
                <a:cubicBezTo>
                  <a:pt x="593" y="0"/>
                  <a:pt x="597" y="4"/>
                  <a:pt x="597" y="10"/>
                </a:cubicBezTo>
                <a:cubicBezTo>
                  <a:pt x="597" y="15"/>
                  <a:pt x="593" y="20"/>
                  <a:pt x="587" y="20"/>
                </a:cubicBezTo>
                <a:close/>
                <a:moveTo>
                  <a:pt x="347" y="20"/>
                </a:moveTo>
                <a:lnTo>
                  <a:pt x="207" y="20"/>
                </a:lnTo>
                <a:cubicBezTo>
                  <a:pt x="201" y="20"/>
                  <a:pt x="197" y="15"/>
                  <a:pt x="197" y="10"/>
                </a:cubicBezTo>
                <a:cubicBezTo>
                  <a:pt x="197" y="4"/>
                  <a:pt x="201" y="0"/>
                  <a:pt x="207" y="0"/>
                </a:cubicBezTo>
                <a:lnTo>
                  <a:pt x="347" y="0"/>
                </a:lnTo>
                <a:cubicBezTo>
                  <a:pt x="353" y="0"/>
                  <a:pt x="357" y="4"/>
                  <a:pt x="357" y="10"/>
                </a:cubicBezTo>
                <a:cubicBezTo>
                  <a:pt x="357" y="15"/>
                  <a:pt x="353" y="20"/>
                  <a:pt x="347" y="20"/>
                </a:cubicBezTo>
                <a:close/>
                <a:moveTo>
                  <a:pt x="107" y="20"/>
                </a:moveTo>
                <a:lnTo>
                  <a:pt x="10" y="20"/>
                </a:lnTo>
                <a:cubicBezTo>
                  <a:pt x="4" y="20"/>
                  <a:pt x="0" y="15"/>
                  <a:pt x="0" y="10"/>
                </a:cubicBezTo>
                <a:cubicBezTo>
                  <a:pt x="0" y="4"/>
                  <a:pt x="4" y="0"/>
                  <a:pt x="10" y="0"/>
                </a:cubicBezTo>
                <a:lnTo>
                  <a:pt x="107" y="0"/>
                </a:lnTo>
                <a:cubicBezTo>
                  <a:pt x="113" y="0"/>
                  <a:pt x="117" y="4"/>
                  <a:pt x="117" y="10"/>
                </a:cubicBezTo>
                <a:cubicBezTo>
                  <a:pt x="117" y="15"/>
                  <a:pt x="113" y="20"/>
                  <a:pt x="107" y="20"/>
                </a:cubicBezTo>
                <a:close/>
              </a:path>
            </a:pathLst>
          </a:custGeom>
          <a:solidFill>
            <a:srgbClr val="000000"/>
          </a:solidFill>
          <a:ln w="9525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4324" y="1999825"/>
            <a:ext cx="1364764" cy="7070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8" name="直接箭头连接符 297"/>
          <p:cNvCxnSpPr>
            <a:cxnSpLocks/>
          </p:cNvCxnSpPr>
          <p:nvPr/>
        </p:nvCxnSpPr>
        <p:spPr>
          <a:xfrm>
            <a:off x="1624168" y="2233097"/>
            <a:ext cx="548883" cy="0"/>
          </a:xfrm>
          <a:prstGeom prst="straightConnector1">
            <a:avLst/>
          </a:prstGeom>
          <a:ln w="1270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接箭头连接符 301"/>
          <p:cNvCxnSpPr>
            <a:cxnSpLocks/>
          </p:cNvCxnSpPr>
          <p:nvPr/>
        </p:nvCxnSpPr>
        <p:spPr>
          <a:xfrm flipH="1">
            <a:off x="1620412" y="2159313"/>
            <a:ext cx="552639" cy="123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Rectangle 168"/>
          <p:cNvSpPr>
            <a:spLocks noChangeArrowheads="1"/>
          </p:cNvSpPr>
          <p:nvPr/>
        </p:nvSpPr>
        <p:spPr bwMode="auto">
          <a:xfrm>
            <a:off x="1727591" y="2026821"/>
            <a:ext cx="359073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rgbClr val="C00000"/>
                </a:solidFill>
                <a:latin typeface="等线" panose="02010600030101010101" pitchFamily="2" charset="-122"/>
              </a:rPr>
              <a:t>指令下发</a:t>
            </a:r>
          </a:p>
        </p:txBody>
      </p:sp>
      <p:sp>
        <p:nvSpPr>
          <p:cNvPr id="304" name="Rectangle 168"/>
          <p:cNvSpPr>
            <a:spLocks noChangeArrowheads="1"/>
          </p:cNvSpPr>
          <p:nvPr/>
        </p:nvSpPr>
        <p:spPr bwMode="auto">
          <a:xfrm>
            <a:off x="1727591" y="2251759"/>
            <a:ext cx="359073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运行数据</a:t>
            </a:r>
          </a:p>
        </p:txBody>
      </p:sp>
      <p:cxnSp>
        <p:nvCxnSpPr>
          <p:cNvPr id="312" name="直接箭头连接符 311"/>
          <p:cNvCxnSpPr>
            <a:cxnSpLocks/>
          </p:cNvCxnSpPr>
          <p:nvPr/>
        </p:nvCxnSpPr>
        <p:spPr>
          <a:xfrm>
            <a:off x="1618202" y="2623804"/>
            <a:ext cx="558288" cy="4812"/>
          </a:xfrm>
          <a:prstGeom prst="straightConnector1">
            <a:avLst/>
          </a:prstGeom>
          <a:ln w="1270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/>
          <p:cNvCxnSpPr>
            <a:cxnSpLocks/>
          </p:cNvCxnSpPr>
          <p:nvPr/>
        </p:nvCxnSpPr>
        <p:spPr>
          <a:xfrm flipH="1" flipV="1">
            <a:off x="1614447" y="2551249"/>
            <a:ext cx="565594" cy="424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168"/>
          <p:cNvSpPr>
            <a:spLocks noChangeArrowheads="1"/>
          </p:cNvSpPr>
          <p:nvPr/>
        </p:nvSpPr>
        <p:spPr bwMode="auto">
          <a:xfrm>
            <a:off x="1727591" y="2422608"/>
            <a:ext cx="359073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rgbClr val="C00000"/>
                </a:solidFill>
                <a:latin typeface="等线" panose="02010600030101010101" pitchFamily="2" charset="-122"/>
              </a:rPr>
              <a:t>指令下发</a:t>
            </a:r>
          </a:p>
        </p:txBody>
      </p:sp>
      <p:sp>
        <p:nvSpPr>
          <p:cNvPr id="316" name="Rectangle 168"/>
          <p:cNvSpPr>
            <a:spLocks noChangeArrowheads="1"/>
          </p:cNvSpPr>
          <p:nvPr/>
        </p:nvSpPr>
        <p:spPr bwMode="auto">
          <a:xfrm>
            <a:off x="1727591" y="2647546"/>
            <a:ext cx="359073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运行数据</a:t>
            </a:r>
          </a:p>
        </p:txBody>
      </p:sp>
      <p:cxnSp>
        <p:nvCxnSpPr>
          <p:cNvPr id="317" name="直接箭头连接符 316"/>
          <p:cNvCxnSpPr>
            <a:cxnSpLocks/>
          </p:cNvCxnSpPr>
          <p:nvPr/>
        </p:nvCxnSpPr>
        <p:spPr>
          <a:xfrm>
            <a:off x="1624092" y="3227964"/>
            <a:ext cx="555949" cy="0"/>
          </a:xfrm>
          <a:prstGeom prst="straightConnector1">
            <a:avLst/>
          </a:prstGeom>
          <a:ln w="1270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箭头连接符 317"/>
          <p:cNvCxnSpPr>
            <a:cxnSpLocks/>
          </p:cNvCxnSpPr>
          <p:nvPr/>
        </p:nvCxnSpPr>
        <p:spPr>
          <a:xfrm flipH="1">
            <a:off x="1620335" y="3155409"/>
            <a:ext cx="555776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Rectangle 168"/>
          <p:cNvSpPr>
            <a:spLocks noChangeArrowheads="1"/>
          </p:cNvSpPr>
          <p:nvPr/>
        </p:nvSpPr>
        <p:spPr bwMode="auto">
          <a:xfrm>
            <a:off x="1727591" y="3019691"/>
            <a:ext cx="359073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rgbClr val="C00000"/>
                </a:solidFill>
                <a:latin typeface="等线" panose="02010600030101010101" pitchFamily="2" charset="-122"/>
              </a:rPr>
              <a:t>指令下发</a:t>
            </a:r>
          </a:p>
        </p:txBody>
      </p:sp>
      <p:sp>
        <p:nvSpPr>
          <p:cNvPr id="333" name="Rectangle 168"/>
          <p:cNvSpPr>
            <a:spLocks noChangeArrowheads="1"/>
          </p:cNvSpPr>
          <p:nvPr/>
        </p:nvSpPr>
        <p:spPr bwMode="auto">
          <a:xfrm>
            <a:off x="1727591" y="3248050"/>
            <a:ext cx="359073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运行数据</a:t>
            </a:r>
          </a:p>
        </p:txBody>
      </p:sp>
      <p:cxnSp>
        <p:nvCxnSpPr>
          <p:cNvPr id="335" name="直接箭头连接符 586">
            <a:extLst>
              <a:ext uri="{FF2B5EF4-FFF2-40B4-BE49-F238E27FC236}">
                <a16:creationId xmlns:a16="http://schemas.microsoft.com/office/drawing/2014/main" id="{D7976FC7-6BC1-BA4D-8CC8-3965029EFCCB}"/>
              </a:ext>
            </a:extLst>
          </p:cNvPr>
          <p:cNvCxnSpPr>
            <a:cxnSpLocks/>
          </p:cNvCxnSpPr>
          <p:nvPr/>
        </p:nvCxnSpPr>
        <p:spPr>
          <a:xfrm flipV="1">
            <a:off x="10550611" y="3929059"/>
            <a:ext cx="500543" cy="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箭头连接符 586">
            <a:extLst>
              <a:ext uri="{FF2B5EF4-FFF2-40B4-BE49-F238E27FC236}">
                <a16:creationId xmlns:a16="http://schemas.microsoft.com/office/drawing/2014/main" id="{D7976FC7-6BC1-BA4D-8CC8-3965029EFCCB}"/>
              </a:ext>
            </a:extLst>
          </p:cNvPr>
          <p:cNvCxnSpPr>
            <a:cxnSpLocks/>
          </p:cNvCxnSpPr>
          <p:nvPr/>
        </p:nvCxnSpPr>
        <p:spPr>
          <a:xfrm flipH="1">
            <a:off x="10541047" y="3989089"/>
            <a:ext cx="510107" cy="3096"/>
          </a:xfrm>
          <a:prstGeom prst="straightConnector1">
            <a:avLst/>
          </a:prstGeom>
          <a:ln w="1270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7" name="圆角矩形 796"/>
          <p:cNvSpPr/>
          <p:nvPr/>
        </p:nvSpPr>
        <p:spPr>
          <a:xfrm>
            <a:off x="2435052" y="4623450"/>
            <a:ext cx="7373237" cy="21170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8" name="直接箭头连接符 647"/>
          <p:cNvCxnSpPr>
            <a:cxnSpLocks/>
          </p:cNvCxnSpPr>
          <p:nvPr/>
        </p:nvCxnSpPr>
        <p:spPr>
          <a:xfrm flipH="1">
            <a:off x="5554989" y="5047164"/>
            <a:ext cx="353141" cy="0"/>
          </a:xfrm>
          <a:prstGeom prst="straightConnector1">
            <a:avLst/>
          </a:prstGeom>
          <a:ln w="1270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4" name="Rectangle 15">
            <a:extLst>
              <a:ext uri="{FF2B5EF4-FFF2-40B4-BE49-F238E27FC236}">
                <a16:creationId xmlns:a16="http://schemas.microsoft.com/office/drawing/2014/main" id="{AD6CD476-2828-4E48-9D75-20A691DD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1303" y="5633376"/>
            <a:ext cx="255067" cy="887205"/>
          </a:xfrm>
          <a:prstGeom prst="rect">
            <a:avLst/>
          </a:prstGeom>
          <a:solidFill>
            <a:srgbClr val="92D05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5" name="Rectangle 142"/>
          <p:cNvSpPr>
            <a:spLocks noChangeArrowheads="1"/>
          </p:cNvSpPr>
          <p:nvPr/>
        </p:nvSpPr>
        <p:spPr bwMode="auto">
          <a:xfrm>
            <a:off x="8017725" y="5943877"/>
            <a:ext cx="138499" cy="6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</a:t>
            </a:r>
            <a:r>
              <a:rPr lang="en-US" altLang="zh-CN" sz="9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endParaRPr lang="en-US" altLang="zh-CN" sz="9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97" name="图片 69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83" y="5679494"/>
            <a:ext cx="201739" cy="201739"/>
          </a:xfrm>
          <a:prstGeom prst="rect">
            <a:avLst/>
          </a:prstGeom>
        </p:spPr>
      </p:pic>
      <p:sp>
        <p:nvSpPr>
          <p:cNvPr id="698" name="文本框 697"/>
          <p:cNvSpPr txBox="1"/>
          <p:nvPr/>
        </p:nvSpPr>
        <p:spPr>
          <a:xfrm>
            <a:off x="7832156" y="4841162"/>
            <a:ext cx="663170" cy="373572"/>
          </a:xfrm>
          <a:prstGeom prst="rect">
            <a:avLst/>
          </a:prstGeom>
          <a:solidFill>
            <a:srgbClr val="FFC00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699" name="Rectangle 142"/>
          <p:cNvSpPr>
            <a:spLocks noChangeArrowheads="1"/>
          </p:cNvSpPr>
          <p:nvPr/>
        </p:nvSpPr>
        <p:spPr bwMode="auto">
          <a:xfrm>
            <a:off x="8100458" y="4892953"/>
            <a:ext cx="3702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9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理平台</a:t>
            </a:r>
          </a:p>
        </p:txBody>
      </p:sp>
      <p:pic>
        <p:nvPicPr>
          <p:cNvPr id="131" name="图片 130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94" y="4926499"/>
            <a:ext cx="211412" cy="211412"/>
          </a:xfrm>
          <a:prstGeom prst="rect">
            <a:avLst/>
          </a:prstGeom>
        </p:spPr>
      </p:pic>
      <p:sp>
        <p:nvSpPr>
          <p:cNvPr id="701" name="文本框 700"/>
          <p:cNvSpPr txBox="1"/>
          <p:nvPr/>
        </p:nvSpPr>
        <p:spPr>
          <a:xfrm>
            <a:off x="7087970" y="4843212"/>
            <a:ext cx="677602" cy="372636"/>
          </a:xfrm>
          <a:prstGeom prst="rect">
            <a:avLst/>
          </a:prstGeom>
          <a:solidFill>
            <a:srgbClr val="FFC00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702" name="Rectangle 142"/>
          <p:cNvSpPr>
            <a:spLocks noChangeArrowheads="1"/>
          </p:cNvSpPr>
          <p:nvPr/>
        </p:nvSpPr>
        <p:spPr bwMode="auto">
          <a:xfrm>
            <a:off x="7356272" y="4895003"/>
            <a:ext cx="3462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智能灌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溉平台</a:t>
            </a:r>
          </a:p>
        </p:txBody>
      </p:sp>
      <p:pic>
        <p:nvPicPr>
          <p:cNvPr id="704" name="图片 703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565" y="4911476"/>
            <a:ext cx="252091" cy="252091"/>
          </a:xfrm>
          <a:prstGeom prst="rect">
            <a:avLst/>
          </a:prstGeom>
        </p:spPr>
      </p:pic>
      <p:sp>
        <p:nvSpPr>
          <p:cNvPr id="705" name="文本框 704"/>
          <p:cNvSpPr txBox="1"/>
          <p:nvPr/>
        </p:nvSpPr>
        <p:spPr>
          <a:xfrm>
            <a:off x="5926893" y="4848782"/>
            <a:ext cx="777631" cy="372236"/>
          </a:xfrm>
          <a:prstGeom prst="rect">
            <a:avLst/>
          </a:prstGeom>
          <a:solidFill>
            <a:srgbClr val="FFC00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706" name="Rectangle 142"/>
          <p:cNvSpPr>
            <a:spLocks noChangeArrowheads="1"/>
          </p:cNvSpPr>
          <p:nvPr/>
        </p:nvSpPr>
        <p:spPr bwMode="auto">
          <a:xfrm>
            <a:off x="6236745" y="4908665"/>
            <a:ext cx="8563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BIM&amp;</a:t>
            </a:r>
          </a:p>
          <a:p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pic>
        <p:nvPicPr>
          <p:cNvPr id="129" name="图片 12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580" y="4889896"/>
            <a:ext cx="265735" cy="265735"/>
          </a:xfrm>
          <a:prstGeom prst="rect">
            <a:avLst/>
          </a:prstGeom>
        </p:spPr>
      </p:pic>
      <p:sp>
        <p:nvSpPr>
          <p:cNvPr id="708" name="文本框 707"/>
          <p:cNvSpPr txBox="1"/>
          <p:nvPr/>
        </p:nvSpPr>
        <p:spPr>
          <a:xfrm>
            <a:off x="4794594" y="4848782"/>
            <a:ext cx="741632" cy="365952"/>
          </a:xfrm>
          <a:prstGeom prst="rect">
            <a:avLst/>
          </a:prstGeom>
          <a:solidFill>
            <a:srgbClr val="FFC00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709" name="Rectangle 142"/>
          <p:cNvSpPr>
            <a:spLocks noChangeArrowheads="1"/>
          </p:cNvSpPr>
          <p:nvPr/>
        </p:nvSpPr>
        <p:spPr bwMode="auto">
          <a:xfrm>
            <a:off x="5123856" y="4890543"/>
            <a:ext cx="3510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BIM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维平台</a:t>
            </a:r>
          </a:p>
        </p:txBody>
      </p:sp>
      <p:pic>
        <p:nvPicPr>
          <p:cNvPr id="128" name="图片 127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72" y="4944674"/>
            <a:ext cx="215255" cy="180815"/>
          </a:xfrm>
          <a:prstGeom prst="rect">
            <a:avLst/>
          </a:prstGeom>
        </p:spPr>
      </p:pic>
      <p:sp>
        <p:nvSpPr>
          <p:cNvPr id="711" name="文本框 710"/>
          <p:cNvSpPr txBox="1"/>
          <p:nvPr/>
        </p:nvSpPr>
        <p:spPr>
          <a:xfrm>
            <a:off x="3876979" y="4844315"/>
            <a:ext cx="694765" cy="376516"/>
          </a:xfrm>
          <a:prstGeom prst="rect">
            <a:avLst/>
          </a:prstGeom>
          <a:solidFill>
            <a:srgbClr val="FFC00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712" name="Rectangle 142"/>
          <p:cNvSpPr>
            <a:spLocks noChangeArrowheads="1"/>
          </p:cNvSpPr>
          <p:nvPr/>
        </p:nvSpPr>
        <p:spPr bwMode="auto">
          <a:xfrm>
            <a:off x="4168141" y="4896105"/>
            <a:ext cx="3462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智能广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播平台</a:t>
            </a: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690" y="4943223"/>
            <a:ext cx="210224" cy="178690"/>
          </a:xfrm>
          <a:prstGeom prst="rect">
            <a:avLst/>
          </a:prstGeom>
        </p:spPr>
      </p:pic>
      <p:sp>
        <p:nvSpPr>
          <p:cNvPr id="714" name="Rectangle 15">
            <a:extLst>
              <a:ext uri="{FF2B5EF4-FFF2-40B4-BE49-F238E27FC236}">
                <a16:creationId xmlns:a16="http://schemas.microsoft.com/office/drawing/2014/main" id="{AD6CD476-2828-4E48-9D75-20A691DD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7125" y="4840505"/>
            <a:ext cx="740100" cy="380236"/>
          </a:xfrm>
          <a:prstGeom prst="rect">
            <a:avLst/>
          </a:prstGeom>
          <a:solidFill>
            <a:srgbClr val="FFC00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5" name="Rectangle 142"/>
          <p:cNvSpPr>
            <a:spLocks noChangeArrowheads="1"/>
          </p:cNvSpPr>
          <p:nvPr/>
        </p:nvSpPr>
        <p:spPr bwMode="auto">
          <a:xfrm>
            <a:off x="3044325" y="4885151"/>
            <a:ext cx="3988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信息发布系统</a:t>
            </a:r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45" y="4929828"/>
            <a:ext cx="194317" cy="194317"/>
          </a:xfrm>
          <a:prstGeom prst="rect">
            <a:avLst/>
          </a:prstGeom>
        </p:spPr>
      </p:pic>
      <p:sp>
        <p:nvSpPr>
          <p:cNvPr id="717" name="Rectangle 15">
            <a:extLst>
              <a:ext uri="{FF2B5EF4-FFF2-40B4-BE49-F238E27FC236}">
                <a16:creationId xmlns:a16="http://schemas.microsoft.com/office/drawing/2014/main" id="{AD6CD476-2828-4E48-9D75-20A691DD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941" y="5633659"/>
            <a:ext cx="255067" cy="887205"/>
          </a:xfrm>
          <a:prstGeom prst="rect">
            <a:avLst/>
          </a:prstGeom>
          <a:solidFill>
            <a:srgbClr val="92D05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" name="Rectangle 142"/>
          <p:cNvSpPr>
            <a:spLocks noChangeArrowheads="1"/>
          </p:cNvSpPr>
          <p:nvPr/>
        </p:nvSpPr>
        <p:spPr bwMode="auto">
          <a:xfrm>
            <a:off x="7537363" y="5986832"/>
            <a:ext cx="138499" cy="6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</a:t>
            </a:r>
          </a:p>
        </p:txBody>
      </p:sp>
      <p:pic>
        <p:nvPicPr>
          <p:cNvPr id="133" name="图片 132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819" y="5696143"/>
            <a:ext cx="206497" cy="206497"/>
          </a:xfrm>
          <a:prstGeom prst="rect">
            <a:avLst/>
          </a:prstGeom>
        </p:spPr>
      </p:pic>
      <p:sp>
        <p:nvSpPr>
          <p:cNvPr id="720" name="Rectangle 15">
            <a:extLst>
              <a:ext uri="{FF2B5EF4-FFF2-40B4-BE49-F238E27FC236}">
                <a16:creationId xmlns:a16="http://schemas.microsoft.com/office/drawing/2014/main" id="{AD6CD476-2828-4E48-9D75-20A691DD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8560" y="5633659"/>
            <a:ext cx="255067" cy="887205"/>
          </a:xfrm>
          <a:prstGeom prst="rect">
            <a:avLst/>
          </a:prstGeom>
          <a:solidFill>
            <a:srgbClr val="92D05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1" name="Rectangle 142"/>
          <p:cNvSpPr>
            <a:spLocks noChangeArrowheads="1"/>
          </p:cNvSpPr>
          <p:nvPr/>
        </p:nvSpPr>
        <p:spPr bwMode="auto">
          <a:xfrm>
            <a:off x="7214982" y="5968544"/>
            <a:ext cx="138499" cy="6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喷灌设备</a:t>
            </a:r>
          </a:p>
        </p:txBody>
      </p:sp>
      <p:pic>
        <p:nvPicPr>
          <p:cNvPr id="134" name="图片 133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945" y="5727202"/>
            <a:ext cx="230323" cy="141648"/>
          </a:xfrm>
          <a:prstGeom prst="rect">
            <a:avLst/>
          </a:prstGeom>
        </p:spPr>
      </p:pic>
      <p:sp>
        <p:nvSpPr>
          <p:cNvPr id="723" name="Rectangle 15">
            <a:extLst>
              <a:ext uri="{FF2B5EF4-FFF2-40B4-BE49-F238E27FC236}">
                <a16:creationId xmlns:a16="http://schemas.microsoft.com/office/drawing/2014/main" id="{AD6CD476-2828-4E48-9D75-20A691DD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729" y="5636811"/>
            <a:ext cx="255067" cy="887205"/>
          </a:xfrm>
          <a:prstGeom prst="rect">
            <a:avLst/>
          </a:prstGeom>
          <a:solidFill>
            <a:srgbClr val="FFC00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4" name="Rectangle 142"/>
          <p:cNvSpPr>
            <a:spLocks noChangeArrowheads="1"/>
          </p:cNvSpPr>
          <p:nvPr/>
        </p:nvSpPr>
        <p:spPr bwMode="auto">
          <a:xfrm>
            <a:off x="6841531" y="5947312"/>
            <a:ext cx="138499" cy="6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舆情监测</a:t>
            </a:r>
          </a:p>
        </p:txBody>
      </p:sp>
      <p:pic>
        <p:nvPicPr>
          <p:cNvPr id="135" name="图片 134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198" y="5624569"/>
            <a:ext cx="290403" cy="290403"/>
          </a:xfrm>
          <a:prstGeom prst="rect">
            <a:avLst/>
          </a:prstGeom>
        </p:spPr>
      </p:pic>
      <p:sp>
        <p:nvSpPr>
          <p:cNvPr id="726" name="Rectangle 15">
            <a:extLst>
              <a:ext uri="{FF2B5EF4-FFF2-40B4-BE49-F238E27FC236}">
                <a16:creationId xmlns:a16="http://schemas.microsoft.com/office/drawing/2014/main" id="{AD6CD476-2828-4E48-9D75-20A691DD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0989" y="5635479"/>
            <a:ext cx="255067" cy="887205"/>
          </a:xfrm>
          <a:prstGeom prst="rect">
            <a:avLst/>
          </a:prstGeom>
          <a:solidFill>
            <a:srgbClr val="92D05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7" name="Rectangle 142"/>
          <p:cNvSpPr>
            <a:spLocks noChangeArrowheads="1"/>
          </p:cNvSpPr>
          <p:nvPr/>
        </p:nvSpPr>
        <p:spPr bwMode="auto">
          <a:xfrm>
            <a:off x="6477411" y="5945980"/>
            <a:ext cx="138499" cy="6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智慧公厕</a:t>
            </a:r>
          </a:p>
        </p:txBody>
      </p:sp>
      <p:pic>
        <p:nvPicPr>
          <p:cNvPr id="136" name="图片 135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970" y="5681982"/>
            <a:ext cx="185451" cy="185451"/>
          </a:xfrm>
          <a:prstGeom prst="rect">
            <a:avLst/>
          </a:prstGeom>
        </p:spPr>
      </p:pic>
      <p:sp>
        <p:nvSpPr>
          <p:cNvPr id="729" name="Rectangle 15">
            <a:extLst>
              <a:ext uri="{FF2B5EF4-FFF2-40B4-BE49-F238E27FC236}">
                <a16:creationId xmlns:a16="http://schemas.microsoft.com/office/drawing/2014/main" id="{AD6CD476-2828-4E48-9D75-20A691DD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9078" y="5632363"/>
            <a:ext cx="255067" cy="887205"/>
          </a:xfrm>
          <a:prstGeom prst="rect">
            <a:avLst/>
          </a:prstGeom>
          <a:solidFill>
            <a:srgbClr val="FFFF0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0" name="Rectangle 142"/>
          <p:cNvSpPr>
            <a:spLocks noChangeArrowheads="1"/>
          </p:cNvSpPr>
          <p:nvPr/>
        </p:nvSpPr>
        <p:spPr bwMode="auto">
          <a:xfrm>
            <a:off x="6155500" y="5908574"/>
            <a:ext cx="138499" cy="6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智能垃圾桶</a:t>
            </a:r>
          </a:p>
        </p:txBody>
      </p:sp>
      <p:pic>
        <p:nvPicPr>
          <p:cNvPr id="137" name="图片 136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91" y="5699782"/>
            <a:ext cx="149566" cy="149566"/>
          </a:xfrm>
          <a:prstGeom prst="rect">
            <a:avLst/>
          </a:prstGeom>
        </p:spPr>
      </p:pic>
      <p:sp>
        <p:nvSpPr>
          <p:cNvPr id="732" name="Rectangle 15">
            <a:extLst>
              <a:ext uri="{FF2B5EF4-FFF2-40B4-BE49-F238E27FC236}">
                <a16:creationId xmlns:a16="http://schemas.microsoft.com/office/drawing/2014/main" id="{AD6CD476-2828-4E48-9D75-20A691DD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3443" y="5632363"/>
            <a:ext cx="255067" cy="887205"/>
          </a:xfrm>
          <a:prstGeom prst="rect">
            <a:avLst/>
          </a:prstGeom>
          <a:solidFill>
            <a:srgbClr val="92D05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3" name="Rectangle 142"/>
          <p:cNvSpPr>
            <a:spLocks noChangeArrowheads="1"/>
          </p:cNvSpPr>
          <p:nvPr/>
        </p:nvSpPr>
        <p:spPr bwMode="auto">
          <a:xfrm>
            <a:off x="5829865" y="5942864"/>
            <a:ext cx="138499" cy="6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智慧能源</a:t>
            </a:r>
          </a:p>
        </p:txBody>
      </p:sp>
      <p:pic>
        <p:nvPicPr>
          <p:cNvPr id="138" name="图片 137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01" y="5655785"/>
            <a:ext cx="218653" cy="218653"/>
          </a:xfrm>
          <a:prstGeom prst="rect">
            <a:avLst/>
          </a:prstGeom>
        </p:spPr>
      </p:pic>
      <p:sp>
        <p:nvSpPr>
          <p:cNvPr id="735" name="Rectangle 15">
            <a:extLst>
              <a:ext uri="{FF2B5EF4-FFF2-40B4-BE49-F238E27FC236}">
                <a16:creationId xmlns:a16="http://schemas.microsoft.com/office/drawing/2014/main" id="{AD6CD476-2828-4E48-9D75-20A691DD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8230" y="5635479"/>
            <a:ext cx="255067" cy="887205"/>
          </a:xfrm>
          <a:prstGeom prst="rect">
            <a:avLst/>
          </a:prstGeom>
          <a:solidFill>
            <a:srgbClr val="92D05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6" name="Rectangle 142"/>
          <p:cNvSpPr>
            <a:spLocks noChangeArrowheads="1"/>
          </p:cNvSpPr>
          <p:nvPr/>
        </p:nvSpPr>
        <p:spPr bwMode="auto">
          <a:xfrm>
            <a:off x="5510842" y="5945980"/>
            <a:ext cx="138499" cy="6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环境监测</a:t>
            </a:r>
          </a:p>
        </p:txBody>
      </p:sp>
      <p:pic>
        <p:nvPicPr>
          <p:cNvPr id="139" name="图片 138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26" y="5690479"/>
            <a:ext cx="162426" cy="161614"/>
          </a:xfrm>
          <a:prstGeom prst="rect">
            <a:avLst/>
          </a:prstGeom>
        </p:spPr>
      </p:pic>
      <p:sp>
        <p:nvSpPr>
          <p:cNvPr id="738" name="Rectangle 15">
            <a:extLst>
              <a:ext uri="{FF2B5EF4-FFF2-40B4-BE49-F238E27FC236}">
                <a16:creationId xmlns:a16="http://schemas.microsoft.com/office/drawing/2014/main" id="{AD6CD476-2828-4E48-9D75-20A691DD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3697" y="5636052"/>
            <a:ext cx="255067" cy="887205"/>
          </a:xfrm>
          <a:prstGeom prst="rect">
            <a:avLst/>
          </a:prstGeom>
          <a:solidFill>
            <a:srgbClr val="92D05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9" name="Rectangle 142"/>
          <p:cNvSpPr>
            <a:spLocks noChangeArrowheads="1"/>
          </p:cNvSpPr>
          <p:nvPr/>
        </p:nvSpPr>
        <p:spPr bwMode="auto">
          <a:xfrm>
            <a:off x="5050119" y="5946553"/>
            <a:ext cx="138499" cy="6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智能中控</a:t>
            </a:r>
          </a:p>
        </p:txBody>
      </p:sp>
      <p:pic>
        <p:nvPicPr>
          <p:cNvPr id="141" name="图片 140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210" y="5703431"/>
            <a:ext cx="160941" cy="158527"/>
          </a:xfrm>
          <a:prstGeom prst="rect">
            <a:avLst/>
          </a:prstGeom>
        </p:spPr>
      </p:pic>
      <p:sp>
        <p:nvSpPr>
          <p:cNvPr id="741" name="Rectangle 15">
            <a:extLst>
              <a:ext uri="{FF2B5EF4-FFF2-40B4-BE49-F238E27FC236}">
                <a16:creationId xmlns:a16="http://schemas.microsoft.com/office/drawing/2014/main" id="{AD6CD476-2828-4E48-9D75-20A691DD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1720" y="5636052"/>
            <a:ext cx="255067" cy="887205"/>
          </a:xfrm>
          <a:prstGeom prst="rect">
            <a:avLst/>
          </a:prstGeom>
          <a:solidFill>
            <a:srgbClr val="92D05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2" name="Rectangle 142"/>
          <p:cNvSpPr>
            <a:spLocks noChangeArrowheads="1"/>
          </p:cNvSpPr>
          <p:nvPr/>
        </p:nvSpPr>
        <p:spPr bwMode="auto">
          <a:xfrm>
            <a:off x="4728142" y="5946553"/>
            <a:ext cx="138499" cy="6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智能灯杆</a:t>
            </a:r>
          </a:p>
        </p:txBody>
      </p:sp>
      <p:pic>
        <p:nvPicPr>
          <p:cNvPr id="142" name="图片 141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715" y="5680281"/>
            <a:ext cx="184297" cy="184297"/>
          </a:xfrm>
          <a:prstGeom prst="rect">
            <a:avLst/>
          </a:prstGeom>
        </p:spPr>
      </p:pic>
      <p:sp>
        <p:nvSpPr>
          <p:cNvPr id="745" name="Rectangle 15">
            <a:extLst>
              <a:ext uri="{FF2B5EF4-FFF2-40B4-BE49-F238E27FC236}">
                <a16:creationId xmlns:a16="http://schemas.microsoft.com/office/drawing/2014/main" id="{AD6CD476-2828-4E48-9D75-20A691DD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6235" y="5637359"/>
            <a:ext cx="255067" cy="887205"/>
          </a:xfrm>
          <a:prstGeom prst="rect">
            <a:avLst/>
          </a:prstGeom>
          <a:solidFill>
            <a:srgbClr val="92D05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6" name="Rectangle 142"/>
          <p:cNvSpPr>
            <a:spLocks noChangeArrowheads="1"/>
          </p:cNvSpPr>
          <p:nvPr/>
        </p:nvSpPr>
        <p:spPr bwMode="auto">
          <a:xfrm>
            <a:off x="4152657" y="5947860"/>
            <a:ext cx="138499" cy="6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广播设备</a:t>
            </a:r>
          </a:p>
        </p:txBody>
      </p:sp>
      <p:pic>
        <p:nvPicPr>
          <p:cNvPr id="126" name="图片 125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540" y="5675043"/>
            <a:ext cx="160182" cy="160182"/>
          </a:xfrm>
          <a:prstGeom prst="rect">
            <a:avLst/>
          </a:prstGeom>
        </p:spPr>
      </p:pic>
      <p:sp>
        <p:nvSpPr>
          <p:cNvPr id="748" name="Rectangle 15">
            <a:extLst>
              <a:ext uri="{FF2B5EF4-FFF2-40B4-BE49-F238E27FC236}">
                <a16:creationId xmlns:a16="http://schemas.microsoft.com/office/drawing/2014/main" id="{AD6CD476-2828-4E48-9D75-20A691DD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3597" y="5637565"/>
            <a:ext cx="255067" cy="887205"/>
          </a:xfrm>
          <a:prstGeom prst="rect">
            <a:avLst/>
          </a:prstGeom>
          <a:solidFill>
            <a:srgbClr val="92D05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9" name="Rectangle 142"/>
          <p:cNvSpPr>
            <a:spLocks noChangeArrowheads="1"/>
          </p:cNvSpPr>
          <p:nvPr/>
        </p:nvSpPr>
        <p:spPr bwMode="auto">
          <a:xfrm>
            <a:off x="3070019" y="5902346"/>
            <a:ext cx="138499" cy="6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智能屏系统</a:t>
            </a:r>
          </a:p>
        </p:txBody>
      </p:sp>
      <p:pic>
        <p:nvPicPr>
          <p:cNvPr id="125" name="图片 124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69" y="5689333"/>
            <a:ext cx="196105" cy="146098"/>
          </a:xfrm>
          <a:prstGeom prst="rect">
            <a:avLst/>
          </a:prstGeom>
        </p:spPr>
      </p:pic>
      <p:sp>
        <p:nvSpPr>
          <p:cNvPr id="751" name="Rectangle 15">
            <a:extLst>
              <a:ext uri="{FF2B5EF4-FFF2-40B4-BE49-F238E27FC236}">
                <a16:creationId xmlns:a16="http://schemas.microsoft.com/office/drawing/2014/main" id="{AD6CD476-2828-4E48-9D75-20A691DD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1025" y="4896122"/>
            <a:ext cx="255067" cy="887205"/>
          </a:xfrm>
          <a:prstGeom prst="rect">
            <a:avLst/>
          </a:prstGeom>
          <a:solidFill>
            <a:srgbClr val="FFFF0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2" name="Rectangle 142"/>
          <p:cNvSpPr>
            <a:spLocks noChangeArrowheads="1"/>
          </p:cNvSpPr>
          <p:nvPr/>
        </p:nvSpPr>
        <p:spPr bwMode="auto">
          <a:xfrm>
            <a:off x="9387447" y="5160903"/>
            <a:ext cx="138499" cy="6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无人巴士</a:t>
            </a:r>
          </a:p>
        </p:txBody>
      </p:sp>
      <p:pic>
        <p:nvPicPr>
          <p:cNvPr id="121" name="图片 120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277" y="4932720"/>
            <a:ext cx="174068" cy="174068"/>
          </a:xfrm>
          <a:prstGeom prst="rect">
            <a:avLst/>
          </a:prstGeom>
        </p:spPr>
      </p:pic>
      <p:sp>
        <p:nvSpPr>
          <p:cNvPr id="754" name="Rectangle 15">
            <a:extLst>
              <a:ext uri="{FF2B5EF4-FFF2-40B4-BE49-F238E27FC236}">
                <a16:creationId xmlns:a16="http://schemas.microsoft.com/office/drawing/2014/main" id="{AD6CD476-2828-4E48-9D75-20A691DD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9114" y="4891260"/>
            <a:ext cx="255067" cy="887205"/>
          </a:xfrm>
          <a:prstGeom prst="rect">
            <a:avLst/>
          </a:prstGeom>
          <a:solidFill>
            <a:srgbClr val="FFFF0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5" name="Rectangle 142"/>
          <p:cNvSpPr>
            <a:spLocks noChangeArrowheads="1"/>
          </p:cNvSpPr>
          <p:nvPr/>
        </p:nvSpPr>
        <p:spPr bwMode="auto">
          <a:xfrm>
            <a:off x="9065536" y="5156041"/>
            <a:ext cx="138499" cy="6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智能机器人</a:t>
            </a:r>
          </a:p>
        </p:txBody>
      </p:sp>
      <p:pic>
        <p:nvPicPr>
          <p:cNvPr id="123" name="图片 122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544" y="4921840"/>
            <a:ext cx="185193" cy="172230"/>
          </a:xfrm>
          <a:prstGeom prst="rect">
            <a:avLst/>
          </a:prstGeom>
        </p:spPr>
      </p:pic>
      <p:sp>
        <p:nvSpPr>
          <p:cNvPr id="757" name="Rectangle 15">
            <a:extLst>
              <a:ext uri="{FF2B5EF4-FFF2-40B4-BE49-F238E27FC236}">
                <a16:creationId xmlns:a16="http://schemas.microsoft.com/office/drawing/2014/main" id="{AD6CD476-2828-4E48-9D75-20A691DD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1620" y="4888767"/>
            <a:ext cx="255067" cy="887205"/>
          </a:xfrm>
          <a:prstGeom prst="rect">
            <a:avLst/>
          </a:prstGeom>
          <a:solidFill>
            <a:srgbClr val="FFFF00"/>
          </a:solidFill>
          <a:ln w="14288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8" name="Rectangle 142"/>
          <p:cNvSpPr>
            <a:spLocks noChangeArrowheads="1"/>
          </p:cNvSpPr>
          <p:nvPr/>
        </p:nvSpPr>
        <p:spPr bwMode="auto">
          <a:xfrm>
            <a:off x="8737882" y="5153548"/>
            <a:ext cx="138499" cy="6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无人机</a:t>
            </a:r>
          </a:p>
        </p:txBody>
      </p:sp>
      <p:pic>
        <p:nvPicPr>
          <p:cNvPr id="122" name="图片 121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212" y="4898378"/>
            <a:ext cx="200022" cy="200022"/>
          </a:xfrm>
          <a:prstGeom prst="rect">
            <a:avLst/>
          </a:prstGeom>
        </p:spPr>
      </p:pic>
      <p:sp>
        <p:nvSpPr>
          <p:cNvPr id="761" name="Rectangle 168"/>
          <p:cNvSpPr>
            <a:spLocks noChangeArrowheads="1"/>
          </p:cNvSpPr>
          <p:nvPr/>
        </p:nvSpPr>
        <p:spPr bwMode="auto">
          <a:xfrm>
            <a:off x="7898973" y="5252097"/>
            <a:ext cx="359073" cy="43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运行数据</a:t>
            </a:r>
          </a:p>
        </p:txBody>
      </p:sp>
      <p:sp>
        <p:nvSpPr>
          <p:cNvPr id="764" name="Rectangle 168"/>
          <p:cNvSpPr>
            <a:spLocks noChangeArrowheads="1"/>
          </p:cNvSpPr>
          <p:nvPr/>
        </p:nvSpPr>
        <p:spPr bwMode="auto">
          <a:xfrm>
            <a:off x="7654066" y="5227766"/>
            <a:ext cx="107722" cy="50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状态数据</a:t>
            </a:r>
          </a:p>
        </p:txBody>
      </p:sp>
      <p:sp>
        <p:nvSpPr>
          <p:cNvPr id="765" name="Rectangle 168"/>
          <p:cNvSpPr>
            <a:spLocks noChangeArrowheads="1"/>
          </p:cNvSpPr>
          <p:nvPr/>
        </p:nvSpPr>
        <p:spPr bwMode="auto">
          <a:xfrm flipH="1">
            <a:off x="7162921" y="5336519"/>
            <a:ext cx="107722" cy="378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rgbClr val="C00000"/>
                </a:solidFill>
                <a:latin typeface="等线" panose="02010600030101010101" pitchFamily="2" charset="-122"/>
              </a:rPr>
              <a:t>控制</a:t>
            </a:r>
          </a:p>
        </p:txBody>
      </p:sp>
      <p:sp>
        <p:nvSpPr>
          <p:cNvPr id="767" name="Rectangle 168"/>
          <p:cNvSpPr>
            <a:spLocks noChangeArrowheads="1"/>
          </p:cNvSpPr>
          <p:nvPr/>
        </p:nvSpPr>
        <p:spPr bwMode="auto">
          <a:xfrm>
            <a:off x="5553873" y="4884321"/>
            <a:ext cx="359073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模型数据</a:t>
            </a:r>
          </a:p>
        </p:txBody>
      </p:sp>
      <p:sp>
        <p:nvSpPr>
          <p:cNvPr id="771" name="Rectangle 168"/>
          <p:cNvSpPr>
            <a:spLocks noChangeArrowheads="1"/>
          </p:cNvSpPr>
          <p:nvPr/>
        </p:nvSpPr>
        <p:spPr bwMode="auto">
          <a:xfrm>
            <a:off x="5042136" y="5225004"/>
            <a:ext cx="107722" cy="43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监测数据</a:t>
            </a:r>
          </a:p>
        </p:txBody>
      </p:sp>
      <p:sp>
        <p:nvSpPr>
          <p:cNvPr id="772" name="Rectangle 168"/>
          <p:cNvSpPr>
            <a:spLocks noChangeArrowheads="1"/>
          </p:cNvSpPr>
          <p:nvPr/>
        </p:nvSpPr>
        <p:spPr bwMode="auto">
          <a:xfrm>
            <a:off x="4782335" y="5229310"/>
            <a:ext cx="107722" cy="43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rgbClr val="C00000"/>
                </a:solidFill>
                <a:latin typeface="等线" panose="02010600030101010101" pitchFamily="2" charset="-122"/>
              </a:rPr>
              <a:t>控制指令</a:t>
            </a:r>
          </a:p>
        </p:txBody>
      </p:sp>
      <p:sp>
        <p:nvSpPr>
          <p:cNvPr id="774" name="Rectangle 168"/>
          <p:cNvSpPr>
            <a:spLocks noChangeArrowheads="1"/>
          </p:cNvSpPr>
          <p:nvPr/>
        </p:nvSpPr>
        <p:spPr bwMode="auto">
          <a:xfrm>
            <a:off x="4308729" y="5246300"/>
            <a:ext cx="107722" cy="43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运行数据</a:t>
            </a:r>
          </a:p>
        </p:txBody>
      </p:sp>
      <p:sp>
        <p:nvSpPr>
          <p:cNvPr id="776" name="Rectangle 168"/>
          <p:cNvSpPr>
            <a:spLocks noChangeArrowheads="1"/>
          </p:cNvSpPr>
          <p:nvPr/>
        </p:nvSpPr>
        <p:spPr bwMode="auto">
          <a:xfrm>
            <a:off x="4039665" y="5250495"/>
            <a:ext cx="107722" cy="43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rgbClr val="C00000"/>
                </a:solidFill>
                <a:latin typeface="等线" panose="02010600030101010101" pitchFamily="2" charset="-122"/>
              </a:rPr>
              <a:t>信息发布</a:t>
            </a:r>
          </a:p>
        </p:txBody>
      </p:sp>
      <p:sp>
        <p:nvSpPr>
          <p:cNvPr id="778" name="Rectangle 168"/>
          <p:cNvSpPr>
            <a:spLocks noChangeArrowheads="1"/>
          </p:cNvSpPr>
          <p:nvPr/>
        </p:nvSpPr>
        <p:spPr bwMode="auto">
          <a:xfrm>
            <a:off x="8453919" y="4486888"/>
            <a:ext cx="525471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运行数据</a:t>
            </a:r>
          </a:p>
        </p:txBody>
      </p:sp>
      <p:sp>
        <p:nvSpPr>
          <p:cNvPr id="779" name="TextBox 61">
            <a:extLst>
              <a:ext uri="{FF2B5EF4-FFF2-40B4-BE49-F238E27FC236}">
                <a16:creationId xmlns:a16="http://schemas.microsoft.com/office/drawing/2014/main" id="{CCB67467-94D0-F446-9E53-948313402DA8}"/>
              </a:ext>
            </a:extLst>
          </p:cNvPr>
          <p:cNvSpPr txBox="1"/>
          <p:nvPr/>
        </p:nvSpPr>
        <p:spPr>
          <a:xfrm>
            <a:off x="8698223" y="627581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景区管理</a:t>
            </a:r>
          </a:p>
        </p:txBody>
      </p:sp>
      <p:cxnSp>
        <p:nvCxnSpPr>
          <p:cNvPr id="656" name="直接箭头连接符 655"/>
          <p:cNvCxnSpPr>
            <a:cxnSpLocks/>
          </p:cNvCxnSpPr>
          <p:nvPr/>
        </p:nvCxnSpPr>
        <p:spPr>
          <a:xfrm flipH="1" flipV="1">
            <a:off x="8084797" y="5220989"/>
            <a:ext cx="3682" cy="397080"/>
          </a:xfrm>
          <a:prstGeom prst="straightConnector1">
            <a:avLst/>
          </a:prstGeom>
          <a:ln w="1270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直接箭头连接符 784"/>
          <p:cNvCxnSpPr>
            <a:cxnSpLocks/>
          </p:cNvCxnSpPr>
          <p:nvPr/>
        </p:nvCxnSpPr>
        <p:spPr>
          <a:xfrm flipV="1">
            <a:off x="7599169" y="5220989"/>
            <a:ext cx="5899" cy="385262"/>
          </a:xfrm>
          <a:prstGeom prst="straightConnector1">
            <a:avLst/>
          </a:prstGeom>
          <a:ln w="1270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接箭头连接符 785"/>
          <p:cNvCxnSpPr>
            <a:cxnSpLocks/>
          </p:cNvCxnSpPr>
          <p:nvPr/>
        </p:nvCxnSpPr>
        <p:spPr>
          <a:xfrm flipH="1">
            <a:off x="7284231" y="5224551"/>
            <a:ext cx="162" cy="35771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直接箭头连接符 787"/>
          <p:cNvCxnSpPr>
            <a:cxnSpLocks/>
          </p:cNvCxnSpPr>
          <p:nvPr/>
        </p:nvCxnSpPr>
        <p:spPr>
          <a:xfrm flipH="1" flipV="1">
            <a:off x="5422015" y="5228093"/>
            <a:ext cx="3650" cy="363895"/>
          </a:xfrm>
          <a:prstGeom prst="straightConnector1">
            <a:avLst/>
          </a:prstGeom>
          <a:ln w="1270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9" name="Rectangle 168"/>
          <p:cNvSpPr>
            <a:spLocks noChangeArrowheads="1"/>
          </p:cNvSpPr>
          <p:nvPr/>
        </p:nvSpPr>
        <p:spPr bwMode="auto">
          <a:xfrm>
            <a:off x="5471478" y="5229712"/>
            <a:ext cx="107722" cy="43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监测数据</a:t>
            </a:r>
          </a:p>
        </p:txBody>
      </p:sp>
      <p:cxnSp>
        <p:nvCxnSpPr>
          <p:cNvPr id="794" name="直接箭头连接符 793"/>
          <p:cNvCxnSpPr>
            <a:cxnSpLocks/>
          </p:cNvCxnSpPr>
          <p:nvPr/>
        </p:nvCxnSpPr>
        <p:spPr>
          <a:xfrm rot="10800000" flipH="1" flipV="1">
            <a:off x="3139268" y="5233585"/>
            <a:ext cx="3682" cy="39708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5" name="Rectangle 168"/>
          <p:cNvSpPr>
            <a:spLocks noChangeArrowheads="1"/>
          </p:cNvSpPr>
          <p:nvPr/>
        </p:nvSpPr>
        <p:spPr bwMode="auto">
          <a:xfrm>
            <a:off x="3180235" y="5251068"/>
            <a:ext cx="107722" cy="43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rgbClr val="C00000"/>
                </a:solidFill>
                <a:latin typeface="等线" panose="02010600030101010101" pitchFamily="2" charset="-122"/>
              </a:rPr>
              <a:t>信息发布</a:t>
            </a:r>
          </a:p>
        </p:txBody>
      </p:sp>
      <p:cxnSp>
        <p:nvCxnSpPr>
          <p:cNvPr id="337" name="直接箭头连接符 336"/>
          <p:cNvCxnSpPr>
            <a:cxnSpLocks/>
          </p:cNvCxnSpPr>
          <p:nvPr/>
        </p:nvCxnSpPr>
        <p:spPr>
          <a:xfrm rot="10800000" flipH="1" flipV="1">
            <a:off x="4165900" y="5232659"/>
            <a:ext cx="3682" cy="39708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箭头连接符 337"/>
          <p:cNvCxnSpPr>
            <a:cxnSpLocks/>
          </p:cNvCxnSpPr>
          <p:nvPr/>
        </p:nvCxnSpPr>
        <p:spPr>
          <a:xfrm flipH="1" flipV="1">
            <a:off x="4261350" y="5231913"/>
            <a:ext cx="3682" cy="397080"/>
          </a:xfrm>
          <a:prstGeom prst="straightConnector1">
            <a:avLst/>
          </a:prstGeom>
          <a:ln w="1270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箭头连接符 338"/>
          <p:cNvCxnSpPr>
            <a:cxnSpLocks/>
          </p:cNvCxnSpPr>
          <p:nvPr/>
        </p:nvCxnSpPr>
        <p:spPr>
          <a:xfrm flipH="1">
            <a:off x="4908671" y="5224828"/>
            <a:ext cx="1126" cy="35283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箭头连接符 340"/>
          <p:cNvCxnSpPr>
            <a:cxnSpLocks/>
          </p:cNvCxnSpPr>
          <p:nvPr/>
        </p:nvCxnSpPr>
        <p:spPr>
          <a:xfrm flipV="1">
            <a:off x="4992739" y="5227489"/>
            <a:ext cx="0" cy="342552"/>
          </a:xfrm>
          <a:prstGeom prst="straightConnector1">
            <a:avLst/>
          </a:prstGeom>
          <a:ln w="1270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接箭头连接符 180">
            <a:extLst>
              <a:ext uri="{FF2B5EF4-FFF2-40B4-BE49-F238E27FC236}">
                <a16:creationId xmlns:a16="http://schemas.microsoft.com/office/drawing/2014/main" id="{1BD5C0B3-4677-3F4C-9E46-2C4EDE28B313}"/>
              </a:ext>
            </a:extLst>
          </p:cNvPr>
          <p:cNvCxnSpPr>
            <a:cxnSpLocks/>
          </p:cNvCxnSpPr>
          <p:nvPr/>
        </p:nvCxnSpPr>
        <p:spPr>
          <a:xfrm>
            <a:off x="4284420" y="4240234"/>
            <a:ext cx="5259" cy="5977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直接箭头连接符 180">
            <a:extLst>
              <a:ext uri="{FF2B5EF4-FFF2-40B4-BE49-F238E27FC236}">
                <a16:creationId xmlns:a16="http://schemas.microsoft.com/office/drawing/2014/main" id="{1BD5C0B3-4677-3F4C-9E46-2C4EDE28B313}"/>
              </a:ext>
            </a:extLst>
          </p:cNvPr>
          <p:cNvCxnSpPr>
            <a:cxnSpLocks/>
          </p:cNvCxnSpPr>
          <p:nvPr/>
        </p:nvCxnSpPr>
        <p:spPr>
          <a:xfrm>
            <a:off x="5123856" y="4253591"/>
            <a:ext cx="0" cy="58437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接箭头连接符 180">
            <a:extLst>
              <a:ext uri="{FF2B5EF4-FFF2-40B4-BE49-F238E27FC236}">
                <a16:creationId xmlns:a16="http://schemas.microsoft.com/office/drawing/2014/main" id="{1BD5C0B3-4677-3F4C-9E46-2C4EDE28B313}"/>
              </a:ext>
            </a:extLst>
          </p:cNvPr>
          <p:cNvCxnSpPr>
            <a:cxnSpLocks/>
          </p:cNvCxnSpPr>
          <p:nvPr/>
        </p:nvCxnSpPr>
        <p:spPr>
          <a:xfrm flipV="1">
            <a:off x="5271097" y="4238192"/>
            <a:ext cx="0" cy="599773"/>
          </a:xfrm>
          <a:prstGeom prst="straightConnector1">
            <a:avLst/>
          </a:prstGeom>
          <a:ln w="1905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直接箭头连接符 180">
            <a:extLst>
              <a:ext uri="{FF2B5EF4-FFF2-40B4-BE49-F238E27FC236}">
                <a16:creationId xmlns:a16="http://schemas.microsoft.com/office/drawing/2014/main" id="{1BD5C0B3-4677-3F4C-9E46-2C4EDE28B313}"/>
              </a:ext>
            </a:extLst>
          </p:cNvPr>
          <p:cNvCxnSpPr>
            <a:cxnSpLocks/>
          </p:cNvCxnSpPr>
          <p:nvPr/>
        </p:nvCxnSpPr>
        <p:spPr>
          <a:xfrm flipV="1">
            <a:off x="6332855" y="4238192"/>
            <a:ext cx="0" cy="599774"/>
          </a:xfrm>
          <a:prstGeom prst="straightConnector1">
            <a:avLst/>
          </a:prstGeom>
          <a:ln w="1905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直接箭头连接符 180">
            <a:extLst>
              <a:ext uri="{FF2B5EF4-FFF2-40B4-BE49-F238E27FC236}">
                <a16:creationId xmlns:a16="http://schemas.microsoft.com/office/drawing/2014/main" id="{1BD5C0B3-4677-3F4C-9E46-2C4EDE28B313}"/>
              </a:ext>
            </a:extLst>
          </p:cNvPr>
          <p:cNvCxnSpPr>
            <a:cxnSpLocks/>
          </p:cNvCxnSpPr>
          <p:nvPr/>
        </p:nvCxnSpPr>
        <p:spPr>
          <a:xfrm>
            <a:off x="7369260" y="4239418"/>
            <a:ext cx="7594" cy="59600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接箭头连接符 180">
            <a:extLst>
              <a:ext uri="{FF2B5EF4-FFF2-40B4-BE49-F238E27FC236}">
                <a16:creationId xmlns:a16="http://schemas.microsoft.com/office/drawing/2014/main" id="{1BD5C0B3-4677-3F4C-9E46-2C4EDE28B313}"/>
              </a:ext>
            </a:extLst>
          </p:cNvPr>
          <p:cNvCxnSpPr>
            <a:cxnSpLocks/>
          </p:cNvCxnSpPr>
          <p:nvPr/>
        </p:nvCxnSpPr>
        <p:spPr>
          <a:xfrm flipV="1">
            <a:off x="7510987" y="4238192"/>
            <a:ext cx="0" cy="597234"/>
          </a:xfrm>
          <a:prstGeom prst="straightConnector1">
            <a:avLst/>
          </a:prstGeom>
          <a:ln w="1905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直接箭头连接符 180">
            <a:extLst>
              <a:ext uri="{FF2B5EF4-FFF2-40B4-BE49-F238E27FC236}">
                <a16:creationId xmlns:a16="http://schemas.microsoft.com/office/drawing/2014/main" id="{1BD5C0B3-4677-3F4C-9E46-2C4EDE28B313}"/>
              </a:ext>
            </a:extLst>
          </p:cNvPr>
          <p:cNvCxnSpPr>
            <a:cxnSpLocks/>
          </p:cNvCxnSpPr>
          <p:nvPr/>
        </p:nvCxnSpPr>
        <p:spPr>
          <a:xfrm flipH="1" flipV="1">
            <a:off x="7949191" y="4231505"/>
            <a:ext cx="12112" cy="603920"/>
          </a:xfrm>
          <a:prstGeom prst="straightConnector1">
            <a:avLst/>
          </a:prstGeom>
          <a:ln w="1905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直接箭头连接符 180">
            <a:extLst>
              <a:ext uri="{FF2B5EF4-FFF2-40B4-BE49-F238E27FC236}">
                <a16:creationId xmlns:a16="http://schemas.microsoft.com/office/drawing/2014/main" id="{1BD5C0B3-4677-3F4C-9E46-2C4EDE28B313}"/>
              </a:ext>
            </a:extLst>
          </p:cNvPr>
          <p:cNvCxnSpPr>
            <a:cxnSpLocks/>
          </p:cNvCxnSpPr>
          <p:nvPr/>
        </p:nvCxnSpPr>
        <p:spPr>
          <a:xfrm flipH="1" flipV="1">
            <a:off x="4422771" y="4236471"/>
            <a:ext cx="5084" cy="601494"/>
          </a:xfrm>
          <a:prstGeom prst="straightConnector1">
            <a:avLst/>
          </a:prstGeom>
          <a:ln w="1905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接箭头连接符 177">
            <a:extLst>
              <a:ext uri="{FF2B5EF4-FFF2-40B4-BE49-F238E27FC236}">
                <a16:creationId xmlns:a16="http://schemas.microsoft.com/office/drawing/2014/main" id="{95637866-5032-AF41-BD0E-DC35CB2CBB7B}"/>
              </a:ext>
            </a:extLst>
          </p:cNvPr>
          <p:cNvCxnSpPr>
            <a:cxnSpLocks/>
          </p:cNvCxnSpPr>
          <p:nvPr/>
        </p:nvCxnSpPr>
        <p:spPr>
          <a:xfrm flipH="1" flipV="1">
            <a:off x="7992850" y="4094267"/>
            <a:ext cx="674030" cy="748945"/>
          </a:xfrm>
          <a:prstGeom prst="straightConnector1">
            <a:avLst/>
          </a:prstGeom>
          <a:ln w="1905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接箭头连接符 657"/>
          <p:cNvCxnSpPr>
            <a:cxnSpLocks/>
            <a:stCxn id="135" idx="0"/>
          </p:cNvCxnSpPr>
          <p:nvPr/>
        </p:nvCxnSpPr>
        <p:spPr>
          <a:xfrm flipH="1" flipV="1">
            <a:off x="6914515" y="4230921"/>
            <a:ext cx="3885" cy="1393648"/>
          </a:xfrm>
          <a:prstGeom prst="straightConnector1">
            <a:avLst/>
          </a:prstGeom>
          <a:ln w="1905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614545" y="5587488"/>
            <a:ext cx="681773" cy="98353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矩形 304"/>
          <p:cNvSpPr/>
          <p:nvPr/>
        </p:nvSpPr>
        <p:spPr>
          <a:xfrm>
            <a:off x="5411523" y="5587489"/>
            <a:ext cx="1308867" cy="98095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" name="矩形 306"/>
          <p:cNvSpPr/>
          <p:nvPr/>
        </p:nvSpPr>
        <p:spPr>
          <a:xfrm>
            <a:off x="7112619" y="5591989"/>
            <a:ext cx="664005" cy="97645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矩形 307"/>
          <p:cNvSpPr/>
          <p:nvPr/>
        </p:nvSpPr>
        <p:spPr>
          <a:xfrm>
            <a:off x="8632793" y="4851578"/>
            <a:ext cx="997799" cy="97391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矩形 308"/>
          <p:cNvSpPr/>
          <p:nvPr/>
        </p:nvSpPr>
        <p:spPr>
          <a:xfrm>
            <a:off x="11062306" y="1402874"/>
            <a:ext cx="753879" cy="105579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矩形 310"/>
          <p:cNvSpPr/>
          <p:nvPr/>
        </p:nvSpPr>
        <p:spPr>
          <a:xfrm>
            <a:off x="11064418" y="3260418"/>
            <a:ext cx="753879" cy="105579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DB7874B7-4451-4D16-9D7A-23D20A01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192F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系统架构图</a:t>
            </a:r>
            <a:endParaRPr lang="zh-CN" altLang="en-US" dirty="0"/>
          </a:p>
        </p:txBody>
      </p:sp>
      <p:sp>
        <p:nvSpPr>
          <p:cNvPr id="289" name="Rectangle 168">
            <a:extLst>
              <a:ext uri="{FF2B5EF4-FFF2-40B4-BE49-F238E27FC236}">
                <a16:creationId xmlns:a16="http://schemas.microsoft.com/office/drawing/2014/main" id="{90029557-326C-4749-A0E5-0B7485C5D7A5}"/>
              </a:ext>
            </a:extLst>
          </p:cNvPr>
          <p:cNvSpPr>
            <a:spLocks noChangeArrowheads="1"/>
          </p:cNvSpPr>
          <p:nvPr/>
        </p:nvSpPr>
        <p:spPr bwMode="auto">
          <a:xfrm rot="2694374">
            <a:off x="3693334" y="4187457"/>
            <a:ext cx="107722" cy="43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rgbClr val="C00000"/>
                </a:solidFill>
                <a:latin typeface="等线" panose="02010600030101010101" pitchFamily="2" charset="-122"/>
              </a:rPr>
              <a:t>信息发布</a:t>
            </a:r>
          </a:p>
        </p:txBody>
      </p:sp>
      <p:cxnSp>
        <p:nvCxnSpPr>
          <p:cNvPr id="291" name="直接箭头连接符 180">
            <a:extLst>
              <a:ext uri="{FF2B5EF4-FFF2-40B4-BE49-F238E27FC236}">
                <a16:creationId xmlns:a16="http://schemas.microsoft.com/office/drawing/2014/main" id="{5BCF326F-CECA-4B58-B2EF-06B138CA7A46}"/>
              </a:ext>
            </a:extLst>
          </p:cNvPr>
          <p:cNvCxnSpPr>
            <a:cxnSpLocks/>
          </p:cNvCxnSpPr>
          <p:nvPr/>
        </p:nvCxnSpPr>
        <p:spPr>
          <a:xfrm flipH="1">
            <a:off x="3456736" y="4022158"/>
            <a:ext cx="786074" cy="81609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tangle 22">
            <a:extLst>
              <a:ext uri="{FF2B5EF4-FFF2-40B4-BE49-F238E27FC236}">
                <a16:creationId xmlns:a16="http://schemas.microsoft.com/office/drawing/2014/main" id="{72D6F7D2-1696-4F05-AD15-9CBD1E3A7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41" y="2097989"/>
            <a:ext cx="161583" cy="559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050" b="1" dirty="0"/>
              <a:t>公网集群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A8E475C-E7D7-4AB4-8F8B-653181D24D68}"/>
              </a:ext>
            </a:extLst>
          </p:cNvPr>
          <p:cNvGrpSpPr/>
          <p:nvPr/>
        </p:nvGrpSpPr>
        <p:grpSpPr>
          <a:xfrm>
            <a:off x="4522619" y="2564635"/>
            <a:ext cx="3164096" cy="358756"/>
            <a:chOff x="4522619" y="2982328"/>
            <a:chExt cx="3164096" cy="358756"/>
          </a:xfrm>
        </p:grpSpPr>
        <p:sp>
          <p:nvSpPr>
            <p:cNvPr id="245" name="圆角矩形 326">
              <a:extLst>
                <a:ext uri="{FF2B5EF4-FFF2-40B4-BE49-F238E27FC236}">
                  <a16:creationId xmlns:a16="http://schemas.microsoft.com/office/drawing/2014/main" id="{9F7EA4E2-B6A0-5844-A8E9-CF102C2ADCD1}"/>
                </a:ext>
              </a:extLst>
            </p:cNvPr>
            <p:cNvSpPr/>
            <p:nvPr/>
          </p:nvSpPr>
          <p:spPr>
            <a:xfrm>
              <a:off x="4522619" y="2982328"/>
              <a:ext cx="3164096" cy="358756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60000"/>
                <a:lumOff val="40000"/>
                <a:alpha val="56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alpha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4" name="任意多边形 327">
              <a:extLst>
                <a:ext uri="{FF2B5EF4-FFF2-40B4-BE49-F238E27FC236}">
                  <a16:creationId xmlns:a16="http://schemas.microsoft.com/office/drawing/2014/main" id="{4AB81151-7AE0-4EFA-8547-5FA9900B45C0}"/>
                </a:ext>
              </a:extLst>
            </p:cNvPr>
            <p:cNvSpPr/>
            <p:nvPr/>
          </p:nvSpPr>
          <p:spPr>
            <a:xfrm>
              <a:off x="4595821" y="3062384"/>
              <a:ext cx="1338737" cy="212484"/>
            </a:xfrm>
            <a:custGeom>
              <a:avLst/>
              <a:gdLst>
                <a:gd name="connsiteX0" fmla="*/ 0 w 1850935"/>
                <a:gd name="connsiteY0" fmla="*/ 117534 h 1175344"/>
                <a:gd name="connsiteX1" fmla="*/ 117534 w 1850935"/>
                <a:gd name="connsiteY1" fmla="*/ 0 h 1175344"/>
                <a:gd name="connsiteX2" fmla="*/ 1733401 w 1850935"/>
                <a:gd name="connsiteY2" fmla="*/ 0 h 1175344"/>
                <a:gd name="connsiteX3" fmla="*/ 1850935 w 1850935"/>
                <a:gd name="connsiteY3" fmla="*/ 117534 h 1175344"/>
                <a:gd name="connsiteX4" fmla="*/ 1850935 w 1850935"/>
                <a:gd name="connsiteY4" fmla="*/ 1057810 h 1175344"/>
                <a:gd name="connsiteX5" fmla="*/ 1733401 w 1850935"/>
                <a:gd name="connsiteY5" fmla="*/ 1175344 h 1175344"/>
                <a:gd name="connsiteX6" fmla="*/ 117534 w 1850935"/>
                <a:gd name="connsiteY6" fmla="*/ 1175344 h 1175344"/>
                <a:gd name="connsiteX7" fmla="*/ 0 w 1850935"/>
                <a:gd name="connsiteY7" fmla="*/ 1057810 h 1175344"/>
                <a:gd name="connsiteX8" fmla="*/ 0 w 1850935"/>
                <a:gd name="connsiteY8" fmla="*/ 117534 h 117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0935" h="1175344">
                  <a:moveTo>
                    <a:pt x="0" y="117534"/>
                  </a:moveTo>
                  <a:cubicBezTo>
                    <a:pt x="0" y="52622"/>
                    <a:pt x="52622" y="0"/>
                    <a:pt x="117534" y="0"/>
                  </a:cubicBezTo>
                  <a:lnTo>
                    <a:pt x="1733401" y="0"/>
                  </a:lnTo>
                  <a:cubicBezTo>
                    <a:pt x="1798313" y="0"/>
                    <a:pt x="1850935" y="52622"/>
                    <a:pt x="1850935" y="117534"/>
                  </a:cubicBezTo>
                  <a:lnTo>
                    <a:pt x="1850935" y="1057810"/>
                  </a:lnTo>
                  <a:cubicBezTo>
                    <a:pt x="1850935" y="1122722"/>
                    <a:pt x="1798313" y="1175344"/>
                    <a:pt x="1733401" y="1175344"/>
                  </a:cubicBezTo>
                  <a:lnTo>
                    <a:pt x="117534" y="1175344"/>
                  </a:lnTo>
                  <a:cubicBezTo>
                    <a:pt x="52622" y="1175344"/>
                    <a:pt x="0" y="1122722"/>
                    <a:pt x="0" y="1057810"/>
                  </a:cubicBezTo>
                  <a:lnTo>
                    <a:pt x="0" y="117534"/>
                  </a:lnTo>
                  <a:close/>
                </a:path>
              </a:pathLst>
            </a:custGeom>
            <a:ln>
              <a:solidFill>
                <a:srgbClr val="2B4099"/>
              </a:solidFill>
              <a:prstDash val="dash"/>
            </a:ln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3813" tIns="223813" rIns="223813" bIns="223813" numCol="1" spcCol="1270" anchor="ctr" anchorCtr="0">
              <a:noAutofit/>
            </a:bodyPr>
            <a:lstStyle/>
            <a:p>
              <a:pPr lvl="0" algn="ctr">
                <a:defRPr/>
              </a:pPr>
              <a:r>
                <a:rPr lang="en-US" altLang="zh-CN" sz="1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JUST</a:t>
              </a:r>
              <a:endParaRPr lang="zh-CN" altLang="en-US" sz="1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5" name="任意多边形 327">
              <a:extLst>
                <a:ext uri="{FF2B5EF4-FFF2-40B4-BE49-F238E27FC236}">
                  <a16:creationId xmlns:a16="http://schemas.microsoft.com/office/drawing/2014/main" id="{D84C571D-159B-4F8D-929D-4CC1747C7801}"/>
                </a:ext>
              </a:extLst>
            </p:cNvPr>
            <p:cNvSpPr/>
            <p:nvPr/>
          </p:nvSpPr>
          <p:spPr>
            <a:xfrm>
              <a:off x="6257443" y="3062384"/>
              <a:ext cx="1364624" cy="212484"/>
            </a:xfrm>
            <a:custGeom>
              <a:avLst/>
              <a:gdLst>
                <a:gd name="connsiteX0" fmla="*/ 0 w 1850935"/>
                <a:gd name="connsiteY0" fmla="*/ 117534 h 1175344"/>
                <a:gd name="connsiteX1" fmla="*/ 117534 w 1850935"/>
                <a:gd name="connsiteY1" fmla="*/ 0 h 1175344"/>
                <a:gd name="connsiteX2" fmla="*/ 1733401 w 1850935"/>
                <a:gd name="connsiteY2" fmla="*/ 0 h 1175344"/>
                <a:gd name="connsiteX3" fmla="*/ 1850935 w 1850935"/>
                <a:gd name="connsiteY3" fmla="*/ 117534 h 1175344"/>
                <a:gd name="connsiteX4" fmla="*/ 1850935 w 1850935"/>
                <a:gd name="connsiteY4" fmla="*/ 1057810 h 1175344"/>
                <a:gd name="connsiteX5" fmla="*/ 1733401 w 1850935"/>
                <a:gd name="connsiteY5" fmla="*/ 1175344 h 1175344"/>
                <a:gd name="connsiteX6" fmla="*/ 117534 w 1850935"/>
                <a:gd name="connsiteY6" fmla="*/ 1175344 h 1175344"/>
                <a:gd name="connsiteX7" fmla="*/ 0 w 1850935"/>
                <a:gd name="connsiteY7" fmla="*/ 1057810 h 1175344"/>
                <a:gd name="connsiteX8" fmla="*/ 0 w 1850935"/>
                <a:gd name="connsiteY8" fmla="*/ 117534 h 117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0935" h="1175344">
                  <a:moveTo>
                    <a:pt x="0" y="117534"/>
                  </a:moveTo>
                  <a:cubicBezTo>
                    <a:pt x="0" y="52622"/>
                    <a:pt x="52622" y="0"/>
                    <a:pt x="117534" y="0"/>
                  </a:cubicBezTo>
                  <a:lnTo>
                    <a:pt x="1733401" y="0"/>
                  </a:lnTo>
                  <a:cubicBezTo>
                    <a:pt x="1798313" y="0"/>
                    <a:pt x="1850935" y="52622"/>
                    <a:pt x="1850935" y="117534"/>
                  </a:cubicBezTo>
                  <a:lnTo>
                    <a:pt x="1850935" y="1057810"/>
                  </a:lnTo>
                  <a:cubicBezTo>
                    <a:pt x="1850935" y="1122722"/>
                    <a:pt x="1798313" y="1175344"/>
                    <a:pt x="1733401" y="1175344"/>
                  </a:cubicBezTo>
                  <a:lnTo>
                    <a:pt x="117534" y="1175344"/>
                  </a:lnTo>
                  <a:cubicBezTo>
                    <a:pt x="52622" y="1175344"/>
                    <a:pt x="0" y="1122722"/>
                    <a:pt x="0" y="1057810"/>
                  </a:cubicBezTo>
                  <a:lnTo>
                    <a:pt x="0" y="117534"/>
                  </a:lnTo>
                  <a:close/>
                </a:path>
              </a:pathLst>
            </a:custGeom>
            <a:ln>
              <a:solidFill>
                <a:srgbClr val="2B4099"/>
              </a:solidFill>
              <a:prstDash val="dash"/>
            </a:ln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3813" tIns="223813" rIns="223813" bIns="223813" numCol="1" spcCol="1270" anchor="ctr" anchorCtr="0">
              <a:noAutofit/>
            </a:bodyPr>
            <a:lstStyle/>
            <a:p>
              <a:pPr lvl="0" algn="ctr">
                <a:defRPr/>
              </a:pPr>
              <a:r>
                <a:rPr lang="en-US" altLang="zh-CN" sz="1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FAST</a:t>
              </a:r>
              <a:endParaRPr lang="zh-CN" altLang="en-US" sz="1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63814F1-2C9C-4DFA-A20A-10C163E6C579}"/>
              </a:ext>
            </a:extLst>
          </p:cNvPr>
          <p:cNvGrpSpPr/>
          <p:nvPr/>
        </p:nvGrpSpPr>
        <p:grpSpPr>
          <a:xfrm>
            <a:off x="4522619" y="2059306"/>
            <a:ext cx="3164096" cy="328449"/>
            <a:chOff x="4522619" y="2229486"/>
            <a:chExt cx="3164096" cy="328449"/>
          </a:xfrm>
        </p:grpSpPr>
        <p:sp>
          <p:nvSpPr>
            <p:cNvPr id="207" name="圆角矩形 326">
              <a:extLst>
                <a:ext uri="{FF2B5EF4-FFF2-40B4-BE49-F238E27FC236}">
                  <a16:creationId xmlns:a16="http://schemas.microsoft.com/office/drawing/2014/main" id="{9F7EA4E2-B6A0-5844-A8E9-CF102C2ADCD1}"/>
                </a:ext>
              </a:extLst>
            </p:cNvPr>
            <p:cNvSpPr/>
            <p:nvPr/>
          </p:nvSpPr>
          <p:spPr>
            <a:xfrm>
              <a:off x="4522619" y="2229486"/>
              <a:ext cx="3164096" cy="328449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50000"/>
                <a:alpha val="56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alpha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7" name="任意多边形 327">
              <a:extLst>
                <a:ext uri="{FF2B5EF4-FFF2-40B4-BE49-F238E27FC236}">
                  <a16:creationId xmlns:a16="http://schemas.microsoft.com/office/drawing/2014/main" id="{4AADA594-F97F-485D-86A2-FD068CC5B8D8}"/>
                </a:ext>
              </a:extLst>
            </p:cNvPr>
            <p:cNvSpPr/>
            <p:nvPr/>
          </p:nvSpPr>
          <p:spPr>
            <a:xfrm>
              <a:off x="4599252" y="2287417"/>
              <a:ext cx="714423" cy="212484"/>
            </a:xfrm>
            <a:custGeom>
              <a:avLst/>
              <a:gdLst>
                <a:gd name="connsiteX0" fmla="*/ 0 w 1850935"/>
                <a:gd name="connsiteY0" fmla="*/ 117534 h 1175344"/>
                <a:gd name="connsiteX1" fmla="*/ 117534 w 1850935"/>
                <a:gd name="connsiteY1" fmla="*/ 0 h 1175344"/>
                <a:gd name="connsiteX2" fmla="*/ 1733401 w 1850935"/>
                <a:gd name="connsiteY2" fmla="*/ 0 h 1175344"/>
                <a:gd name="connsiteX3" fmla="*/ 1850935 w 1850935"/>
                <a:gd name="connsiteY3" fmla="*/ 117534 h 1175344"/>
                <a:gd name="connsiteX4" fmla="*/ 1850935 w 1850935"/>
                <a:gd name="connsiteY4" fmla="*/ 1057810 h 1175344"/>
                <a:gd name="connsiteX5" fmla="*/ 1733401 w 1850935"/>
                <a:gd name="connsiteY5" fmla="*/ 1175344 h 1175344"/>
                <a:gd name="connsiteX6" fmla="*/ 117534 w 1850935"/>
                <a:gd name="connsiteY6" fmla="*/ 1175344 h 1175344"/>
                <a:gd name="connsiteX7" fmla="*/ 0 w 1850935"/>
                <a:gd name="connsiteY7" fmla="*/ 1057810 h 1175344"/>
                <a:gd name="connsiteX8" fmla="*/ 0 w 1850935"/>
                <a:gd name="connsiteY8" fmla="*/ 117534 h 117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0935" h="1175344">
                  <a:moveTo>
                    <a:pt x="0" y="117534"/>
                  </a:moveTo>
                  <a:cubicBezTo>
                    <a:pt x="0" y="52622"/>
                    <a:pt x="52622" y="0"/>
                    <a:pt x="117534" y="0"/>
                  </a:cubicBezTo>
                  <a:lnTo>
                    <a:pt x="1733401" y="0"/>
                  </a:lnTo>
                  <a:cubicBezTo>
                    <a:pt x="1798313" y="0"/>
                    <a:pt x="1850935" y="52622"/>
                    <a:pt x="1850935" y="117534"/>
                  </a:cubicBezTo>
                  <a:lnTo>
                    <a:pt x="1850935" y="1057810"/>
                  </a:lnTo>
                  <a:cubicBezTo>
                    <a:pt x="1850935" y="1122722"/>
                    <a:pt x="1798313" y="1175344"/>
                    <a:pt x="1733401" y="1175344"/>
                  </a:cubicBezTo>
                  <a:lnTo>
                    <a:pt x="117534" y="1175344"/>
                  </a:lnTo>
                  <a:cubicBezTo>
                    <a:pt x="52622" y="1175344"/>
                    <a:pt x="0" y="1122722"/>
                    <a:pt x="0" y="1057810"/>
                  </a:cubicBezTo>
                  <a:lnTo>
                    <a:pt x="0" y="117534"/>
                  </a:lnTo>
                  <a:close/>
                </a:path>
              </a:pathLst>
            </a:custGeom>
            <a:ln>
              <a:solidFill>
                <a:srgbClr val="2B4099"/>
              </a:solidFill>
              <a:prstDash val="dash"/>
            </a:ln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3813" tIns="223813" rIns="223813" bIns="223813" numCol="1" spcCol="127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大屏</a:t>
              </a:r>
            </a:p>
          </p:txBody>
        </p:sp>
        <p:sp>
          <p:nvSpPr>
            <p:cNvPr id="358" name="任意多边形 327">
              <a:extLst>
                <a:ext uri="{FF2B5EF4-FFF2-40B4-BE49-F238E27FC236}">
                  <a16:creationId xmlns:a16="http://schemas.microsoft.com/office/drawing/2014/main" id="{45EF94F3-B137-438C-933F-98D19653F832}"/>
                </a:ext>
              </a:extLst>
            </p:cNvPr>
            <p:cNvSpPr/>
            <p:nvPr/>
          </p:nvSpPr>
          <p:spPr>
            <a:xfrm>
              <a:off x="5498655" y="2287417"/>
              <a:ext cx="955787" cy="212484"/>
            </a:xfrm>
            <a:custGeom>
              <a:avLst/>
              <a:gdLst>
                <a:gd name="connsiteX0" fmla="*/ 0 w 1850935"/>
                <a:gd name="connsiteY0" fmla="*/ 117534 h 1175344"/>
                <a:gd name="connsiteX1" fmla="*/ 117534 w 1850935"/>
                <a:gd name="connsiteY1" fmla="*/ 0 h 1175344"/>
                <a:gd name="connsiteX2" fmla="*/ 1733401 w 1850935"/>
                <a:gd name="connsiteY2" fmla="*/ 0 h 1175344"/>
                <a:gd name="connsiteX3" fmla="*/ 1850935 w 1850935"/>
                <a:gd name="connsiteY3" fmla="*/ 117534 h 1175344"/>
                <a:gd name="connsiteX4" fmla="*/ 1850935 w 1850935"/>
                <a:gd name="connsiteY4" fmla="*/ 1057810 h 1175344"/>
                <a:gd name="connsiteX5" fmla="*/ 1733401 w 1850935"/>
                <a:gd name="connsiteY5" fmla="*/ 1175344 h 1175344"/>
                <a:gd name="connsiteX6" fmla="*/ 117534 w 1850935"/>
                <a:gd name="connsiteY6" fmla="*/ 1175344 h 1175344"/>
                <a:gd name="connsiteX7" fmla="*/ 0 w 1850935"/>
                <a:gd name="connsiteY7" fmla="*/ 1057810 h 1175344"/>
                <a:gd name="connsiteX8" fmla="*/ 0 w 1850935"/>
                <a:gd name="connsiteY8" fmla="*/ 117534 h 117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0935" h="1175344">
                  <a:moveTo>
                    <a:pt x="0" y="117534"/>
                  </a:moveTo>
                  <a:cubicBezTo>
                    <a:pt x="0" y="52622"/>
                    <a:pt x="52622" y="0"/>
                    <a:pt x="117534" y="0"/>
                  </a:cubicBezTo>
                  <a:lnTo>
                    <a:pt x="1733401" y="0"/>
                  </a:lnTo>
                  <a:cubicBezTo>
                    <a:pt x="1798313" y="0"/>
                    <a:pt x="1850935" y="52622"/>
                    <a:pt x="1850935" y="117534"/>
                  </a:cubicBezTo>
                  <a:lnTo>
                    <a:pt x="1850935" y="1057810"/>
                  </a:lnTo>
                  <a:cubicBezTo>
                    <a:pt x="1850935" y="1122722"/>
                    <a:pt x="1798313" y="1175344"/>
                    <a:pt x="1733401" y="1175344"/>
                  </a:cubicBezTo>
                  <a:lnTo>
                    <a:pt x="117534" y="1175344"/>
                  </a:lnTo>
                  <a:cubicBezTo>
                    <a:pt x="52622" y="1175344"/>
                    <a:pt x="0" y="1122722"/>
                    <a:pt x="0" y="1057810"/>
                  </a:cubicBezTo>
                  <a:lnTo>
                    <a:pt x="0" y="117534"/>
                  </a:lnTo>
                  <a:close/>
                </a:path>
              </a:pathLst>
            </a:custGeom>
            <a:ln>
              <a:solidFill>
                <a:srgbClr val="2B4099"/>
              </a:solidFill>
              <a:prstDash val="dash"/>
            </a:ln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3813" tIns="223813" rIns="223813" bIns="223813" numCol="1" spcCol="1270" anchor="ctr" anchorCtr="0">
              <a:noAutofit/>
            </a:bodyPr>
            <a:lstStyle/>
            <a:p>
              <a:pPr lvl="0" defTabSz="0">
                <a:defRPr/>
              </a:pPr>
              <a:r>
                <a:rPr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  <a:r>
                <a:rPr lang="zh-CN" altLang="en-US" sz="1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后台</a:t>
              </a:r>
            </a:p>
          </p:txBody>
        </p:sp>
        <p:sp>
          <p:nvSpPr>
            <p:cNvPr id="284" name="任意多边形 327">
              <a:extLst>
                <a:ext uri="{FF2B5EF4-FFF2-40B4-BE49-F238E27FC236}">
                  <a16:creationId xmlns:a16="http://schemas.microsoft.com/office/drawing/2014/main" id="{41F3E9BB-2069-49E0-9F9A-C57238AB7193}"/>
                </a:ext>
              </a:extLst>
            </p:cNvPr>
            <p:cNvSpPr/>
            <p:nvPr/>
          </p:nvSpPr>
          <p:spPr>
            <a:xfrm>
              <a:off x="6639422" y="2287417"/>
              <a:ext cx="979292" cy="212484"/>
            </a:xfrm>
            <a:custGeom>
              <a:avLst/>
              <a:gdLst>
                <a:gd name="connsiteX0" fmla="*/ 0 w 1850935"/>
                <a:gd name="connsiteY0" fmla="*/ 117534 h 1175344"/>
                <a:gd name="connsiteX1" fmla="*/ 117534 w 1850935"/>
                <a:gd name="connsiteY1" fmla="*/ 0 h 1175344"/>
                <a:gd name="connsiteX2" fmla="*/ 1733401 w 1850935"/>
                <a:gd name="connsiteY2" fmla="*/ 0 h 1175344"/>
                <a:gd name="connsiteX3" fmla="*/ 1850935 w 1850935"/>
                <a:gd name="connsiteY3" fmla="*/ 117534 h 1175344"/>
                <a:gd name="connsiteX4" fmla="*/ 1850935 w 1850935"/>
                <a:gd name="connsiteY4" fmla="*/ 1057810 h 1175344"/>
                <a:gd name="connsiteX5" fmla="*/ 1733401 w 1850935"/>
                <a:gd name="connsiteY5" fmla="*/ 1175344 h 1175344"/>
                <a:gd name="connsiteX6" fmla="*/ 117534 w 1850935"/>
                <a:gd name="connsiteY6" fmla="*/ 1175344 h 1175344"/>
                <a:gd name="connsiteX7" fmla="*/ 0 w 1850935"/>
                <a:gd name="connsiteY7" fmla="*/ 1057810 h 1175344"/>
                <a:gd name="connsiteX8" fmla="*/ 0 w 1850935"/>
                <a:gd name="connsiteY8" fmla="*/ 117534 h 117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0935" h="1175344">
                  <a:moveTo>
                    <a:pt x="0" y="117534"/>
                  </a:moveTo>
                  <a:cubicBezTo>
                    <a:pt x="0" y="52622"/>
                    <a:pt x="52622" y="0"/>
                    <a:pt x="117534" y="0"/>
                  </a:cubicBezTo>
                  <a:lnTo>
                    <a:pt x="1733401" y="0"/>
                  </a:lnTo>
                  <a:cubicBezTo>
                    <a:pt x="1798313" y="0"/>
                    <a:pt x="1850935" y="52622"/>
                    <a:pt x="1850935" y="117534"/>
                  </a:cubicBezTo>
                  <a:lnTo>
                    <a:pt x="1850935" y="1057810"/>
                  </a:lnTo>
                  <a:cubicBezTo>
                    <a:pt x="1850935" y="1122722"/>
                    <a:pt x="1798313" y="1175344"/>
                    <a:pt x="1733401" y="1175344"/>
                  </a:cubicBezTo>
                  <a:lnTo>
                    <a:pt x="117534" y="1175344"/>
                  </a:lnTo>
                  <a:cubicBezTo>
                    <a:pt x="52622" y="1175344"/>
                    <a:pt x="0" y="1122722"/>
                    <a:pt x="0" y="1057810"/>
                  </a:cubicBezTo>
                  <a:lnTo>
                    <a:pt x="0" y="117534"/>
                  </a:lnTo>
                  <a:close/>
                </a:path>
              </a:pathLst>
            </a:custGeom>
            <a:ln>
              <a:solidFill>
                <a:srgbClr val="2B4099"/>
              </a:solidFill>
              <a:prstDash val="dash"/>
            </a:ln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3813" tIns="223813" rIns="223813" bIns="223813" numCol="1" spcCol="1270" anchor="ctr" anchorCtr="0">
              <a:noAutofit/>
            </a:bodyPr>
            <a:lstStyle/>
            <a:p>
              <a:pPr lvl="0" defTabSz="0"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管理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APP</a:t>
              </a:r>
              <a:endParaRPr lang="zh-CN" altLang="en-US" sz="1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398626D5-3EDE-45E7-9403-E92A6170E3B8}"/>
              </a:ext>
            </a:extLst>
          </p:cNvPr>
          <p:cNvGrpSpPr/>
          <p:nvPr/>
        </p:nvGrpSpPr>
        <p:grpSpPr>
          <a:xfrm>
            <a:off x="4536242" y="3639229"/>
            <a:ext cx="3167264" cy="362079"/>
            <a:chOff x="4521035" y="3602244"/>
            <a:chExt cx="3167264" cy="362079"/>
          </a:xfrm>
        </p:grpSpPr>
        <p:sp>
          <p:nvSpPr>
            <p:cNvPr id="294" name="圆角矩形 326">
              <a:extLst>
                <a:ext uri="{FF2B5EF4-FFF2-40B4-BE49-F238E27FC236}">
                  <a16:creationId xmlns:a16="http://schemas.microsoft.com/office/drawing/2014/main" id="{4CFD910F-9BE2-4E63-AC45-FDC80DFC76F2}"/>
                </a:ext>
              </a:extLst>
            </p:cNvPr>
            <p:cNvSpPr/>
            <p:nvPr/>
          </p:nvSpPr>
          <p:spPr>
            <a:xfrm>
              <a:off x="4521035" y="3602244"/>
              <a:ext cx="3167264" cy="362079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50000"/>
                <a:alpha val="56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alpha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5" name="任意多边形 327">
              <a:extLst>
                <a:ext uri="{FF2B5EF4-FFF2-40B4-BE49-F238E27FC236}">
                  <a16:creationId xmlns:a16="http://schemas.microsoft.com/office/drawing/2014/main" id="{E0ACC3EA-1D34-4FC6-8546-E76C708F1EC0}"/>
                </a:ext>
              </a:extLst>
            </p:cNvPr>
            <p:cNvSpPr/>
            <p:nvPr/>
          </p:nvSpPr>
          <p:spPr>
            <a:xfrm>
              <a:off x="4603312" y="3668756"/>
              <a:ext cx="1328274" cy="231963"/>
            </a:xfrm>
            <a:custGeom>
              <a:avLst/>
              <a:gdLst>
                <a:gd name="connsiteX0" fmla="*/ 0 w 1850935"/>
                <a:gd name="connsiteY0" fmla="*/ 117534 h 1175344"/>
                <a:gd name="connsiteX1" fmla="*/ 117534 w 1850935"/>
                <a:gd name="connsiteY1" fmla="*/ 0 h 1175344"/>
                <a:gd name="connsiteX2" fmla="*/ 1733401 w 1850935"/>
                <a:gd name="connsiteY2" fmla="*/ 0 h 1175344"/>
                <a:gd name="connsiteX3" fmla="*/ 1850935 w 1850935"/>
                <a:gd name="connsiteY3" fmla="*/ 117534 h 1175344"/>
                <a:gd name="connsiteX4" fmla="*/ 1850935 w 1850935"/>
                <a:gd name="connsiteY4" fmla="*/ 1057810 h 1175344"/>
                <a:gd name="connsiteX5" fmla="*/ 1733401 w 1850935"/>
                <a:gd name="connsiteY5" fmla="*/ 1175344 h 1175344"/>
                <a:gd name="connsiteX6" fmla="*/ 117534 w 1850935"/>
                <a:gd name="connsiteY6" fmla="*/ 1175344 h 1175344"/>
                <a:gd name="connsiteX7" fmla="*/ 0 w 1850935"/>
                <a:gd name="connsiteY7" fmla="*/ 1057810 h 1175344"/>
                <a:gd name="connsiteX8" fmla="*/ 0 w 1850935"/>
                <a:gd name="connsiteY8" fmla="*/ 117534 h 117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0935" h="1175344">
                  <a:moveTo>
                    <a:pt x="0" y="117534"/>
                  </a:moveTo>
                  <a:cubicBezTo>
                    <a:pt x="0" y="52622"/>
                    <a:pt x="52622" y="0"/>
                    <a:pt x="117534" y="0"/>
                  </a:cubicBezTo>
                  <a:lnTo>
                    <a:pt x="1733401" y="0"/>
                  </a:lnTo>
                  <a:cubicBezTo>
                    <a:pt x="1798313" y="0"/>
                    <a:pt x="1850935" y="52622"/>
                    <a:pt x="1850935" y="117534"/>
                  </a:cubicBezTo>
                  <a:lnTo>
                    <a:pt x="1850935" y="1057810"/>
                  </a:lnTo>
                  <a:cubicBezTo>
                    <a:pt x="1850935" y="1122722"/>
                    <a:pt x="1798313" y="1175344"/>
                    <a:pt x="1733401" y="1175344"/>
                  </a:cubicBezTo>
                  <a:lnTo>
                    <a:pt x="117534" y="1175344"/>
                  </a:lnTo>
                  <a:cubicBezTo>
                    <a:pt x="52622" y="1175344"/>
                    <a:pt x="0" y="1122722"/>
                    <a:pt x="0" y="1057810"/>
                  </a:cubicBezTo>
                  <a:lnTo>
                    <a:pt x="0" y="117534"/>
                  </a:lnTo>
                  <a:close/>
                </a:path>
              </a:pathLst>
            </a:custGeom>
            <a:ln>
              <a:solidFill>
                <a:srgbClr val="2B4099"/>
              </a:solidFill>
              <a:prstDash val="dash"/>
            </a:ln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3813" tIns="223813" rIns="223813" bIns="223813" numCol="1" spcCol="1270" anchor="ctr" anchorCtr="0">
              <a:noAutofit/>
            </a:bodyPr>
            <a:lstStyle/>
            <a:p>
              <a:pPr algn="ctr" defTabSz="215763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大数据平台</a:t>
              </a:r>
              <a:endParaRPr kumimoji="0" lang="zh-CN" altLang="en-US" sz="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6" name="任意多边形 327">
              <a:extLst>
                <a:ext uri="{FF2B5EF4-FFF2-40B4-BE49-F238E27FC236}">
                  <a16:creationId xmlns:a16="http://schemas.microsoft.com/office/drawing/2014/main" id="{129D52DD-0707-41E2-9E11-13D45C988E75}"/>
                </a:ext>
              </a:extLst>
            </p:cNvPr>
            <p:cNvSpPr/>
            <p:nvPr/>
          </p:nvSpPr>
          <p:spPr>
            <a:xfrm>
              <a:off x="6242236" y="3668541"/>
              <a:ext cx="1361167" cy="231963"/>
            </a:xfrm>
            <a:custGeom>
              <a:avLst/>
              <a:gdLst>
                <a:gd name="connsiteX0" fmla="*/ 0 w 1850935"/>
                <a:gd name="connsiteY0" fmla="*/ 117534 h 1175344"/>
                <a:gd name="connsiteX1" fmla="*/ 117534 w 1850935"/>
                <a:gd name="connsiteY1" fmla="*/ 0 h 1175344"/>
                <a:gd name="connsiteX2" fmla="*/ 1733401 w 1850935"/>
                <a:gd name="connsiteY2" fmla="*/ 0 h 1175344"/>
                <a:gd name="connsiteX3" fmla="*/ 1850935 w 1850935"/>
                <a:gd name="connsiteY3" fmla="*/ 117534 h 1175344"/>
                <a:gd name="connsiteX4" fmla="*/ 1850935 w 1850935"/>
                <a:gd name="connsiteY4" fmla="*/ 1057810 h 1175344"/>
                <a:gd name="connsiteX5" fmla="*/ 1733401 w 1850935"/>
                <a:gd name="connsiteY5" fmla="*/ 1175344 h 1175344"/>
                <a:gd name="connsiteX6" fmla="*/ 117534 w 1850935"/>
                <a:gd name="connsiteY6" fmla="*/ 1175344 h 1175344"/>
                <a:gd name="connsiteX7" fmla="*/ 0 w 1850935"/>
                <a:gd name="connsiteY7" fmla="*/ 1057810 h 1175344"/>
                <a:gd name="connsiteX8" fmla="*/ 0 w 1850935"/>
                <a:gd name="connsiteY8" fmla="*/ 117534 h 117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0935" h="1175344">
                  <a:moveTo>
                    <a:pt x="0" y="117534"/>
                  </a:moveTo>
                  <a:cubicBezTo>
                    <a:pt x="0" y="52622"/>
                    <a:pt x="52622" y="0"/>
                    <a:pt x="117534" y="0"/>
                  </a:cubicBezTo>
                  <a:lnTo>
                    <a:pt x="1733401" y="0"/>
                  </a:lnTo>
                  <a:cubicBezTo>
                    <a:pt x="1798313" y="0"/>
                    <a:pt x="1850935" y="52622"/>
                    <a:pt x="1850935" y="117534"/>
                  </a:cubicBezTo>
                  <a:lnTo>
                    <a:pt x="1850935" y="1057810"/>
                  </a:lnTo>
                  <a:cubicBezTo>
                    <a:pt x="1850935" y="1122722"/>
                    <a:pt x="1798313" y="1175344"/>
                    <a:pt x="1733401" y="1175344"/>
                  </a:cubicBezTo>
                  <a:lnTo>
                    <a:pt x="117534" y="1175344"/>
                  </a:lnTo>
                  <a:cubicBezTo>
                    <a:pt x="52622" y="1175344"/>
                    <a:pt x="0" y="1122722"/>
                    <a:pt x="0" y="1057810"/>
                  </a:cubicBezTo>
                  <a:lnTo>
                    <a:pt x="0" y="117534"/>
                  </a:lnTo>
                  <a:close/>
                </a:path>
              </a:pathLst>
            </a:custGeom>
            <a:ln>
              <a:solidFill>
                <a:srgbClr val="2B4099"/>
              </a:solidFill>
              <a:prstDash val="dash"/>
            </a:ln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3813" tIns="223813" rIns="223813" bIns="223813" numCol="1" spcCol="1270" anchor="ctr" anchorCtr="0">
              <a:noAutofit/>
            </a:bodyPr>
            <a:lstStyle/>
            <a:p>
              <a:pPr algn="ctr" defTabSz="215763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容器化平台</a:t>
              </a:r>
            </a:p>
          </p:txBody>
        </p:sp>
      </p:grpSp>
      <p:cxnSp>
        <p:nvCxnSpPr>
          <p:cNvPr id="286" name="直接箭头连接符 321">
            <a:extLst>
              <a:ext uri="{FF2B5EF4-FFF2-40B4-BE49-F238E27FC236}">
                <a16:creationId xmlns:a16="http://schemas.microsoft.com/office/drawing/2014/main" id="{41337068-4530-42CD-9AF0-D41F2BA0D8CF}"/>
              </a:ext>
            </a:extLst>
          </p:cNvPr>
          <p:cNvCxnSpPr>
            <a:cxnSpLocks/>
          </p:cNvCxnSpPr>
          <p:nvPr/>
        </p:nvCxnSpPr>
        <p:spPr>
          <a:xfrm flipH="1" flipV="1">
            <a:off x="5783159" y="3469596"/>
            <a:ext cx="1766" cy="177507"/>
          </a:xfrm>
          <a:prstGeom prst="straightConnector1">
            <a:avLst/>
          </a:prstGeom>
          <a:ln w="12700">
            <a:solidFill>
              <a:srgbClr val="2B409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箭头连接符 321">
            <a:extLst>
              <a:ext uri="{FF2B5EF4-FFF2-40B4-BE49-F238E27FC236}">
                <a16:creationId xmlns:a16="http://schemas.microsoft.com/office/drawing/2014/main" id="{EB5AD3DF-6D47-4A0E-BC79-5116C9D1CE03}"/>
              </a:ext>
            </a:extLst>
          </p:cNvPr>
          <p:cNvCxnSpPr>
            <a:cxnSpLocks/>
          </p:cNvCxnSpPr>
          <p:nvPr/>
        </p:nvCxnSpPr>
        <p:spPr>
          <a:xfrm flipH="1" flipV="1">
            <a:off x="6355746" y="3471402"/>
            <a:ext cx="1766" cy="177507"/>
          </a:xfrm>
          <a:prstGeom prst="straightConnector1">
            <a:avLst/>
          </a:prstGeom>
          <a:ln w="12700">
            <a:solidFill>
              <a:srgbClr val="2B409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89">
            <a:extLst>
              <a:ext uri="{FF2B5EF4-FFF2-40B4-BE49-F238E27FC236}">
                <a16:creationId xmlns:a16="http://schemas.microsoft.com/office/drawing/2014/main" id="{72342C1F-1AB9-422A-936D-66EEAA3DD771}"/>
              </a:ext>
            </a:extLst>
          </p:cNvPr>
          <p:cNvSpPr>
            <a:spLocks noEditPoints="1"/>
          </p:cNvSpPr>
          <p:nvPr/>
        </p:nvSpPr>
        <p:spPr bwMode="auto">
          <a:xfrm>
            <a:off x="2165703" y="2019901"/>
            <a:ext cx="1074774" cy="720838"/>
          </a:xfrm>
          <a:custGeom>
            <a:avLst/>
            <a:gdLst>
              <a:gd name="T0" fmla="*/ 20 w 4555"/>
              <a:gd name="T1" fmla="*/ 30 h 2023"/>
              <a:gd name="T2" fmla="*/ 20 w 4555"/>
              <a:gd name="T3" fmla="*/ 270 h 2023"/>
              <a:gd name="T4" fmla="*/ 20 w 4555"/>
              <a:gd name="T5" fmla="*/ 510 h 2023"/>
              <a:gd name="T6" fmla="*/ 20 w 4555"/>
              <a:gd name="T7" fmla="*/ 750 h 2023"/>
              <a:gd name="T8" fmla="*/ 20 w 4555"/>
              <a:gd name="T9" fmla="*/ 990 h 2023"/>
              <a:gd name="T10" fmla="*/ 20 w 4555"/>
              <a:gd name="T11" fmla="*/ 1230 h 2023"/>
              <a:gd name="T12" fmla="*/ 20 w 4555"/>
              <a:gd name="T13" fmla="*/ 1470 h 2023"/>
              <a:gd name="T14" fmla="*/ 20 w 4555"/>
              <a:gd name="T15" fmla="*/ 1710 h 2023"/>
              <a:gd name="T16" fmla="*/ 10 w 4555"/>
              <a:gd name="T17" fmla="*/ 2023 h 2023"/>
              <a:gd name="T18" fmla="*/ 337 w 4555"/>
              <a:gd name="T19" fmla="*/ 2013 h 2023"/>
              <a:gd name="T20" fmla="*/ 577 w 4555"/>
              <a:gd name="T21" fmla="*/ 2013 h 2023"/>
              <a:gd name="T22" fmla="*/ 817 w 4555"/>
              <a:gd name="T23" fmla="*/ 2013 h 2023"/>
              <a:gd name="T24" fmla="*/ 1057 w 4555"/>
              <a:gd name="T25" fmla="*/ 2013 h 2023"/>
              <a:gd name="T26" fmla="*/ 1297 w 4555"/>
              <a:gd name="T27" fmla="*/ 2013 h 2023"/>
              <a:gd name="T28" fmla="*/ 1537 w 4555"/>
              <a:gd name="T29" fmla="*/ 2013 h 2023"/>
              <a:gd name="T30" fmla="*/ 1777 w 4555"/>
              <a:gd name="T31" fmla="*/ 2013 h 2023"/>
              <a:gd name="T32" fmla="*/ 2017 w 4555"/>
              <a:gd name="T33" fmla="*/ 2013 h 2023"/>
              <a:gd name="T34" fmla="*/ 2257 w 4555"/>
              <a:gd name="T35" fmla="*/ 2013 h 2023"/>
              <a:gd name="T36" fmla="*/ 2497 w 4555"/>
              <a:gd name="T37" fmla="*/ 2013 h 2023"/>
              <a:gd name="T38" fmla="*/ 2737 w 4555"/>
              <a:gd name="T39" fmla="*/ 2013 h 2023"/>
              <a:gd name="T40" fmla="*/ 2977 w 4555"/>
              <a:gd name="T41" fmla="*/ 2013 h 2023"/>
              <a:gd name="T42" fmla="*/ 3217 w 4555"/>
              <a:gd name="T43" fmla="*/ 2013 h 2023"/>
              <a:gd name="T44" fmla="*/ 3457 w 4555"/>
              <a:gd name="T45" fmla="*/ 2013 h 2023"/>
              <a:gd name="T46" fmla="*/ 3697 w 4555"/>
              <a:gd name="T47" fmla="*/ 2013 h 2023"/>
              <a:gd name="T48" fmla="*/ 3937 w 4555"/>
              <a:gd name="T49" fmla="*/ 2013 h 2023"/>
              <a:gd name="T50" fmla="*/ 4177 w 4555"/>
              <a:gd name="T51" fmla="*/ 2013 h 2023"/>
              <a:gd name="T52" fmla="*/ 4417 w 4555"/>
              <a:gd name="T53" fmla="*/ 2013 h 2023"/>
              <a:gd name="T54" fmla="*/ 4535 w 4555"/>
              <a:gd name="T55" fmla="*/ 2013 h 2023"/>
              <a:gd name="T56" fmla="*/ 4497 w 4555"/>
              <a:gd name="T57" fmla="*/ 2013 h 2023"/>
              <a:gd name="T58" fmla="*/ 4545 w 4555"/>
              <a:gd name="T59" fmla="*/ 1821 h 2023"/>
              <a:gd name="T60" fmla="*/ 4545 w 4555"/>
              <a:gd name="T61" fmla="*/ 1581 h 2023"/>
              <a:gd name="T62" fmla="*/ 4545 w 4555"/>
              <a:gd name="T63" fmla="*/ 1341 h 2023"/>
              <a:gd name="T64" fmla="*/ 4545 w 4555"/>
              <a:gd name="T65" fmla="*/ 1101 h 2023"/>
              <a:gd name="T66" fmla="*/ 4545 w 4555"/>
              <a:gd name="T67" fmla="*/ 861 h 2023"/>
              <a:gd name="T68" fmla="*/ 4545 w 4555"/>
              <a:gd name="T69" fmla="*/ 621 h 2023"/>
              <a:gd name="T70" fmla="*/ 4545 w 4555"/>
              <a:gd name="T71" fmla="*/ 381 h 2023"/>
              <a:gd name="T72" fmla="*/ 4527 w 4555"/>
              <a:gd name="T73" fmla="*/ 0 h 2023"/>
              <a:gd name="T74" fmla="*/ 4287 w 4555"/>
              <a:gd name="T75" fmla="*/ 20 h 2023"/>
              <a:gd name="T76" fmla="*/ 4047 w 4555"/>
              <a:gd name="T77" fmla="*/ 20 h 2023"/>
              <a:gd name="T78" fmla="*/ 3807 w 4555"/>
              <a:gd name="T79" fmla="*/ 20 h 2023"/>
              <a:gd name="T80" fmla="*/ 3567 w 4555"/>
              <a:gd name="T81" fmla="*/ 20 h 2023"/>
              <a:gd name="T82" fmla="*/ 3327 w 4555"/>
              <a:gd name="T83" fmla="*/ 20 h 2023"/>
              <a:gd name="T84" fmla="*/ 3087 w 4555"/>
              <a:gd name="T85" fmla="*/ 20 h 2023"/>
              <a:gd name="T86" fmla="*/ 2847 w 4555"/>
              <a:gd name="T87" fmla="*/ 20 h 2023"/>
              <a:gd name="T88" fmla="*/ 2607 w 4555"/>
              <a:gd name="T89" fmla="*/ 20 h 2023"/>
              <a:gd name="T90" fmla="*/ 2367 w 4555"/>
              <a:gd name="T91" fmla="*/ 20 h 2023"/>
              <a:gd name="T92" fmla="*/ 2127 w 4555"/>
              <a:gd name="T93" fmla="*/ 20 h 2023"/>
              <a:gd name="T94" fmla="*/ 1887 w 4555"/>
              <a:gd name="T95" fmla="*/ 20 h 2023"/>
              <a:gd name="T96" fmla="*/ 1647 w 4555"/>
              <a:gd name="T97" fmla="*/ 20 h 2023"/>
              <a:gd name="T98" fmla="*/ 1407 w 4555"/>
              <a:gd name="T99" fmla="*/ 20 h 2023"/>
              <a:gd name="T100" fmla="*/ 1167 w 4555"/>
              <a:gd name="T101" fmla="*/ 20 h 2023"/>
              <a:gd name="T102" fmla="*/ 927 w 4555"/>
              <a:gd name="T103" fmla="*/ 20 h 2023"/>
              <a:gd name="T104" fmla="*/ 687 w 4555"/>
              <a:gd name="T105" fmla="*/ 20 h 2023"/>
              <a:gd name="T106" fmla="*/ 447 w 4555"/>
              <a:gd name="T107" fmla="*/ 20 h 2023"/>
              <a:gd name="T108" fmla="*/ 207 w 4555"/>
              <a:gd name="T109" fmla="*/ 20 h 2023"/>
              <a:gd name="T110" fmla="*/ 10 w 4555"/>
              <a:gd name="T111" fmla="*/ 20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555" h="2023">
                <a:moveTo>
                  <a:pt x="20" y="30"/>
                </a:moveTo>
                <a:lnTo>
                  <a:pt x="20" y="170"/>
                </a:lnTo>
                <a:cubicBezTo>
                  <a:pt x="20" y="175"/>
                  <a:pt x="15" y="180"/>
                  <a:pt x="10" y="180"/>
                </a:cubicBezTo>
                <a:cubicBezTo>
                  <a:pt x="4" y="180"/>
                  <a:pt x="0" y="175"/>
                  <a:pt x="0" y="170"/>
                </a:cubicBezTo>
                <a:lnTo>
                  <a:pt x="0" y="30"/>
                </a:lnTo>
                <a:cubicBezTo>
                  <a:pt x="0" y="24"/>
                  <a:pt x="4" y="20"/>
                  <a:pt x="10" y="20"/>
                </a:cubicBezTo>
                <a:cubicBezTo>
                  <a:pt x="15" y="20"/>
                  <a:pt x="20" y="24"/>
                  <a:pt x="20" y="30"/>
                </a:cubicBezTo>
                <a:close/>
                <a:moveTo>
                  <a:pt x="20" y="270"/>
                </a:moveTo>
                <a:lnTo>
                  <a:pt x="20" y="410"/>
                </a:lnTo>
                <a:cubicBezTo>
                  <a:pt x="20" y="415"/>
                  <a:pt x="15" y="420"/>
                  <a:pt x="10" y="420"/>
                </a:cubicBezTo>
                <a:cubicBezTo>
                  <a:pt x="4" y="420"/>
                  <a:pt x="0" y="415"/>
                  <a:pt x="0" y="410"/>
                </a:cubicBezTo>
                <a:lnTo>
                  <a:pt x="0" y="270"/>
                </a:lnTo>
                <a:cubicBezTo>
                  <a:pt x="0" y="264"/>
                  <a:pt x="4" y="260"/>
                  <a:pt x="10" y="260"/>
                </a:cubicBezTo>
                <a:cubicBezTo>
                  <a:pt x="15" y="260"/>
                  <a:pt x="20" y="264"/>
                  <a:pt x="20" y="270"/>
                </a:cubicBezTo>
                <a:close/>
                <a:moveTo>
                  <a:pt x="20" y="510"/>
                </a:moveTo>
                <a:lnTo>
                  <a:pt x="20" y="650"/>
                </a:lnTo>
                <a:cubicBezTo>
                  <a:pt x="20" y="655"/>
                  <a:pt x="15" y="660"/>
                  <a:pt x="10" y="660"/>
                </a:cubicBezTo>
                <a:cubicBezTo>
                  <a:pt x="4" y="660"/>
                  <a:pt x="0" y="655"/>
                  <a:pt x="0" y="650"/>
                </a:cubicBezTo>
                <a:lnTo>
                  <a:pt x="0" y="510"/>
                </a:lnTo>
                <a:cubicBezTo>
                  <a:pt x="0" y="504"/>
                  <a:pt x="4" y="500"/>
                  <a:pt x="10" y="500"/>
                </a:cubicBezTo>
                <a:cubicBezTo>
                  <a:pt x="15" y="500"/>
                  <a:pt x="20" y="504"/>
                  <a:pt x="20" y="510"/>
                </a:cubicBezTo>
                <a:close/>
                <a:moveTo>
                  <a:pt x="20" y="750"/>
                </a:moveTo>
                <a:lnTo>
                  <a:pt x="20" y="890"/>
                </a:lnTo>
                <a:cubicBezTo>
                  <a:pt x="20" y="895"/>
                  <a:pt x="15" y="900"/>
                  <a:pt x="10" y="900"/>
                </a:cubicBezTo>
                <a:cubicBezTo>
                  <a:pt x="4" y="900"/>
                  <a:pt x="0" y="895"/>
                  <a:pt x="0" y="890"/>
                </a:cubicBezTo>
                <a:lnTo>
                  <a:pt x="0" y="750"/>
                </a:lnTo>
                <a:cubicBezTo>
                  <a:pt x="0" y="744"/>
                  <a:pt x="4" y="740"/>
                  <a:pt x="10" y="740"/>
                </a:cubicBezTo>
                <a:cubicBezTo>
                  <a:pt x="15" y="740"/>
                  <a:pt x="20" y="744"/>
                  <a:pt x="20" y="750"/>
                </a:cubicBezTo>
                <a:close/>
                <a:moveTo>
                  <a:pt x="20" y="990"/>
                </a:moveTo>
                <a:lnTo>
                  <a:pt x="20" y="1130"/>
                </a:lnTo>
                <a:cubicBezTo>
                  <a:pt x="20" y="1135"/>
                  <a:pt x="15" y="1140"/>
                  <a:pt x="10" y="1140"/>
                </a:cubicBezTo>
                <a:cubicBezTo>
                  <a:pt x="4" y="1140"/>
                  <a:pt x="0" y="1135"/>
                  <a:pt x="0" y="1130"/>
                </a:cubicBezTo>
                <a:lnTo>
                  <a:pt x="0" y="990"/>
                </a:lnTo>
                <a:cubicBezTo>
                  <a:pt x="0" y="984"/>
                  <a:pt x="4" y="980"/>
                  <a:pt x="10" y="980"/>
                </a:cubicBezTo>
                <a:cubicBezTo>
                  <a:pt x="15" y="980"/>
                  <a:pt x="20" y="984"/>
                  <a:pt x="20" y="990"/>
                </a:cubicBezTo>
                <a:close/>
                <a:moveTo>
                  <a:pt x="20" y="1230"/>
                </a:moveTo>
                <a:lnTo>
                  <a:pt x="20" y="1370"/>
                </a:lnTo>
                <a:cubicBezTo>
                  <a:pt x="20" y="1375"/>
                  <a:pt x="15" y="1380"/>
                  <a:pt x="10" y="1380"/>
                </a:cubicBezTo>
                <a:cubicBezTo>
                  <a:pt x="4" y="1380"/>
                  <a:pt x="0" y="1375"/>
                  <a:pt x="0" y="1370"/>
                </a:cubicBezTo>
                <a:lnTo>
                  <a:pt x="0" y="1230"/>
                </a:lnTo>
                <a:cubicBezTo>
                  <a:pt x="0" y="1224"/>
                  <a:pt x="4" y="1220"/>
                  <a:pt x="10" y="1220"/>
                </a:cubicBezTo>
                <a:cubicBezTo>
                  <a:pt x="15" y="1220"/>
                  <a:pt x="20" y="1224"/>
                  <a:pt x="20" y="1230"/>
                </a:cubicBezTo>
                <a:close/>
                <a:moveTo>
                  <a:pt x="20" y="1470"/>
                </a:moveTo>
                <a:lnTo>
                  <a:pt x="20" y="1610"/>
                </a:lnTo>
                <a:cubicBezTo>
                  <a:pt x="20" y="1615"/>
                  <a:pt x="15" y="1620"/>
                  <a:pt x="10" y="1620"/>
                </a:cubicBezTo>
                <a:cubicBezTo>
                  <a:pt x="4" y="1620"/>
                  <a:pt x="0" y="1615"/>
                  <a:pt x="0" y="1610"/>
                </a:cubicBezTo>
                <a:lnTo>
                  <a:pt x="0" y="1470"/>
                </a:lnTo>
                <a:cubicBezTo>
                  <a:pt x="0" y="1464"/>
                  <a:pt x="4" y="1460"/>
                  <a:pt x="10" y="1460"/>
                </a:cubicBezTo>
                <a:cubicBezTo>
                  <a:pt x="15" y="1460"/>
                  <a:pt x="20" y="1464"/>
                  <a:pt x="20" y="1470"/>
                </a:cubicBezTo>
                <a:close/>
                <a:moveTo>
                  <a:pt x="20" y="1710"/>
                </a:moveTo>
                <a:lnTo>
                  <a:pt x="20" y="1850"/>
                </a:lnTo>
                <a:cubicBezTo>
                  <a:pt x="20" y="1855"/>
                  <a:pt x="15" y="1860"/>
                  <a:pt x="10" y="1860"/>
                </a:cubicBezTo>
                <a:cubicBezTo>
                  <a:pt x="4" y="1860"/>
                  <a:pt x="0" y="1855"/>
                  <a:pt x="0" y="1850"/>
                </a:cubicBezTo>
                <a:lnTo>
                  <a:pt x="0" y="1710"/>
                </a:lnTo>
                <a:cubicBezTo>
                  <a:pt x="0" y="1704"/>
                  <a:pt x="4" y="1700"/>
                  <a:pt x="10" y="1700"/>
                </a:cubicBezTo>
                <a:cubicBezTo>
                  <a:pt x="15" y="1700"/>
                  <a:pt x="20" y="1704"/>
                  <a:pt x="20" y="1710"/>
                </a:cubicBezTo>
                <a:close/>
                <a:moveTo>
                  <a:pt x="20" y="1950"/>
                </a:moveTo>
                <a:lnTo>
                  <a:pt x="20" y="2013"/>
                </a:lnTo>
                <a:lnTo>
                  <a:pt x="10" y="2003"/>
                </a:lnTo>
                <a:lnTo>
                  <a:pt x="87" y="2003"/>
                </a:lnTo>
                <a:cubicBezTo>
                  <a:pt x="92" y="2003"/>
                  <a:pt x="97" y="2007"/>
                  <a:pt x="97" y="2013"/>
                </a:cubicBezTo>
                <a:cubicBezTo>
                  <a:pt x="97" y="2018"/>
                  <a:pt x="92" y="2023"/>
                  <a:pt x="87" y="2023"/>
                </a:cubicBezTo>
                <a:lnTo>
                  <a:pt x="10" y="2023"/>
                </a:lnTo>
                <a:cubicBezTo>
                  <a:pt x="4" y="2023"/>
                  <a:pt x="0" y="2018"/>
                  <a:pt x="0" y="2013"/>
                </a:cubicBezTo>
                <a:lnTo>
                  <a:pt x="0" y="1950"/>
                </a:lnTo>
                <a:cubicBezTo>
                  <a:pt x="0" y="1944"/>
                  <a:pt x="4" y="1940"/>
                  <a:pt x="10" y="1940"/>
                </a:cubicBezTo>
                <a:cubicBezTo>
                  <a:pt x="15" y="1940"/>
                  <a:pt x="20" y="1944"/>
                  <a:pt x="20" y="1950"/>
                </a:cubicBezTo>
                <a:close/>
                <a:moveTo>
                  <a:pt x="187" y="2003"/>
                </a:moveTo>
                <a:lnTo>
                  <a:pt x="327" y="2003"/>
                </a:lnTo>
                <a:cubicBezTo>
                  <a:pt x="332" y="2003"/>
                  <a:pt x="337" y="2007"/>
                  <a:pt x="337" y="2013"/>
                </a:cubicBezTo>
                <a:cubicBezTo>
                  <a:pt x="337" y="2018"/>
                  <a:pt x="332" y="2023"/>
                  <a:pt x="327" y="2023"/>
                </a:cubicBezTo>
                <a:lnTo>
                  <a:pt x="187" y="2023"/>
                </a:lnTo>
                <a:cubicBezTo>
                  <a:pt x="181" y="2023"/>
                  <a:pt x="177" y="2018"/>
                  <a:pt x="177" y="2013"/>
                </a:cubicBezTo>
                <a:cubicBezTo>
                  <a:pt x="177" y="2007"/>
                  <a:pt x="181" y="2003"/>
                  <a:pt x="187" y="2003"/>
                </a:cubicBezTo>
                <a:close/>
                <a:moveTo>
                  <a:pt x="427" y="2003"/>
                </a:moveTo>
                <a:lnTo>
                  <a:pt x="567" y="2003"/>
                </a:lnTo>
                <a:cubicBezTo>
                  <a:pt x="572" y="2003"/>
                  <a:pt x="577" y="2007"/>
                  <a:pt x="577" y="2013"/>
                </a:cubicBezTo>
                <a:cubicBezTo>
                  <a:pt x="577" y="2018"/>
                  <a:pt x="572" y="2023"/>
                  <a:pt x="567" y="2023"/>
                </a:cubicBezTo>
                <a:lnTo>
                  <a:pt x="427" y="2023"/>
                </a:lnTo>
                <a:cubicBezTo>
                  <a:pt x="421" y="2023"/>
                  <a:pt x="417" y="2018"/>
                  <a:pt x="417" y="2013"/>
                </a:cubicBezTo>
                <a:cubicBezTo>
                  <a:pt x="417" y="2007"/>
                  <a:pt x="421" y="2003"/>
                  <a:pt x="427" y="2003"/>
                </a:cubicBezTo>
                <a:close/>
                <a:moveTo>
                  <a:pt x="667" y="2003"/>
                </a:moveTo>
                <a:lnTo>
                  <a:pt x="807" y="2003"/>
                </a:lnTo>
                <a:cubicBezTo>
                  <a:pt x="812" y="2003"/>
                  <a:pt x="817" y="2007"/>
                  <a:pt x="817" y="2013"/>
                </a:cubicBezTo>
                <a:cubicBezTo>
                  <a:pt x="817" y="2018"/>
                  <a:pt x="812" y="2023"/>
                  <a:pt x="807" y="2023"/>
                </a:cubicBezTo>
                <a:lnTo>
                  <a:pt x="667" y="2023"/>
                </a:lnTo>
                <a:cubicBezTo>
                  <a:pt x="661" y="2023"/>
                  <a:pt x="657" y="2018"/>
                  <a:pt x="657" y="2013"/>
                </a:cubicBezTo>
                <a:cubicBezTo>
                  <a:pt x="657" y="2007"/>
                  <a:pt x="661" y="2003"/>
                  <a:pt x="667" y="2003"/>
                </a:cubicBezTo>
                <a:close/>
                <a:moveTo>
                  <a:pt x="907" y="2003"/>
                </a:moveTo>
                <a:lnTo>
                  <a:pt x="1047" y="2003"/>
                </a:lnTo>
                <a:cubicBezTo>
                  <a:pt x="1052" y="2003"/>
                  <a:pt x="1057" y="2007"/>
                  <a:pt x="1057" y="2013"/>
                </a:cubicBezTo>
                <a:cubicBezTo>
                  <a:pt x="1057" y="2018"/>
                  <a:pt x="1052" y="2023"/>
                  <a:pt x="1047" y="2023"/>
                </a:cubicBezTo>
                <a:lnTo>
                  <a:pt x="907" y="2023"/>
                </a:lnTo>
                <a:cubicBezTo>
                  <a:pt x="901" y="2023"/>
                  <a:pt x="897" y="2018"/>
                  <a:pt x="897" y="2013"/>
                </a:cubicBezTo>
                <a:cubicBezTo>
                  <a:pt x="897" y="2007"/>
                  <a:pt x="901" y="2003"/>
                  <a:pt x="907" y="2003"/>
                </a:cubicBezTo>
                <a:close/>
                <a:moveTo>
                  <a:pt x="1147" y="2003"/>
                </a:moveTo>
                <a:lnTo>
                  <a:pt x="1287" y="2003"/>
                </a:lnTo>
                <a:cubicBezTo>
                  <a:pt x="1292" y="2003"/>
                  <a:pt x="1297" y="2007"/>
                  <a:pt x="1297" y="2013"/>
                </a:cubicBezTo>
                <a:cubicBezTo>
                  <a:pt x="1297" y="2018"/>
                  <a:pt x="1292" y="2023"/>
                  <a:pt x="1287" y="2023"/>
                </a:cubicBezTo>
                <a:lnTo>
                  <a:pt x="1147" y="2023"/>
                </a:lnTo>
                <a:cubicBezTo>
                  <a:pt x="1141" y="2023"/>
                  <a:pt x="1137" y="2018"/>
                  <a:pt x="1137" y="2013"/>
                </a:cubicBezTo>
                <a:cubicBezTo>
                  <a:pt x="1137" y="2007"/>
                  <a:pt x="1141" y="2003"/>
                  <a:pt x="1147" y="2003"/>
                </a:cubicBezTo>
                <a:close/>
                <a:moveTo>
                  <a:pt x="1387" y="2003"/>
                </a:moveTo>
                <a:lnTo>
                  <a:pt x="1527" y="2003"/>
                </a:lnTo>
                <a:cubicBezTo>
                  <a:pt x="1532" y="2003"/>
                  <a:pt x="1537" y="2007"/>
                  <a:pt x="1537" y="2013"/>
                </a:cubicBezTo>
                <a:cubicBezTo>
                  <a:pt x="1537" y="2018"/>
                  <a:pt x="1532" y="2023"/>
                  <a:pt x="1527" y="2023"/>
                </a:cubicBezTo>
                <a:lnTo>
                  <a:pt x="1387" y="2023"/>
                </a:lnTo>
                <a:cubicBezTo>
                  <a:pt x="1381" y="2023"/>
                  <a:pt x="1377" y="2018"/>
                  <a:pt x="1377" y="2013"/>
                </a:cubicBezTo>
                <a:cubicBezTo>
                  <a:pt x="1377" y="2007"/>
                  <a:pt x="1381" y="2003"/>
                  <a:pt x="1387" y="2003"/>
                </a:cubicBezTo>
                <a:close/>
                <a:moveTo>
                  <a:pt x="1627" y="2003"/>
                </a:moveTo>
                <a:lnTo>
                  <a:pt x="1767" y="2003"/>
                </a:lnTo>
                <a:cubicBezTo>
                  <a:pt x="1772" y="2003"/>
                  <a:pt x="1777" y="2007"/>
                  <a:pt x="1777" y="2013"/>
                </a:cubicBezTo>
                <a:cubicBezTo>
                  <a:pt x="1777" y="2018"/>
                  <a:pt x="1772" y="2023"/>
                  <a:pt x="1767" y="2023"/>
                </a:cubicBezTo>
                <a:lnTo>
                  <a:pt x="1627" y="2023"/>
                </a:lnTo>
                <a:cubicBezTo>
                  <a:pt x="1621" y="2023"/>
                  <a:pt x="1617" y="2018"/>
                  <a:pt x="1617" y="2013"/>
                </a:cubicBezTo>
                <a:cubicBezTo>
                  <a:pt x="1617" y="2007"/>
                  <a:pt x="1621" y="2003"/>
                  <a:pt x="1627" y="2003"/>
                </a:cubicBezTo>
                <a:close/>
                <a:moveTo>
                  <a:pt x="1867" y="2003"/>
                </a:moveTo>
                <a:lnTo>
                  <a:pt x="2007" y="2003"/>
                </a:lnTo>
                <a:cubicBezTo>
                  <a:pt x="2012" y="2003"/>
                  <a:pt x="2017" y="2007"/>
                  <a:pt x="2017" y="2013"/>
                </a:cubicBezTo>
                <a:cubicBezTo>
                  <a:pt x="2017" y="2018"/>
                  <a:pt x="2012" y="2023"/>
                  <a:pt x="2007" y="2023"/>
                </a:cubicBezTo>
                <a:lnTo>
                  <a:pt x="1867" y="2023"/>
                </a:lnTo>
                <a:cubicBezTo>
                  <a:pt x="1861" y="2023"/>
                  <a:pt x="1857" y="2018"/>
                  <a:pt x="1857" y="2013"/>
                </a:cubicBezTo>
                <a:cubicBezTo>
                  <a:pt x="1857" y="2007"/>
                  <a:pt x="1861" y="2003"/>
                  <a:pt x="1867" y="2003"/>
                </a:cubicBezTo>
                <a:close/>
                <a:moveTo>
                  <a:pt x="2107" y="2003"/>
                </a:moveTo>
                <a:lnTo>
                  <a:pt x="2247" y="2003"/>
                </a:lnTo>
                <a:cubicBezTo>
                  <a:pt x="2252" y="2003"/>
                  <a:pt x="2257" y="2007"/>
                  <a:pt x="2257" y="2013"/>
                </a:cubicBezTo>
                <a:cubicBezTo>
                  <a:pt x="2257" y="2018"/>
                  <a:pt x="2252" y="2023"/>
                  <a:pt x="2247" y="2023"/>
                </a:cubicBezTo>
                <a:lnTo>
                  <a:pt x="2107" y="2023"/>
                </a:lnTo>
                <a:cubicBezTo>
                  <a:pt x="2101" y="2023"/>
                  <a:pt x="2097" y="2018"/>
                  <a:pt x="2097" y="2013"/>
                </a:cubicBezTo>
                <a:cubicBezTo>
                  <a:pt x="2097" y="2007"/>
                  <a:pt x="2101" y="2003"/>
                  <a:pt x="2107" y="2003"/>
                </a:cubicBezTo>
                <a:close/>
                <a:moveTo>
                  <a:pt x="2347" y="2003"/>
                </a:moveTo>
                <a:lnTo>
                  <a:pt x="2487" y="2003"/>
                </a:lnTo>
                <a:cubicBezTo>
                  <a:pt x="2492" y="2003"/>
                  <a:pt x="2497" y="2007"/>
                  <a:pt x="2497" y="2013"/>
                </a:cubicBezTo>
                <a:cubicBezTo>
                  <a:pt x="2497" y="2018"/>
                  <a:pt x="2492" y="2023"/>
                  <a:pt x="2487" y="2023"/>
                </a:cubicBezTo>
                <a:lnTo>
                  <a:pt x="2347" y="2023"/>
                </a:lnTo>
                <a:cubicBezTo>
                  <a:pt x="2341" y="2023"/>
                  <a:pt x="2337" y="2018"/>
                  <a:pt x="2337" y="2013"/>
                </a:cubicBezTo>
                <a:cubicBezTo>
                  <a:pt x="2337" y="2007"/>
                  <a:pt x="2341" y="2003"/>
                  <a:pt x="2347" y="2003"/>
                </a:cubicBezTo>
                <a:close/>
                <a:moveTo>
                  <a:pt x="2587" y="2003"/>
                </a:moveTo>
                <a:lnTo>
                  <a:pt x="2727" y="2003"/>
                </a:lnTo>
                <a:cubicBezTo>
                  <a:pt x="2732" y="2003"/>
                  <a:pt x="2737" y="2007"/>
                  <a:pt x="2737" y="2013"/>
                </a:cubicBezTo>
                <a:cubicBezTo>
                  <a:pt x="2737" y="2018"/>
                  <a:pt x="2732" y="2023"/>
                  <a:pt x="2727" y="2023"/>
                </a:cubicBezTo>
                <a:lnTo>
                  <a:pt x="2587" y="2023"/>
                </a:lnTo>
                <a:cubicBezTo>
                  <a:pt x="2581" y="2023"/>
                  <a:pt x="2577" y="2018"/>
                  <a:pt x="2577" y="2013"/>
                </a:cubicBezTo>
                <a:cubicBezTo>
                  <a:pt x="2577" y="2007"/>
                  <a:pt x="2581" y="2003"/>
                  <a:pt x="2587" y="2003"/>
                </a:cubicBezTo>
                <a:close/>
                <a:moveTo>
                  <a:pt x="2827" y="2003"/>
                </a:moveTo>
                <a:lnTo>
                  <a:pt x="2967" y="2003"/>
                </a:lnTo>
                <a:cubicBezTo>
                  <a:pt x="2972" y="2003"/>
                  <a:pt x="2977" y="2007"/>
                  <a:pt x="2977" y="2013"/>
                </a:cubicBezTo>
                <a:cubicBezTo>
                  <a:pt x="2977" y="2018"/>
                  <a:pt x="2972" y="2023"/>
                  <a:pt x="2967" y="2023"/>
                </a:cubicBezTo>
                <a:lnTo>
                  <a:pt x="2827" y="2023"/>
                </a:lnTo>
                <a:cubicBezTo>
                  <a:pt x="2821" y="2023"/>
                  <a:pt x="2817" y="2018"/>
                  <a:pt x="2817" y="2013"/>
                </a:cubicBezTo>
                <a:cubicBezTo>
                  <a:pt x="2817" y="2007"/>
                  <a:pt x="2821" y="2003"/>
                  <a:pt x="2827" y="2003"/>
                </a:cubicBezTo>
                <a:close/>
                <a:moveTo>
                  <a:pt x="3067" y="2003"/>
                </a:moveTo>
                <a:lnTo>
                  <a:pt x="3207" y="2003"/>
                </a:lnTo>
                <a:cubicBezTo>
                  <a:pt x="3212" y="2003"/>
                  <a:pt x="3217" y="2007"/>
                  <a:pt x="3217" y="2013"/>
                </a:cubicBezTo>
                <a:cubicBezTo>
                  <a:pt x="3217" y="2018"/>
                  <a:pt x="3212" y="2023"/>
                  <a:pt x="3207" y="2023"/>
                </a:cubicBezTo>
                <a:lnTo>
                  <a:pt x="3067" y="2023"/>
                </a:lnTo>
                <a:cubicBezTo>
                  <a:pt x="3061" y="2023"/>
                  <a:pt x="3057" y="2018"/>
                  <a:pt x="3057" y="2013"/>
                </a:cubicBezTo>
                <a:cubicBezTo>
                  <a:pt x="3057" y="2007"/>
                  <a:pt x="3061" y="2003"/>
                  <a:pt x="3067" y="2003"/>
                </a:cubicBezTo>
                <a:close/>
                <a:moveTo>
                  <a:pt x="3307" y="2003"/>
                </a:moveTo>
                <a:lnTo>
                  <a:pt x="3447" y="2003"/>
                </a:lnTo>
                <a:cubicBezTo>
                  <a:pt x="3452" y="2003"/>
                  <a:pt x="3457" y="2007"/>
                  <a:pt x="3457" y="2013"/>
                </a:cubicBezTo>
                <a:cubicBezTo>
                  <a:pt x="3457" y="2018"/>
                  <a:pt x="3452" y="2023"/>
                  <a:pt x="3447" y="2023"/>
                </a:cubicBezTo>
                <a:lnTo>
                  <a:pt x="3307" y="2023"/>
                </a:lnTo>
                <a:cubicBezTo>
                  <a:pt x="3301" y="2023"/>
                  <a:pt x="3297" y="2018"/>
                  <a:pt x="3297" y="2013"/>
                </a:cubicBezTo>
                <a:cubicBezTo>
                  <a:pt x="3297" y="2007"/>
                  <a:pt x="3301" y="2003"/>
                  <a:pt x="3307" y="2003"/>
                </a:cubicBezTo>
                <a:close/>
                <a:moveTo>
                  <a:pt x="3547" y="2003"/>
                </a:moveTo>
                <a:lnTo>
                  <a:pt x="3687" y="2003"/>
                </a:lnTo>
                <a:cubicBezTo>
                  <a:pt x="3692" y="2003"/>
                  <a:pt x="3697" y="2007"/>
                  <a:pt x="3697" y="2013"/>
                </a:cubicBezTo>
                <a:cubicBezTo>
                  <a:pt x="3697" y="2018"/>
                  <a:pt x="3692" y="2023"/>
                  <a:pt x="3687" y="2023"/>
                </a:cubicBezTo>
                <a:lnTo>
                  <a:pt x="3547" y="2023"/>
                </a:lnTo>
                <a:cubicBezTo>
                  <a:pt x="3541" y="2023"/>
                  <a:pt x="3537" y="2018"/>
                  <a:pt x="3537" y="2013"/>
                </a:cubicBezTo>
                <a:cubicBezTo>
                  <a:pt x="3537" y="2007"/>
                  <a:pt x="3541" y="2003"/>
                  <a:pt x="3547" y="2003"/>
                </a:cubicBezTo>
                <a:close/>
                <a:moveTo>
                  <a:pt x="3787" y="2003"/>
                </a:moveTo>
                <a:lnTo>
                  <a:pt x="3927" y="2003"/>
                </a:lnTo>
                <a:cubicBezTo>
                  <a:pt x="3932" y="2003"/>
                  <a:pt x="3937" y="2007"/>
                  <a:pt x="3937" y="2013"/>
                </a:cubicBezTo>
                <a:cubicBezTo>
                  <a:pt x="3937" y="2018"/>
                  <a:pt x="3932" y="2023"/>
                  <a:pt x="3927" y="2023"/>
                </a:cubicBezTo>
                <a:lnTo>
                  <a:pt x="3787" y="2023"/>
                </a:lnTo>
                <a:cubicBezTo>
                  <a:pt x="3781" y="2023"/>
                  <a:pt x="3777" y="2018"/>
                  <a:pt x="3777" y="2013"/>
                </a:cubicBezTo>
                <a:cubicBezTo>
                  <a:pt x="3777" y="2007"/>
                  <a:pt x="3781" y="2003"/>
                  <a:pt x="3787" y="2003"/>
                </a:cubicBezTo>
                <a:close/>
                <a:moveTo>
                  <a:pt x="4027" y="2003"/>
                </a:moveTo>
                <a:lnTo>
                  <a:pt x="4167" y="2003"/>
                </a:lnTo>
                <a:cubicBezTo>
                  <a:pt x="4172" y="2003"/>
                  <a:pt x="4177" y="2007"/>
                  <a:pt x="4177" y="2013"/>
                </a:cubicBezTo>
                <a:cubicBezTo>
                  <a:pt x="4177" y="2018"/>
                  <a:pt x="4172" y="2023"/>
                  <a:pt x="4167" y="2023"/>
                </a:cubicBezTo>
                <a:lnTo>
                  <a:pt x="4027" y="2023"/>
                </a:lnTo>
                <a:cubicBezTo>
                  <a:pt x="4021" y="2023"/>
                  <a:pt x="4017" y="2018"/>
                  <a:pt x="4017" y="2013"/>
                </a:cubicBezTo>
                <a:cubicBezTo>
                  <a:pt x="4017" y="2007"/>
                  <a:pt x="4021" y="2003"/>
                  <a:pt x="4027" y="2003"/>
                </a:cubicBezTo>
                <a:close/>
                <a:moveTo>
                  <a:pt x="4267" y="2003"/>
                </a:moveTo>
                <a:lnTo>
                  <a:pt x="4407" y="2003"/>
                </a:lnTo>
                <a:cubicBezTo>
                  <a:pt x="4412" y="2003"/>
                  <a:pt x="4417" y="2007"/>
                  <a:pt x="4417" y="2013"/>
                </a:cubicBezTo>
                <a:cubicBezTo>
                  <a:pt x="4417" y="2018"/>
                  <a:pt x="4412" y="2023"/>
                  <a:pt x="4407" y="2023"/>
                </a:cubicBezTo>
                <a:lnTo>
                  <a:pt x="4267" y="2023"/>
                </a:lnTo>
                <a:cubicBezTo>
                  <a:pt x="4261" y="2023"/>
                  <a:pt x="4257" y="2018"/>
                  <a:pt x="4257" y="2013"/>
                </a:cubicBezTo>
                <a:cubicBezTo>
                  <a:pt x="4257" y="2007"/>
                  <a:pt x="4261" y="2003"/>
                  <a:pt x="4267" y="2003"/>
                </a:cubicBezTo>
                <a:close/>
                <a:moveTo>
                  <a:pt x="4507" y="2003"/>
                </a:moveTo>
                <a:lnTo>
                  <a:pt x="4545" y="2003"/>
                </a:lnTo>
                <a:lnTo>
                  <a:pt x="4535" y="2013"/>
                </a:lnTo>
                <a:lnTo>
                  <a:pt x="4535" y="1911"/>
                </a:lnTo>
                <a:cubicBezTo>
                  <a:pt x="4535" y="1906"/>
                  <a:pt x="4540" y="1901"/>
                  <a:pt x="4545" y="1901"/>
                </a:cubicBezTo>
                <a:cubicBezTo>
                  <a:pt x="4551" y="1901"/>
                  <a:pt x="4555" y="1906"/>
                  <a:pt x="4555" y="1911"/>
                </a:cubicBezTo>
                <a:lnTo>
                  <a:pt x="4555" y="2013"/>
                </a:lnTo>
                <a:cubicBezTo>
                  <a:pt x="4555" y="2018"/>
                  <a:pt x="4551" y="2023"/>
                  <a:pt x="4545" y="2023"/>
                </a:cubicBezTo>
                <a:lnTo>
                  <a:pt x="4507" y="2023"/>
                </a:lnTo>
                <a:cubicBezTo>
                  <a:pt x="4501" y="2023"/>
                  <a:pt x="4497" y="2018"/>
                  <a:pt x="4497" y="2013"/>
                </a:cubicBezTo>
                <a:cubicBezTo>
                  <a:pt x="4497" y="2007"/>
                  <a:pt x="4501" y="2003"/>
                  <a:pt x="4507" y="2003"/>
                </a:cubicBezTo>
                <a:close/>
                <a:moveTo>
                  <a:pt x="4535" y="1811"/>
                </a:moveTo>
                <a:lnTo>
                  <a:pt x="4535" y="1671"/>
                </a:lnTo>
                <a:cubicBezTo>
                  <a:pt x="4535" y="1666"/>
                  <a:pt x="4540" y="1661"/>
                  <a:pt x="4545" y="1661"/>
                </a:cubicBezTo>
                <a:cubicBezTo>
                  <a:pt x="4551" y="1661"/>
                  <a:pt x="4555" y="1666"/>
                  <a:pt x="4555" y="1671"/>
                </a:cubicBezTo>
                <a:lnTo>
                  <a:pt x="4555" y="1811"/>
                </a:lnTo>
                <a:cubicBezTo>
                  <a:pt x="4555" y="1817"/>
                  <a:pt x="4551" y="1821"/>
                  <a:pt x="4545" y="1821"/>
                </a:cubicBezTo>
                <a:cubicBezTo>
                  <a:pt x="4540" y="1821"/>
                  <a:pt x="4535" y="1817"/>
                  <a:pt x="4535" y="1811"/>
                </a:cubicBezTo>
                <a:close/>
                <a:moveTo>
                  <a:pt x="4535" y="1571"/>
                </a:moveTo>
                <a:lnTo>
                  <a:pt x="4535" y="1431"/>
                </a:lnTo>
                <a:cubicBezTo>
                  <a:pt x="4535" y="1426"/>
                  <a:pt x="4540" y="1421"/>
                  <a:pt x="4545" y="1421"/>
                </a:cubicBezTo>
                <a:cubicBezTo>
                  <a:pt x="4551" y="1421"/>
                  <a:pt x="4555" y="1426"/>
                  <a:pt x="4555" y="1431"/>
                </a:cubicBezTo>
                <a:lnTo>
                  <a:pt x="4555" y="1571"/>
                </a:lnTo>
                <a:cubicBezTo>
                  <a:pt x="4555" y="1577"/>
                  <a:pt x="4551" y="1581"/>
                  <a:pt x="4545" y="1581"/>
                </a:cubicBezTo>
                <a:cubicBezTo>
                  <a:pt x="4540" y="1581"/>
                  <a:pt x="4535" y="1577"/>
                  <a:pt x="4535" y="1571"/>
                </a:cubicBezTo>
                <a:close/>
                <a:moveTo>
                  <a:pt x="4535" y="1331"/>
                </a:moveTo>
                <a:lnTo>
                  <a:pt x="4535" y="1191"/>
                </a:lnTo>
                <a:cubicBezTo>
                  <a:pt x="4535" y="1186"/>
                  <a:pt x="4540" y="1181"/>
                  <a:pt x="4545" y="1181"/>
                </a:cubicBezTo>
                <a:cubicBezTo>
                  <a:pt x="4551" y="1181"/>
                  <a:pt x="4555" y="1186"/>
                  <a:pt x="4555" y="1191"/>
                </a:cubicBezTo>
                <a:lnTo>
                  <a:pt x="4555" y="1331"/>
                </a:lnTo>
                <a:cubicBezTo>
                  <a:pt x="4555" y="1337"/>
                  <a:pt x="4551" y="1341"/>
                  <a:pt x="4545" y="1341"/>
                </a:cubicBezTo>
                <a:cubicBezTo>
                  <a:pt x="4540" y="1341"/>
                  <a:pt x="4535" y="1337"/>
                  <a:pt x="4535" y="1331"/>
                </a:cubicBezTo>
                <a:close/>
                <a:moveTo>
                  <a:pt x="4535" y="1091"/>
                </a:moveTo>
                <a:lnTo>
                  <a:pt x="4535" y="951"/>
                </a:lnTo>
                <a:cubicBezTo>
                  <a:pt x="4535" y="946"/>
                  <a:pt x="4540" y="941"/>
                  <a:pt x="4545" y="941"/>
                </a:cubicBezTo>
                <a:cubicBezTo>
                  <a:pt x="4551" y="941"/>
                  <a:pt x="4555" y="946"/>
                  <a:pt x="4555" y="951"/>
                </a:cubicBezTo>
                <a:lnTo>
                  <a:pt x="4555" y="1091"/>
                </a:lnTo>
                <a:cubicBezTo>
                  <a:pt x="4555" y="1097"/>
                  <a:pt x="4551" y="1101"/>
                  <a:pt x="4545" y="1101"/>
                </a:cubicBezTo>
                <a:cubicBezTo>
                  <a:pt x="4540" y="1101"/>
                  <a:pt x="4535" y="1097"/>
                  <a:pt x="4535" y="1091"/>
                </a:cubicBezTo>
                <a:close/>
                <a:moveTo>
                  <a:pt x="4535" y="851"/>
                </a:moveTo>
                <a:lnTo>
                  <a:pt x="4535" y="711"/>
                </a:lnTo>
                <a:cubicBezTo>
                  <a:pt x="4535" y="706"/>
                  <a:pt x="4540" y="701"/>
                  <a:pt x="4545" y="701"/>
                </a:cubicBezTo>
                <a:cubicBezTo>
                  <a:pt x="4551" y="701"/>
                  <a:pt x="4555" y="706"/>
                  <a:pt x="4555" y="711"/>
                </a:cubicBezTo>
                <a:lnTo>
                  <a:pt x="4555" y="851"/>
                </a:lnTo>
                <a:cubicBezTo>
                  <a:pt x="4555" y="857"/>
                  <a:pt x="4551" y="861"/>
                  <a:pt x="4545" y="861"/>
                </a:cubicBezTo>
                <a:cubicBezTo>
                  <a:pt x="4540" y="861"/>
                  <a:pt x="4535" y="857"/>
                  <a:pt x="4535" y="851"/>
                </a:cubicBezTo>
                <a:close/>
                <a:moveTo>
                  <a:pt x="4535" y="611"/>
                </a:moveTo>
                <a:lnTo>
                  <a:pt x="4535" y="471"/>
                </a:lnTo>
                <a:cubicBezTo>
                  <a:pt x="4535" y="466"/>
                  <a:pt x="4540" y="461"/>
                  <a:pt x="4545" y="461"/>
                </a:cubicBezTo>
                <a:cubicBezTo>
                  <a:pt x="4551" y="461"/>
                  <a:pt x="4555" y="466"/>
                  <a:pt x="4555" y="471"/>
                </a:cubicBezTo>
                <a:lnTo>
                  <a:pt x="4555" y="611"/>
                </a:lnTo>
                <a:cubicBezTo>
                  <a:pt x="4555" y="617"/>
                  <a:pt x="4551" y="621"/>
                  <a:pt x="4545" y="621"/>
                </a:cubicBezTo>
                <a:cubicBezTo>
                  <a:pt x="4540" y="621"/>
                  <a:pt x="4535" y="617"/>
                  <a:pt x="4535" y="611"/>
                </a:cubicBezTo>
                <a:close/>
                <a:moveTo>
                  <a:pt x="4535" y="371"/>
                </a:moveTo>
                <a:lnTo>
                  <a:pt x="4535" y="231"/>
                </a:lnTo>
                <a:cubicBezTo>
                  <a:pt x="4535" y="226"/>
                  <a:pt x="4540" y="221"/>
                  <a:pt x="4545" y="221"/>
                </a:cubicBezTo>
                <a:cubicBezTo>
                  <a:pt x="4551" y="221"/>
                  <a:pt x="4555" y="226"/>
                  <a:pt x="4555" y="231"/>
                </a:cubicBezTo>
                <a:lnTo>
                  <a:pt x="4555" y="371"/>
                </a:lnTo>
                <a:cubicBezTo>
                  <a:pt x="4555" y="377"/>
                  <a:pt x="4551" y="381"/>
                  <a:pt x="4545" y="381"/>
                </a:cubicBezTo>
                <a:cubicBezTo>
                  <a:pt x="4540" y="381"/>
                  <a:pt x="4535" y="377"/>
                  <a:pt x="4535" y="371"/>
                </a:cubicBezTo>
                <a:close/>
                <a:moveTo>
                  <a:pt x="4535" y="131"/>
                </a:moveTo>
                <a:lnTo>
                  <a:pt x="4535" y="10"/>
                </a:lnTo>
                <a:lnTo>
                  <a:pt x="4545" y="20"/>
                </a:lnTo>
                <a:lnTo>
                  <a:pt x="4527" y="20"/>
                </a:lnTo>
                <a:cubicBezTo>
                  <a:pt x="4521" y="20"/>
                  <a:pt x="4517" y="15"/>
                  <a:pt x="4517" y="10"/>
                </a:cubicBezTo>
                <a:cubicBezTo>
                  <a:pt x="4517" y="4"/>
                  <a:pt x="4521" y="0"/>
                  <a:pt x="4527" y="0"/>
                </a:cubicBezTo>
                <a:lnTo>
                  <a:pt x="4545" y="0"/>
                </a:lnTo>
                <a:cubicBezTo>
                  <a:pt x="4551" y="0"/>
                  <a:pt x="4555" y="4"/>
                  <a:pt x="4555" y="10"/>
                </a:cubicBezTo>
                <a:lnTo>
                  <a:pt x="4555" y="131"/>
                </a:lnTo>
                <a:cubicBezTo>
                  <a:pt x="4555" y="137"/>
                  <a:pt x="4551" y="141"/>
                  <a:pt x="4545" y="141"/>
                </a:cubicBezTo>
                <a:cubicBezTo>
                  <a:pt x="4540" y="141"/>
                  <a:pt x="4535" y="137"/>
                  <a:pt x="4535" y="131"/>
                </a:cubicBezTo>
                <a:close/>
                <a:moveTo>
                  <a:pt x="4427" y="20"/>
                </a:moveTo>
                <a:lnTo>
                  <a:pt x="4287" y="20"/>
                </a:lnTo>
                <a:cubicBezTo>
                  <a:pt x="4281" y="20"/>
                  <a:pt x="4277" y="15"/>
                  <a:pt x="4277" y="10"/>
                </a:cubicBezTo>
                <a:cubicBezTo>
                  <a:pt x="4277" y="4"/>
                  <a:pt x="4281" y="0"/>
                  <a:pt x="4287" y="0"/>
                </a:cubicBezTo>
                <a:lnTo>
                  <a:pt x="4427" y="0"/>
                </a:lnTo>
                <a:cubicBezTo>
                  <a:pt x="4433" y="0"/>
                  <a:pt x="4437" y="4"/>
                  <a:pt x="4437" y="10"/>
                </a:cubicBezTo>
                <a:cubicBezTo>
                  <a:pt x="4437" y="15"/>
                  <a:pt x="4433" y="20"/>
                  <a:pt x="4427" y="20"/>
                </a:cubicBezTo>
                <a:close/>
                <a:moveTo>
                  <a:pt x="4187" y="20"/>
                </a:moveTo>
                <a:lnTo>
                  <a:pt x="4047" y="20"/>
                </a:lnTo>
                <a:cubicBezTo>
                  <a:pt x="4041" y="20"/>
                  <a:pt x="4037" y="15"/>
                  <a:pt x="4037" y="10"/>
                </a:cubicBezTo>
                <a:cubicBezTo>
                  <a:pt x="4037" y="4"/>
                  <a:pt x="4041" y="0"/>
                  <a:pt x="4047" y="0"/>
                </a:cubicBezTo>
                <a:lnTo>
                  <a:pt x="4187" y="0"/>
                </a:lnTo>
                <a:cubicBezTo>
                  <a:pt x="4193" y="0"/>
                  <a:pt x="4197" y="4"/>
                  <a:pt x="4197" y="10"/>
                </a:cubicBezTo>
                <a:cubicBezTo>
                  <a:pt x="4197" y="15"/>
                  <a:pt x="4193" y="20"/>
                  <a:pt x="4187" y="20"/>
                </a:cubicBezTo>
                <a:close/>
                <a:moveTo>
                  <a:pt x="3947" y="20"/>
                </a:moveTo>
                <a:lnTo>
                  <a:pt x="3807" y="20"/>
                </a:lnTo>
                <a:cubicBezTo>
                  <a:pt x="3801" y="20"/>
                  <a:pt x="3797" y="15"/>
                  <a:pt x="3797" y="10"/>
                </a:cubicBezTo>
                <a:cubicBezTo>
                  <a:pt x="3797" y="4"/>
                  <a:pt x="3801" y="0"/>
                  <a:pt x="3807" y="0"/>
                </a:cubicBezTo>
                <a:lnTo>
                  <a:pt x="3947" y="0"/>
                </a:lnTo>
                <a:cubicBezTo>
                  <a:pt x="3953" y="0"/>
                  <a:pt x="3957" y="4"/>
                  <a:pt x="3957" y="10"/>
                </a:cubicBezTo>
                <a:cubicBezTo>
                  <a:pt x="3957" y="15"/>
                  <a:pt x="3953" y="20"/>
                  <a:pt x="3947" y="20"/>
                </a:cubicBezTo>
                <a:close/>
                <a:moveTo>
                  <a:pt x="3707" y="20"/>
                </a:moveTo>
                <a:lnTo>
                  <a:pt x="3567" y="20"/>
                </a:lnTo>
                <a:cubicBezTo>
                  <a:pt x="3561" y="20"/>
                  <a:pt x="3557" y="15"/>
                  <a:pt x="3557" y="10"/>
                </a:cubicBezTo>
                <a:cubicBezTo>
                  <a:pt x="3557" y="4"/>
                  <a:pt x="3561" y="0"/>
                  <a:pt x="3567" y="0"/>
                </a:cubicBezTo>
                <a:lnTo>
                  <a:pt x="3707" y="0"/>
                </a:lnTo>
                <a:cubicBezTo>
                  <a:pt x="3713" y="0"/>
                  <a:pt x="3717" y="4"/>
                  <a:pt x="3717" y="10"/>
                </a:cubicBezTo>
                <a:cubicBezTo>
                  <a:pt x="3717" y="15"/>
                  <a:pt x="3713" y="20"/>
                  <a:pt x="3707" y="20"/>
                </a:cubicBezTo>
                <a:close/>
                <a:moveTo>
                  <a:pt x="3467" y="20"/>
                </a:moveTo>
                <a:lnTo>
                  <a:pt x="3327" y="20"/>
                </a:lnTo>
                <a:cubicBezTo>
                  <a:pt x="3321" y="20"/>
                  <a:pt x="3317" y="15"/>
                  <a:pt x="3317" y="10"/>
                </a:cubicBezTo>
                <a:cubicBezTo>
                  <a:pt x="3317" y="4"/>
                  <a:pt x="3321" y="0"/>
                  <a:pt x="3327" y="0"/>
                </a:cubicBezTo>
                <a:lnTo>
                  <a:pt x="3467" y="0"/>
                </a:lnTo>
                <a:cubicBezTo>
                  <a:pt x="3473" y="0"/>
                  <a:pt x="3477" y="4"/>
                  <a:pt x="3477" y="10"/>
                </a:cubicBezTo>
                <a:cubicBezTo>
                  <a:pt x="3477" y="15"/>
                  <a:pt x="3473" y="20"/>
                  <a:pt x="3467" y="20"/>
                </a:cubicBezTo>
                <a:close/>
                <a:moveTo>
                  <a:pt x="3227" y="20"/>
                </a:moveTo>
                <a:lnTo>
                  <a:pt x="3087" y="20"/>
                </a:lnTo>
                <a:cubicBezTo>
                  <a:pt x="3081" y="20"/>
                  <a:pt x="3077" y="15"/>
                  <a:pt x="3077" y="10"/>
                </a:cubicBezTo>
                <a:cubicBezTo>
                  <a:pt x="3077" y="4"/>
                  <a:pt x="3081" y="0"/>
                  <a:pt x="3087" y="0"/>
                </a:cubicBezTo>
                <a:lnTo>
                  <a:pt x="3227" y="0"/>
                </a:lnTo>
                <a:cubicBezTo>
                  <a:pt x="3233" y="0"/>
                  <a:pt x="3237" y="4"/>
                  <a:pt x="3237" y="10"/>
                </a:cubicBezTo>
                <a:cubicBezTo>
                  <a:pt x="3237" y="15"/>
                  <a:pt x="3233" y="20"/>
                  <a:pt x="3227" y="20"/>
                </a:cubicBezTo>
                <a:close/>
                <a:moveTo>
                  <a:pt x="2987" y="20"/>
                </a:moveTo>
                <a:lnTo>
                  <a:pt x="2847" y="20"/>
                </a:lnTo>
                <a:cubicBezTo>
                  <a:pt x="2841" y="20"/>
                  <a:pt x="2837" y="15"/>
                  <a:pt x="2837" y="10"/>
                </a:cubicBezTo>
                <a:cubicBezTo>
                  <a:pt x="2837" y="4"/>
                  <a:pt x="2841" y="0"/>
                  <a:pt x="2847" y="0"/>
                </a:cubicBezTo>
                <a:lnTo>
                  <a:pt x="2987" y="0"/>
                </a:lnTo>
                <a:cubicBezTo>
                  <a:pt x="2993" y="0"/>
                  <a:pt x="2997" y="4"/>
                  <a:pt x="2997" y="10"/>
                </a:cubicBezTo>
                <a:cubicBezTo>
                  <a:pt x="2997" y="15"/>
                  <a:pt x="2993" y="20"/>
                  <a:pt x="2987" y="20"/>
                </a:cubicBezTo>
                <a:close/>
                <a:moveTo>
                  <a:pt x="2747" y="20"/>
                </a:moveTo>
                <a:lnTo>
                  <a:pt x="2607" y="20"/>
                </a:lnTo>
                <a:cubicBezTo>
                  <a:pt x="2601" y="20"/>
                  <a:pt x="2597" y="15"/>
                  <a:pt x="2597" y="10"/>
                </a:cubicBezTo>
                <a:cubicBezTo>
                  <a:pt x="2597" y="4"/>
                  <a:pt x="2601" y="0"/>
                  <a:pt x="2607" y="0"/>
                </a:cubicBezTo>
                <a:lnTo>
                  <a:pt x="2747" y="0"/>
                </a:lnTo>
                <a:cubicBezTo>
                  <a:pt x="2753" y="0"/>
                  <a:pt x="2757" y="4"/>
                  <a:pt x="2757" y="10"/>
                </a:cubicBezTo>
                <a:cubicBezTo>
                  <a:pt x="2757" y="15"/>
                  <a:pt x="2753" y="20"/>
                  <a:pt x="2747" y="20"/>
                </a:cubicBezTo>
                <a:close/>
                <a:moveTo>
                  <a:pt x="2507" y="20"/>
                </a:moveTo>
                <a:lnTo>
                  <a:pt x="2367" y="20"/>
                </a:lnTo>
                <a:cubicBezTo>
                  <a:pt x="2361" y="20"/>
                  <a:pt x="2357" y="15"/>
                  <a:pt x="2357" y="10"/>
                </a:cubicBezTo>
                <a:cubicBezTo>
                  <a:pt x="2357" y="4"/>
                  <a:pt x="2361" y="0"/>
                  <a:pt x="2367" y="0"/>
                </a:cubicBezTo>
                <a:lnTo>
                  <a:pt x="2507" y="0"/>
                </a:lnTo>
                <a:cubicBezTo>
                  <a:pt x="2513" y="0"/>
                  <a:pt x="2517" y="4"/>
                  <a:pt x="2517" y="10"/>
                </a:cubicBezTo>
                <a:cubicBezTo>
                  <a:pt x="2517" y="15"/>
                  <a:pt x="2513" y="20"/>
                  <a:pt x="2507" y="20"/>
                </a:cubicBezTo>
                <a:close/>
                <a:moveTo>
                  <a:pt x="2267" y="20"/>
                </a:moveTo>
                <a:lnTo>
                  <a:pt x="2127" y="20"/>
                </a:lnTo>
                <a:cubicBezTo>
                  <a:pt x="2121" y="20"/>
                  <a:pt x="2117" y="15"/>
                  <a:pt x="2117" y="10"/>
                </a:cubicBezTo>
                <a:cubicBezTo>
                  <a:pt x="2117" y="4"/>
                  <a:pt x="2121" y="0"/>
                  <a:pt x="2127" y="0"/>
                </a:cubicBezTo>
                <a:lnTo>
                  <a:pt x="2267" y="0"/>
                </a:lnTo>
                <a:cubicBezTo>
                  <a:pt x="2273" y="0"/>
                  <a:pt x="2277" y="4"/>
                  <a:pt x="2277" y="10"/>
                </a:cubicBezTo>
                <a:cubicBezTo>
                  <a:pt x="2277" y="15"/>
                  <a:pt x="2273" y="20"/>
                  <a:pt x="2267" y="20"/>
                </a:cubicBezTo>
                <a:close/>
                <a:moveTo>
                  <a:pt x="2027" y="20"/>
                </a:moveTo>
                <a:lnTo>
                  <a:pt x="1887" y="20"/>
                </a:lnTo>
                <a:cubicBezTo>
                  <a:pt x="1881" y="20"/>
                  <a:pt x="1877" y="15"/>
                  <a:pt x="1877" y="10"/>
                </a:cubicBezTo>
                <a:cubicBezTo>
                  <a:pt x="1877" y="4"/>
                  <a:pt x="1881" y="0"/>
                  <a:pt x="1887" y="0"/>
                </a:cubicBezTo>
                <a:lnTo>
                  <a:pt x="2027" y="0"/>
                </a:lnTo>
                <a:cubicBezTo>
                  <a:pt x="2033" y="0"/>
                  <a:pt x="2037" y="4"/>
                  <a:pt x="2037" y="10"/>
                </a:cubicBezTo>
                <a:cubicBezTo>
                  <a:pt x="2037" y="15"/>
                  <a:pt x="2033" y="20"/>
                  <a:pt x="2027" y="20"/>
                </a:cubicBezTo>
                <a:close/>
                <a:moveTo>
                  <a:pt x="1787" y="20"/>
                </a:moveTo>
                <a:lnTo>
                  <a:pt x="1647" y="20"/>
                </a:lnTo>
                <a:cubicBezTo>
                  <a:pt x="1641" y="20"/>
                  <a:pt x="1637" y="15"/>
                  <a:pt x="1637" y="10"/>
                </a:cubicBezTo>
                <a:cubicBezTo>
                  <a:pt x="1637" y="4"/>
                  <a:pt x="1641" y="0"/>
                  <a:pt x="1647" y="0"/>
                </a:cubicBezTo>
                <a:lnTo>
                  <a:pt x="1787" y="0"/>
                </a:lnTo>
                <a:cubicBezTo>
                  <a:pt x="1793" y="0"/>
                  <a:pt x="1797" y="4"/>
                  <a:pt x="1797" y="10"/>
                </a:cubicBezTo>
                <a:cubicBezTo>
                  <a:pt x="1797" y="15"/>
                  <a:pt x="1793" y="20"/>
                  <a:pt x="1787" y="20"/>
                </a:cubicBezTo>
                <a:close/>
                <a:moveTo>
                  <a:pt x="1547" y="20"/>
                </a:moveTo>
                <a:lnTo>
                  <a:pt x="1407" y="20"/>
                </a:lnTo>
                <a:cubicBezTo>
                  <a:pt x="1401" y="20"/>
                  <a:pt x="1397" y="15"/>
                  <a:pt x="1397" y="10"/>
                </a:cubicBezTo>
                <a:cubicBezTo>
                  <a:pt x="1397" y="4"/>
                  <a:pt x="1401" y="0"/>
                  <a:pt x="1407" y="0"/>
                </a:cubicBezTo>
                <a:lnTo>
                  <a:pt x="1547" y="0"/>
                </a:lnTo>
                <a:cubicBezTo>
                  <a:pt x="1553" y="0"/>
                  <a:pt x="1557" y="4"/>
                  <a:pt x="1557" y="10"/>
                </a:cubicBezTo>
                <a:cubicBezTo>
                  <a:pt x="1557" y="15"/>
                  <a:pt x="1553" y="20"/>
                  <a:pt x="1547" y="20"/>
                </a:cubicBezTo>
                <a:close/>
                <a:moveTo>
                  <a:pt x="1307" y="20"/>
                </a:moveTo>
                <a:lnTo>
                  <a:pt x="1167" y="20"/>
                </a:lnTo>
                <a:cubicBezTo>
                  <a:pt x="1161" y="20"/>
                  <a:pt x="1157" y="15"/>
                  <a:pt x="1157" y="10"/>
                </a:cubicBezTo>
                <a:cubicBezTo>
                  <a:pt x="1157" y="4"/>
                  <a:pt x="1161" y="0"/>
                  <a:pt x="1167" y="0"/>
                </a:cubicBezTo>
                <a:lnTo>
                  <a:pt x="1307" y="0"/>
                </a:lnTo>
                <a:cubicBezTo>
                  <a:pt x="1313" y="0"/>
                  <a:pt x="1317" y="4"/>
                  <a:pt x="1317" y="10"/>
                </a:cubicBezTo>
                <a:cubicBezTo>
                  <a:pt x="1317" y="15"/>
                  <a:pt x="1313" y="20"/>
                  <a:pt x="1307" y="20"/>
                </a:cubicBezTo>
                <a:close/>
                <a:moveTo>
                  <a:pt x="1067" y="20"/>
                </a:moveTo>
                <a:lnTo>
                  <a:pt x="927" y="20"/>
                </a:lnTo>
                <a:cubicBezTo>
                  <a:pt x="921" y="20"/>
                  <a:pt x="917" y="15"/>
                  <a:pt x="917" y="10"/>
                </a:cubicBezTo>
                <a:cubicBezTo>
                  <a:pt x="917" y="4"/>
                  <a:pt x="921" y="0"/>
                  <a:pt x="927" y="0"/>
                </a:cubicBezTo>
                <a:lnTo>
                  <a:pt x="1067" y="0"/>
                </a:lnTo>
                <a:cubicBezTo>
                  <a:pt x="1073" y="0"/>
                  <a:pt x="1077" y="4"/>
                  <a:pt x="1077" y="10"/>
                </a:cubicBezTo>
                <a:cubicBezTo>
                  <a:pt x="1077" y="15"/>
                  <a:pt x="1073" y="20"/>
                  <a:pt x="1067" y="20"/>
                </a:cubicBezTo>
                <a:close/>
                <a:moveTo>
                  <a:pt x="827" y="20"/>
                </a:moveTo>
                <a:lnTo>
                  <a:pt x="687" y="20"/>
                </a:lnTo>
                <a:cubicBezTo>
                  <a:pt x="681" y="20"/>
                  <a:pt x="677" y="15"/>
                  <a:pt x="677" y="10"/>
                </a:cubicBezTo>
                <a:cubicBezTo>
                  <a:pt x="677" y="4"/>
                  <a:pt x="681" y="0"/>
                  <a:pt x="687" y="0"/>
                </a:cubicBezTo>
                <a:lnTo>
                  <a:pt x="827" y="0"/>
                </a:lnTo>
                <a:cubicBezTo>
                  <a:pt x="833" y="0"/>
                  <a:pt x="837" y="4"/>
                  <a:pt x="837" y="10"/>
                </a:cubicBezTo>
                <a:cubicBezTo>
                  <a:pt x="837" y="15"/>
                  <a:pt x="833" y="20"/>
                  <a:pt x="827" y="20"/>
                </a:cubicBezTo>
                <a:close/>
                <a:moveTo>
                  <a:pt x="587" y="20"/>
                </a:moveTo>
                <a:lnTo>
                  <a:pt x="447" y="20"/>
                </a:lnTo>
                <a:cubicBezTo>
                  <a:pt x="441" y="20"/>
                  <a:pt x="437" y="15"/>
                  <a:pt x="437" y="10"/>
                </a:cubicBezTo>
                <a:cubicBezTo>
                  <a:pt x="437" y="4"/>
                  <a:pt x="441" y="0"/>
                  <a:pt x="447" y="0"/>
                </a:cubicBezTo>
                <a:lnTo>
                  <a:pt x="587" y="0"/>
                </a:lnTo>
                <a:cubicBezTo>
                  <a:pt x="593" y="0"/>
                  <a:pt x="597" y="4"/>
                  <a:pt x="597" y="10"/>
                </a:cubicBezTo>
                <a:cubicBezTo>
                  <a:pt x="597" y="15"/>
                  <a:pt x="593" y="20"/>
                  <a:pt x="587" y="20"/>
                </a:cubicBezTo>
                <a:close/>
                <a:moveTo>
                  <a:pt x="347" y="20"/>
                </a:moveTo>
                <a:lnTo>
                  <a:pt x="207" y="20"/>
                </a:lnTo>
                <a:cubicBezTo>
                  <a:pt x="201" y="20"/>
                  <a:pt x="197" y="15"/>
                  <a:pt x="197" y="10"/>
                </a:cubicBezTo>
                <a:cubicBezTo>
                  <a:pt x="197" y="4"/>
                  <a:pt x="201" y="0"/>
                  <a:pt x="207" y="0"/>
                </a:cubicBezTo>
                <a:lnTo>
                  <a:pt x="347" y="0"/>
                </a:lnTo>
                <a:cubicBezTo>
                  <a:pt x="353" y="0"/>
                  <a:pt x="357" y="4"/>
                  <a:pt x="357" y="10"/>
                </a:cubicBezTo>
                <a:cubicBezTo>
                  <a:pt x="357" y="15"/>
                  <a:pt x="353" y="20"/>
                  <a:pt x="347" y="20"/>
                </a:cubicBezTo>
                <a:close/>
                <a:moveTo>
                  <a:pt x="107" y="20"/>
                </a:moveTo>
                <a:lnTo>
                  <a:pt x="10" y="20"/>
                </a:lnTo>
                <a:cubicBezTo>
                  <a:pt x="4" y="20"/>
                  <a:pt x="0" y="15"/>
                  <a:pt x="0" y="10"/>
                </a:cubicBezTo>
                <a:cubicBezTo>
                  <a:pt x="0" y="4"/>
                  <a:pt x="4" y="0"/>
                  <a:pt x="10" y="0"/>
                </a:cubicBezTo>
                <a:lnTo>
                  <a:pt x="107" y="0"/>
                </a:lnTo>
                <a:cubicBezTo>
                  <a:pt x="113" y="0"/>
                  <a:pt x="117" y="4"/>
                  <a:pt x="117" y="10"/>
                </a:cubicBezTo>
                <a:cubicBezTo>
                  <a:pt x="117" y="15"/>
                  <a:pt x="113" y="20"/>
                  <a:pt x="107" y="20"/>
                </a:cubicBezTo>
                <a:close/>
              </a:path>
            </a:pathLst>
          </a:custGeom>
          <a:solidFill>
            <a:srgbClr val="000000"/>
          </a:solidFill>
          <a:ln w="9525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FB2BA4C-E32D-4624-8BE3-84321DC4E68E}"/>
              </a:ext>
            </a:extLst>
          </p:cNvPr>
          <p:cNvCxnSpPr>
            <a:cxnSpLocks/>
            <a:endCxn id="12" idx="51"/>
          </p:cNvCxnSpPr>
          <p:nvPr/>
        </p:nvCxnSpPr>
        <p:spPr>
          <a:xfrm>
            <a:off x="2383704" y="1760488"/>
            <a:ext cx="729" cy="26653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接箭头连接符 432"/>
          <p:cNvCxnSpPr>
            <a:cxnSpLocks/>
            <a:stCxn id="12" idx="32"/>
          </p:cNvCxnSpPr>
          <p:nvPr/>
        </p:nvCxnSpPr>
        <p:spPr>
          <a:xfrm flipV="1">
            <a:off x="3238117" y="2404276"/>
            <a:ext cx="895525" cy="7935"/>
          </a:xfrm>
          <a:prstGeom prst="straightConnector1">
            <a:avLst/>
          </a:prstGeom>
          <a:ln w="1905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68">
            <a:extLst>
              <a:ext uri="{FF2B5EF4-FFF2-40B4-BE49-F238E27FC236}">
                <a16:creationId xmlns:a16="http://schemas.microsoft.com/office/drawing/2014/main" id="{21FCB63E-94E4-4E48-A984-987CE86A7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827" y="1819885"/>
            <a:ext cx="359073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700" b="1" dirty="0">
                <a:solidFill>
                  <a:srgbClr val="C00000"/>
                </a:solidFill>
                <a:latin typeface="等线" panose="02010600030101010101" pitchFamily="2" charset="-122"/>
              </a:rPr>
              <a:t>指令下发</a:t>
            </a:r>
          </a:p>
        </p:txBody>
      </p:sp>
      <p:cxnSp>
        <p:nvCxnSpPr>
          <p:cNvPr id="283" name="直接箭头连接符 282"/>
          <p:cNvCxnSpPr>
            <a:cxnSpLocks/>
          </p:cNvCxnSpPr>
          <p:nvPr/>
        </p:nvCxnSpPr>
        <p:spPr>
          <a:xfrm flipH="1" flipV="1">
            <a:off x="3213670" y="1632170"/>
            <a:ext cx="919973" cy="50403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EB070BB-22DA-4AF2-8132-5EC5C5E8C429}"/>
              </a:ext>
            </a:extLst>
          </p:cNvPr>
          <p:cNvCxnSpPr>
            <a:cxnSpLocks/>
            <a:stCxn id="391" idx="3"/>
          </p:cNvCxnSpPr>
          <p:nvPr/>
        </p:nvCxnSpPr>
        <p:spPr>
          <a:xfrm flipV="1">
            <a:off x="3202524" y="3176063"/>
            <a:ext cx="944863" cy="1827"/>
          </a:xfrm>
          <a:prstGeom prst="straightConnector1">
            <a:avLst/>
          </a:prstGeom>
          <a:ln w="1905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68">
            <a:extLst>
              <a:ext uri="{FF2B5EF4-FFF2-40B4-BE49-F238E27FC236}">
                <a16:creationId xmlns:a16="http://schemas.microsoft.com/office/drawing/2014/main" id="{B4966680-AA95-4CFF-A32F-E4B7295D0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179" y="3188054"/>
            <a:ext cx="46166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chemeClr val="accent1">
                    <a:lumMod val="50000"/>
                  </a:schemeClr>
                </a:solidFill>
                <a:latin typeface="等线" panose="02010600030101010101" pitchFamily="2" charset="-122"/>
              </a:rPr>
              <a:t>告警信息</a:t>
            </a:r>
          </a:p>
        </p:txBody>
      </p:sp>
      <p:cxnSp>
        <p:nvCxnSpPr>
          <p:cNvPr id="443" name="直接箭头连接符 442"/>
          <p:cNvCxnSpPr>
            <a:cxnSpLocks/>
          </p:cNvCxnSpPr>
          <p:nvPr/>
        </p:nvCxnSpPr>
        <p:spPr>
          <a:xfrm flipV="1">
            <a:off x="3222844" y="3848804"/>
            <a:ext cx="929368" cy="296"/>
          </a:xfrm>
          <a:prstGeom prst="straightConnector1">
            <a:avLst/>
          </a:prstGeom>
          <a:ln w="19050">
            <a:solidFill>
              <a:srgbClr val="2B4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直接箭头连接符 437"/>
          <p:cNvCxnSpPr>
            <a:cxnSpLocks/>
          </p:cNvCxnSpPr>
          <p:nvPr/>
        </p:nvCxnSpPr>
        <p:spPr>
          <a:xfrm flipH="1" flipV="1">
            <a:off x="3218367" y="3782283"/>
            <a:ext cx="918407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168">
            <a:extLst>
              <a:ext uri="{FF2B5EF4-FFF2-40B4-BE49-F238E27FC236}">
                <a16:creationId xmlns:a16="http://schemas.microsoft.com/office/drawing/2014/main" id="{D12E354E-19D7-4F7E-8A63-233B54206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7695" y="3635949"/>
            <a:ext cx="46166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900" b="1" dirty="0">
                <a:solidFill>
                  <a:srgbClr val="C00000"/>
                </a:solidFill>
                <a:latin typeface="等线" panose="02010600030101010101" pitchFamily="2" charset="-122"/>
              </a:rPr>
              <a:t>球机控制</a:t>
            </a:r>
          </a:p>
        </p:txBody>
      </p:sp>
    </p:spTree>
    <p:extLst>
      <p:ext uri="{BB962C8B-B14F-4D97-AF65-F5344CB8AC3E}">
        <p14:creationId xmlns:p14="http://schemas.microsoft.com/office/powerpoint/2010/main" val="4007236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3736012" y="2672849"/>
            <a:ext cx="2170891" cy="2266064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309244" y="2670858"/>
            <a:ext cx="2170891" cy="2266064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909181" y="2672850"/>
            <a:ext cx="2170891" cy="2264316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98120" y="2672849"/>
            <a:ext cx="2170891" cy="2266064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9857198" cy="91520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数据架构 </a:t>
            </a:r>
            <a:r>
              <a:rPr lang="zh-CN" altLang="en-US" sz="1800" b="0" dirty="0"/>
              <a:t>以数据为节点、以数据为边的图</a:t>
            </a:r>
            <a:endParaRPr lang="zh-CN" altLang="en-US" sz="1400" b="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D30F6D1-F8D6-4977-88B2-1FE1C549BF88}"/>
              </a:ext>
            </a:extLst>
          </p:cNvPr>
          <p:cNvSpPr txBox="1">
            <a:spLocks/>
          </p:cNvSpPr>
          <p:nvPr/>
        </p:nvSpPr>
        <p:spPr>
          <a:xfrm>
            <a:off x="3368584" y="2851028"/>
            <a:ext cx="3018890" cy="952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数据怎么取？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数据怎么清洗？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数据怎么整合？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数据怎么存储？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48026" y="1484635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基于业务考虑，绘制以数据为中心的全生命周期管理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D30F6D1-F8D6-4977-88B2-1FE1C549BF88}"/>
              </a:ext>
            </a:extLst>
          </p:cNvPr>
          <p:cNvSpPr txBox="1">
            <a:spLocks/>
          </p:cNvSpPr>
          <p:nvPr/>
        </p:nvSpPr>
        <p:spPr>
          <a:xfrm>
            <a:off x="712455" y="2881272"/>
            <a:ext cx="2833098" cy="9603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有哪些数据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需要用哪些数据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数据存在哪里？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D30F6D1-F8D6-4977-88B2-1FE1C549BF88}"/>
              </a:ext>
            </a:extLst>
          </p:cNvPr>
          <p:cNvSpPr txBox="1">
            <a:spLocks/>
          </p:cNvSpPr>
          <p:nvPr/>
        </p:nvSpPr>
        <p:spPr>
          <a:xfrm>
            <a:off x="5895331" y="2846139"/>
            <a:ext cx="2492338" cy="9603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数据怎么调用？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数据如何使用？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数据跟核心算法的关系是什么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D30F6D1-F8D6-4977-88B2-1FE1C549BF88}"/>
              </a:ext>
            </a:extLst>
          </p:cNvPr>
          <p:cNvSpPr txBox="1">
            <a:spLocks/>
          </p:cNvSpPr>
          <p:nvPr/>
        </p:nvSpPr>
        <p:spPr>
          <a:xfrm>
            <a:off x="8490858" y="2881272"/>
            <a:ext cx="2401580" cy="1689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结果如何展现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展现方式和内容是什么？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19" y="2118858"/>
            <a:ext cx="2170891" cy="5539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693" y="2111772"/>
            <a:ext cx="2173210" cy="595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762" y="2119265"/>
            <a:ext cx="2190750" cy="5515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476" y="2111773"/>
            <a:ext cx="2197596" cy="595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半闭框 37"/>
          <p:cNvSpPr/>
          <p:nvPr/>
        </p:nvSpPr>
        <p:spPr>
          <a:xfrm rot="2700000" flipH="1">
            <a:off x="2881259" y="3249564"/>
            <a:ext cx="755102" cy="713085"/>
          </a:xfrm>
          <a:prstGeom prst="halfFrame">
            <a:avLst>
              <a:gd name="adj1" fmla="val 17316"/>
              <a:gd name="adj2" fmla="val 17408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半闭框 38"/>
          <p:cNvSpPr/>
          <p:nvPr/>
        </p:nvSpPr>
        <p:spPr>
          <a:xfrm rot="2700000" flipH="1">
            <a:off x="5587053" y="3295040"/>
            <a:ext cx="655644" cy="642684"/>
          </a:xfrm>
          <a:prstGeom prst="halfFrame">
            <a:avLst>
              <a:gd name="adj1" fmla="val 19353"/>
              <a:gd name="adj2" fmla="val 1842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半闭框 39"/>
          <p:cNvSpPr/>
          <p:nvPr/>
        </p:nvSpPr>
        <p:spPr>
          <a:xfrm rot="2700000" flipH="1">
            <a:off x="8128730" y="3249566"/>
            <a:ext cx="755102" cy="713085"/>
          </a:xfrm>
          <a:prstGeom prst="halfFrame">
            <a:avLst>
              <a:gd name="adj1" fmla="val 18335"/>
              <a:gd name="adj2" fmla="val 17408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02120" y="2175139"/>
            <a:ext cx="1234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zh-CN" altLang="en-US" sz="24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288410" y="2224959"/>
            <a:ext cx="1234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endParaRPr lang="zh-CN" altLang="en-US" sz="24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811064" y="2190528"/>
            <a:ext cx="1234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endParaRPr lang="zh-CN" altLang="en-US" sz="24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448933" y="2159750"/>
            <a:ext cx="1234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  <a:endParaRPr lang="zh-CN" altLang="en-US" sz="24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36242" y="599018"/>
            <a:ext cx="97212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数据科学家基于前三个架构来设计，画一张数据全生命周期图，数据架构图要包含数据源、接入、处理、聚合、特征提取、训练模型、上线运行、展示等要素</a:t>
            </a:r>
          </a:p>
        </p:txBody>
      </p:sp>
    </p:spTree>
    <p:extLst>
      <p:ext uri="{BB962C8B-B14F-4D97-AF65-F5344CB8AC3E}">
        <p14:creationId xmlns:p14="http://schemas.microsoft.com/office/powerpoint/2010/main" val="3038888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A4FFA3F-7D28-4B2D-BC81-A5A9DD8B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数据架构图</a:t>
            </a:r>
          </a:p>
        </p:txBody>
      </p:sp>
      <p:sp>
        <p:nvSpPr>
          <p:cNvPr id="6" name="矩形 244">
            <a:extLst>
              <a:ext uri="{FF2B5EF4-FFF2-40B4-BE49-F238E27FC236}">
                <a16:creationId xmlns:a16="http://schemas.microsoft.com/office/drawing/2014/main" id="{F6809059-32B5-42D9-A7DA-7D6F595FEA98}"/>
              </a:ext>
            </a:extLst>
          </p:cNvPr>
          <p:cNvSpPr/>
          <p:nvPr/>
        </p:nvSpPr>
        <p:spPr>
          <a:xfrm>
            <a:off x="1439254" y="2795463"/>
            <a:ext cx="9936684" cy="228645"/>
          </a:xfrm>
          <a:prstGeom prst="rect">
            <a:avLst/>
          </a:prstGeom>
          <a:ln/>
          <a:effectLst>
            <a:glow rad="101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时空数据引擎（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JUST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" name="矩形 88">
            <a:extLst>
              <a:ext uri="{FF2B5EF4-FFF2-40B4-BE49-F238E27FC236}">
                <a16:creationId xmlns:a16="http://schemas.microsoft.com/office/drawing/2014/main" id="{121A9AAB-15D3-4304-8558-8E2E61559364}"/>
              </a:ext>
            </a:extLst>
          </p:cNvPr>
          <p:cNvSpPr/>
          <p:nvPr/>
        </p:nvSpPr>
        <p:spPr>
          <a:xfrm>
            <a:off x="8937911" y="4034724"/>
            <a:ext cx="2230924" cy="966155"/>
          </a:xfrm>
          <a:prstGeom prst="rect">
            <a:avLst/>
          </a:prstGeom>
          <a:solidFill>
            <a:srgbClr val="DFE6F1"/>
          </a:solidFill>
          <a:ln>
            <a:solidFill>
              <a:srgbClr val="2B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D3D333-6D91-4CAB-BE1F-4A26F96F8E4B}"/>
              </a:ext>
            </a:extLst>
          </p:cNvPr>
          <p:cNvSpPr txBox="1"/>
          <p:nvPr/>
        </p:nvSpPr>
        <p:spPr>
          <a:xfrm>
            <a:off x="8599808" y="3989577"/>
            <a:ext cx="338289" cy="969901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实时数据处理</a:t>
            </a:r>
          </a:p>
        </p:txBody>
      </p:sp>
      <p:sp>
        <p:nvSpPr>
          <p:cNvPr id="9" name="矩形 208">
            <a:extLst>
              <a:ext uri="{FF2B5EF4-FFF2-40B4-BE49-F238E27FC236}">
                <a16:creationId xmlns:a16="http://schemas.microsoft.com/office/drawing/2014/main" id="{2C1D4AF9-38AC-4257-9970-228862872F06}"/>
              </a:ext>
            </a:extLst>
          </p:cNvPr>
          <p:cNvSpPr/>
          <p:nvPr/>
        </p:nvSpPr>
        <p:spPr>
          <a:xfrm>
            <a:off x="8598563" y="3079399"/>
            <a:ext cx="2764643" cy="1978096"/>
          </a:xfrm>
          <a:prstGeom prst="rect">
            <a:avLst/>
          </a:prstGeom>
          <a:noFill/>
          <a:ln w="28575">
            <a:solidFill>
              <a:srgbClr val="3C56A9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rgbClr val="1A319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88">
            <a:extLst>
              <a:ext uri="{FF2B5EF4-FFF2-40B4-BE49-F238E27FC236}">
                <a16:creationId xmlns:a16="http://schemas.microsoft.com/office/drawing/2014/main" id="{CC639B94-F59E-41DE-80F5-27DA45EC3D17}"/>
              </a:ext>
            </a:extLst>
          </p:cNvPr>
          <p:cNvSpPr/>
          <p:nvPr/>
        </p:nvSpPr>
        <p:spPr>
          <a:xfrm>
            <a:off x="8937911" y="3162974"/>
            <a:ext cx="2250540" cy="764231"/>
          </a:xfrm>
          <a:prstGeom prst="rect">
            <a:avLst/>
          </a:prstGeom>
          <a:solidFill>
            <a:srgbClr val="DFE6F1"/>
          </a:solidFill>
          <a:ln>
            <a:solidFill>
              <a:srgbClr val="2B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7D46547-64CE-40F7-B663-5CC234F6FD81}"/>
              </a:ext>
            </a:extLst>
          </p:cNvPr>
          <p:cNvSpPr txBox="1"/>
          <p:nvPr/>
        </p:nvSpPr>
        <p:spPr>
          <a:xfrm>
            <a:off x="8910667" y="3161547"/>
            <a:ext cx="2273679" cy="25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流式计算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26B229F-A5F5-4D82-B023-F2C31D45373A}"/>
              </a:ext>
            </a:extLst>
          </p:cNvPr>
          <p:cNvSpPr txBox="1"/>
          <p:nvPr/>
        </p:nvSpPr>
        <p:spPr>
          <a:xfrm>
            <a:off x="10798069" y="4135079"/>
            <a:ext cx="308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实时消息缓存</a:t>
            </a:r>
          </a:p>
        </p:txBody>
      </p:sp>
      <p:sp>
        <p:nvSpPr>
          <p:cNvPr id="13" name="圆角矩形 325">
            <a:extLst>
              <a:ext uri="{FF2B5EF4-FFF2-40B4-BE49-F238E27FC236}">
                <a16:creationId xmlns:a16="http://schemas.microsoft.com/office/drawing/2014/main" id="{F2B6B3B8-B13B-4904-9059-50CFB2A715EE}"/>
              </a:ext>
            </a:extLst>
          </p:cNvPr>
          <p:cNvSpPr/>
          <p:nvPr/>
        </p:nvSpPr>
        <p:spPr>
          <a:xfrm>
            <a:off x="9277193" y="4167148"/>
            <a:ext cx="1424430" cy="136129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观光车实时数据</a:t>
            </a:r>
          </a:p>
        </p:txBody>
      </p:sp>
      <p:sp>
        <p:nvSpPr>
          <p:cNvPr id="14" name="圆角矩形 325">
            <a:extLst>
              <a:ext uri="{FF2B5EF4-FFF2-40B4-BE49-F238E27FC236}">
                <a16:creationId xmlns:a16="http://schemas.microsoft.com/office/drawing/2014/main" id="{36EE8EDF-7033-42DA-93B2-6E307DBA34CC}"/>
              </a:ext>
            </a:extLst>
          </p:cNvPr>
          <p:cNvSpPr/>
          <p:nvPr/>
        </p:nvSpPr>
        <p:spPr>
          <a:xfrm>
            <a:off x="9277193" y="4319944"/>
            <a:ext cx="1424430" cy="136129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园区实时人流数据</a:t>
            </a:r>
          </a:p>
        </p:txBody>
      </p:sp>
      <p:sp>
        <p:nvSpPr>
          <p:cNvPr id="15" name="圆角矩形 325">
            <a:extLst>
              <a:ext uri="{FF2B5EF4-FFF2-40B4-BE49-F238E27FC236}">
                <a16:creationId xmlns:a16="http://schemas.microsoft.com/office/drawing/2014/main" id="{6E248BD1-9F96-4AA4-A63F-4384BB03C78C}"/>
              </a:ext>
            </a:extLst>
          </p:cNvPr>
          <p:cNvSpPr/>
          <p:nvPr/>
        </p:nvSpPr>
        <p:spPr>
          <a:xfrm>
            <a:off x="9277193" y="4472741"/>
            <a:ext cx="1424430" cy="136129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应急车辆实时数据</a:t>
            </a:r>
          </a:p>
        </p:txBody>
      </p:sp>
      <p:sp>
        <p:nvSpPr>
          <p:cNvPr id="16" name="圆角矩形 325">
            <a:extLst>
              <a:ext uri="{FF2B5EF4-FFF2-40B4-BE49-F238E27FC236}">
                <a16:creationId xmlns:a16="http://schemas.microsoft.com/office/drawing/2014/main" id="{2A9C2800-325F-4A74-A68D-FB74EF61A609}"/>
              </a:ext>
            </a:extLst>
          </p:cNvPr>
          <p:cNvSpPr/>
          <p:nvPr/>
        </p:nvSpPr>
        <p:spPr>
          <a:xfrm>
            <a:off x="9287076" y="4630071"/>
            <a:ext cx="1424430" cy="136129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工作人员实时点位数据</a:t>
            </a:r>
          </a:p>
        </p:txBody>
      </p:sp>
      <p:sp>
        <p:nvSpPr>
          <p:cNvPr id="17" name="圆角矩形 325">
            <a:extLst>
              <a:ext uri="{FF2B5EF4-FFF2-40B4-BE49-F238E27FC236}">
                <a16:creationId xmlns:a16="http://schemas.microsoft.com/office/drawing/2014/main" id="{857CF8E4-FA62-4A20-94E4-0D95811F6594}"/>
              </a:ext>
            </a:extLst>
          </p:cNvPr>
          <p:cNvSpPr/>
          <p:nvPr/>
        </p:nvSpPr>
        <p:spPr>
          <a:xfrm>
            <a:off x="9286407" y="4781830"/>
            <a:ext cx="1424430" cy="136129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上箭头 122">
            <a:extLst>
              <a:ext uri="{FF2B5EF4-FFF2-40B4-BE49-F238E27FC236}">
                <a16:creationId xmlns:a16="http://schemas.microsoft.com/office/drawing/2014/main" id="{8D68557B-53B1-47C2-8E19-40F6982D9712}"/>
              </a:ext>
            </a:extLst>
          </p:cNvPr>
          <p:cNvSpPr/>
          <p:nvPr/>
        </p:nvSpPr>
        <p:spPr>
          <a:xfrm>
            <a:off x="9817084" y="3903563"/>
            <a:ext cx="452001" cy="151392"/>
          </a:xfrm>
          <a:prstGeom prst="upArrow">
            <a:avLst/>
          </a:prstGeom>
          <a:solidFill>
            <a:schemeClr val="bg1"/>
          </a:solidFill>
          <a:ln>
            <a:solidFill>
              <a:srgbClr val="941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上箭头 122">
            <a:extLst>
              <a:ext uri="{FF2B5EF4-FFF2-40B4-BE49-F238E27FC236}">
                <a16:creationId xmlns:a16="http://schemas.microsoft.com/office/drawing/2014/main" id="{425A5A31-DE27-4685-A93E-47AC6236F493}"/>
              </a:ext>
            </a:extLst>
          </p:cNvPr>
          <p:cNvSpPr/>
          <p:nvPr/>
        </p:nvSpPr>
        <p:spPr>
          <a:xfrm rot="16200000">
            <a:off x="8387947" y="3154665"/>
            <a:ext cx="217711" cy="408318"/>
          </a:xfrm>
          <a:prstGeom prst="upArrow">
            <a:avLst/>
          </a:prstGeom>
          <a:solidFill>
            <a:srgbClr val="2B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24">
            <a:extLst>
              <a:ext uri="{FF2B5EF4-FFF2-40B4-BE49-F238E27FC236}">
                <a16:creationId xmlns:a16="http://schemas.microsoft.com/office/drawing/2014/main" id="{D456CC29-76FE-405E-9BA8-76FB7D7B3EAD}"/>
              </a:ext>
            </a:extLst>
          </p:cNvPr>
          <p:cNvSpPr/>
          <p:nvPr/>
        </p:nvSpPr>
        <p:spPr>
          <a:xfrm>
            <a:off x="1336217" y="2256862"/>
            <a:ext cx="10134423" cy="2789781"/>
          </a:xfrm>
          <a:prstGeom prst="rect">
            <a:avLst/>
          </a:prstGeom>
          <a:noFill/>
          <a:ln w="19050">
            <a:solidFill>
              <a:srgbClr val="2B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48">
            <a:extLst>
              <a:ext uri="{FF2B5EF4-FFF2-40B4-BE49-F238E27FC236}">
                <a16:creationId xmlns:a16="http://schemas.microsoft.com/office/drawing/2014/main" id="{B28C7FF5-CC4A-4520-827A-38C9AD92C774}"/>
              </a:ext>
            </a:extLst>
          </p:cNvPr>
          <p:cNvSpPr/>
          <p:nvPr/>
        </p:nvSpPr>
        <p:spPr>
          <a:xfrm>
            <a:off x="1275627" y="5187122"/>
            <a:ext cx="10195013" cy="1527439"/>
          </a:xfrm>
          <a:prstGeom prst="rect">
            <a:avLst/>
          </a:prstGeom>
          <a:noFill/>
          <a:ln w="12700">
            <a:solidFill>
              <a:srgbClr val="941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8">
            <a:extLst>
              <a:ext uri="{FF2B5EF4-FFF2-40B4-BE49-F238E27FC236}">
                <a16:creationId xmlns:a16="http://schemas.microsoft.com/office/drawing/2014/main" id="{B83EC3C3-390D-46BD-A987-BB338E759E49}"/>
              </a:ext>
            </a:extLst>
          </p:cNvPr>
          <p:cNvSpPr/>
          <p:nvPr/>
        </p:nvSpPr>
        <p:spPr>
          <a:xfrm>
            <a:off x="1343212" y="812440"/>
            <a:ext cx="10127427" cy="562025"/>
          </a:xfrm>
          <a:prstGeom prst="rect">
            <a:avLst/>
          </a:prstGeom>
          <a:solidFill>
            <a:srgbClr val="FFFFFF"/>
          </a:solidFill>
          <a:ln w="12700">
            <a:solidFill>
              <a:srgbClr val="2B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25">
            <a:extLst>
              <a:ext uri="{FF2B5EF4-FFF2-40B4-BE49-F238E27FC236}">
                <a16:creationId xmlns:a16="http://schemas.microsoft.com/office/drawing/2014/main" id="{771CA2FC-0BF4-42F2-A052-A04893B58D8F}"/>
              </a:ext>
            </a:extLst>
          </p:cNvPr>
          <p:cNvSpPr/>
          <p:nvPr/>
        </p:nvSpPr>
        <p:spPr>
          <a:xfrm>
            <a:off x="1379628" y="1427787"/>
            <a:ext cx="10019385" cy="400988"/>
          </a:xfrm>
          <a:prstGeom prst="rect">
            <a:avLst/>
          </a:prstGeom>
          <a:solidFill>
            <a:srgbClr val="CCAB80"/>
          </a:solidFill>
          <a:ln>
            <a:solidFill>
              <a:srgbClr val="B16D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34">
            <a:extLst>
              <a:ext uri="{FF2B5EF4-FFF2-40B4-BE49-F238E27FC236}">
                <a16:creationId xmlns:a16="http://schemas.microsoft.com/office/drawing/2014/main" id="{17A2AE31-C3DB-4B16-8A3D-00D8509E504C}"/>
              </a:ext>
            </a:extLst>
          </p:cNvPr>
          <p:cNvSpPr/>
          <p:nvPr/>
        </p:nvSpPr>
        <p:spPr>
          <a:xfrm>
            <a:off x="1343212" y="1371429"/>
            <a:ext cx="10127427" cy="490168"/>
          </a:xfrm>
          <a:prstGeom prst="rect">
            <a:avLst/>
          </a:prstGeom>
          <a:noFill/>
          <a:ln>
            <a:solidFill>
              <a:srgbClr val="2B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上箭头 249">
            <a:extLst>
              <a:ext uri="{FF2B5EF4-FFF2-40B4-BE49-F238E27FC236}">
                <a16:creationId xmlns:a16="http://schemas.microsoft.com/office/drawing/2014/main" id="{4725D3C5-DC7B-46C5-BE78-3107B10E5F2C}"/>
              </a:ext>
            </a:extLst>
          </p:cNvPr>
          <p:cNvSpPr/>
          <p:nvPr/>
        </p:nvSpPr>
        <p:spPr>
          <a:xfrm>
            <a:off x="6149694" y="1256080"/>
            <a:ext cx="429557" cy="164569"/>
          </a:xfrm>
          <a:prstGeom prst="up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5">
                  <a:lumMod val="75000"/>
                </a:schemeClr>
              </a:gs>
              <a:gs pos="100000">
                <a:srgbClr val="00206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上箭头 250">
            <a:extLst>
              <a:ext uri="{FF2B5EF4-FFF2-40B4-BE49-F238E27FC236}">
                <a16:creationId xmlns:a16="http://schemas.microsoft.com/office/drawing/2014/main" id="{D90C9269-A447-4504-B2FF-065510800AD1}"/>
              </a:ext>
            </a:extLst>
          </p:cNvPr>
          <p:cNvSpPr/>
          <p:nvPr/>
        </p:nvSpPr>
        <p:spPr>
          <a:xfrm>
            <a:off x="7739380" y="1256225"/>
            <a:ext cx="429557" cy="164279"/>
          </a:xfrm>
          <a:prstGeom prst="up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5">
                  <a:lumMod val="75000"/>
                </a:schemeClr>
              </a:gs>
              <a:gs pos="100000">
                <a:srgbClr val="00206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上箭头 253">
            <a:extLst>
              <a:ext uri="{FF2B5EF4-FFF2-40B4-BE49-F238E27FC236}">
                <a16:creationId xmlns:a16="http://schemas.microsoft.com/office/drawing/2014/main" id="{5074DD91-A1B3-4242-AFB6-3DF5BC266915}"/>
              </a:ext>
            </a:extLst>
          </p:cNvPr>
          <p:cNvSpPr/>
          <p:nvPr/>
        </p:nvSpPr>
        <p:spPr>
          <a:xfrm>
            <a:off x="2734433" y="1258290"/>
            <a:ext cx="429557" cy="160149"/>
          </a:xfrm>
          <a:prstGeom prst="up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5">
                  <a:lumMod val="75000"/>
                </a:schemeClr>
              </a:gs>
              <a:gs pos="100000">
                <a:srgbClr val="00206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上箭头 254">
            <a:extLst>
              <a:ext uri="{FF2B5EF4-FFF2-40B4-BE49-F238E27FC236}">
                <a16:creationId xmlns:a16="http://schemas.microsoft.com/office/drawing/2014/main" id="{FFC0DB5D-CA32-44B0-9391-E21FC0A85D9B}"/>
              </a:ext>
            </a:extLst>
          </p:cNvPr>
          <p:cNvSpPr/>
          <p:nvPr/>
        </p:nvSpPr>
        <p:spPr>
          <a:xfrm>
            <a:off x="4505330" y="1255086"/>
            <a:ext cx="429557" cy="166556"/>
          </a:xfrm>
          <a:prstGeom prst="up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5">
                  <a:lumMod val="75000"/>
                </a:schemeClr>
              </a:gs>
              <a:gs pos="100000">
                <a:srgbClr val="00206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57">
            <a:extLst>
              <a:ext uri="{FF2B5EF4-FFF2-40B4-BE49-F238E27FC236}">
                <a16:creationId xmlns:a16="http://schemas.microsoft.com/office/drawing/2014/main" id="{583DBCED-1541-4D1A-9EE9-C5EC7B0928CD}"/>
              </a:ext>
            </a:extLst>
          </p:cNvPr>
          <p:cNvGrpSpPr/>
          <p:nvPr/>
        </p:nvGrpSpPr>
        <p:grpSpPr>
          <a:xfrm>
            <a:off x="1396184" y="1517947"/>
            <a:ext cx="9861303" cy="243941"/>
            <a:chOff x="1651903" y="1458627"/>
            <a:chExt cx="13021621" cy="370848"/>
          </a:xfrm>
          <a:solidFill>
            <a:srgbClr val="F2E8CF"/>
          </a:solidFill>
        </p:grpSpPr>
        <p:grpSp>
          <p:nvGrpSpPr>
            <p:cNvPr id="215" name="组合 233">
              <a:extLst>
                <a:ext uri="{FF2B5EF4-FFF2-40B4-BE49-F238E27FC236}">
                  <a16:creationId xmlns:a16="http://schemas.microsoft.com/office/drawing/2014/main" id="{5BC728BD-9608-4FCD-B0B9-F9047651A0BE}"/>
                </a:ext>
              </a:extLst>
            </p:cNvPr>
            <p:cNvGrpSpPr/>
            <p:nvPr/>
          </p:nvGrpSpPr>
          <p:grpSpPr>
            <a:xfrm>
              <a:off x="1651903" y="1460733"/>
              <a:ext cx="8533252" cy="368742"/>
              <a:chOff x="1723004" y="994746"/>
              <a:chExt cx="5103935" cy="262771"/>
            </a:xfrm>
            <a:grpFill/>
          </p:grpSpPr>
          <p:sp>
            <p:nvSpPr>
              <p:cNvPr id="218" name="圆角矩形 228">
                <a:extLst>
                  <a:ext uri="{FF2B5EF4-FFF2-40B4-BE49-F238E27FC236}">
                    <a16:creationId xmlns:a16="http://schemas.microsoft.com/office/drawing/2014/main" id="{774C1965-453C-46FA-AA73-3A57EA1E15E5}"/>
                  </a:ext>
                </a:extLst>
              </p:cNvPr>
              <p:cNvSpPr/>
              <p:nvPr/>
            </p:nvSpPr>
            <p:spPr>
              <a:xfrm>
                <a:off x="1723004" y="1001445"/>
                <a:ext cx="1194979" cy="256072"/>
              </a:xfrm>
              <a:prstGeom prst="roundRect">
                <a:avLst/>
              </a:prstGeom>
              <a:grpFill/>
              <a:ln>
                <a:solidFill>
                  <a:srgbClr val="941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API</a:t>
                </a:r>
                <a:r>
                  <a:rPr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网关服务</a:t>
                </a:r>
              </a:p>
            </p:txBody>
          </p:sp>
          <p:sp>
            <p:nvSpPr>
              <p:cNvPr id="219" name="圆角矩形 229">
                <a:extLst>
                  <a:ext uri="{FF2B5EF4-FFF2-40B4-BE49-F238E27FC236}">
                    <a16:creationId xmlns:a16="http://schemas.microsoft.com/office/drawing/2014/main" id="{273DDDA7-36CD-4FC1-841A-5FEC964516B2}"/>
                  </a:ext>
                </a:extLst>
              </p:cNvPr>
              <p:cNvSpPr/>
              <p:nvPr/>
            </p:nvSpPr>
            <p:spPr>
              <a:xfrm>
                <a:off x="3025990" y="1001445"/>
                <a:ext cx="1194979" cy="256072"/>
              </a:xfrm>
              <a:prstGeom prst="roundRect">
                <a:avLst/>
              </a:prstGeom>
              <a:grpFill/>
              <a:ln>
                <a:solidFill>
                  <a:srgbClr val="941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数据交换服务</a:t>
                </a:r>
              </a:p>
            </p:txBody>
          </p:sp>
          <p:sp>
            <p:nvSpPr>
              <p:cNvPr id="220" name="圆角矩形 230">
                <a:extLst>
                  <a:ext uri="{FF2B5EF4-FFF2-40B4-BE49-F238E27FC236}">
                    <a16:creationId xmlns:a16="http://schemas.microsoft.com/office/drawing/2014/main" id="{DDFA6FF3-7803-432B-8B5C-91EBD37828FB}"/>
                  </a:ext>
                </a:extLst>
              </p:cNvPr>
              <p:cNvSpPr/>
              <p:nvPr/>
            </p:nvSpPr>
            <p:spPr>
              <a:xfrm>
                <a:off x="4328976" y="1001445"/>
                <a:ext cx="1194979" cy="256072"/>
              </a:xfrm>
              <a:prstGeom prst="roundRect">
                <a:avLst/>
              </a:prstGeom>
              <a:grpFill/>
              <a:ln>
                <a:solidFill>
                  <a:srgbClr val="941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数据共享服务</a:t>
                </a:r>
              </a:p>
            </p:txBody>
          </p:sp>
          <p:sp>
            <p:nvSpPr>
              <p:cNvPr id="221" name="圆角矩形 231">
                <a:extLst>
                  <a:ext uri="{FF2B5EF4-FFF2-40B4-BE49-F238E27FC236}">
                    <a16:creationId xmlns:a16="http://schemas.microsoft.com/office/drawing/2014/main" id="{3CF932BA-D761-4862-958F-00FF4E106E3A}"/>
                  </a:ext>
                </a:extLst>
              </p:cNvPr>
              <p:cNvSpPr/>
              <p:nvPr/>
            </p:nvSpPr>
            <p:spPr>
              <a:xfrm>
                <a:off x="5631960" y="994746"/>
                <a:ext cx="1194979" cy="256072"/>
              </a:xfrm>
              <a:prstGeom prst="roundRect">
                <a:avLst/>
              </a:prstGeom>
              <a:grpFill/>
              <a:ln>
                <a:solidFill>
                  <a:srgbClr val="941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数据集成服务</a:t>
                </a:r>
              </a:p>
            </p:txBody>
          </p:sp>
        </p:grpSp>
        <p:sp>
          <p:nvSpPr>
            <p:cNvPr id="216" name="圆角矩形 188">
              <a:extLst>
                <a:ext uri="{FF2B5EF4-FFF2-40B4-BE49-F238E27FC236}">
                  <a16:creationId xmlns:a16="http://schemas.microsoft.com/office/drawing/2014/main" id="{4105FFE9-9526-46CB-8CEB-38E2146ABE03}"/>
                </a:ext>
              </a:extLst>
            </p:cNvPr>
            <p:cNvSpPr/>
            <p:nvPr/>
          </p:nvSpPr>
          <p:spPr>
            <a:xfrm>
              <a:off x="10445572" y="1458627"/>
              <a:ext cx="1997881" cy="359341"/>
            </a:xfrm>
            <a:prstGeom prst="roundRect">
              <a:avLst/>
            </a:prstGeom>
            <a:grpFill/>
            <a:ln>
              <a:solidFill>
                <a:srgbClr val="941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数字网关服务</a:t>
              </a:r>
            </a:p>
          </p:txBody>
        </p:sp>
        <p:sp>
          <p:nvSpPr>
            <p:cNvPr id="217" name="圆角矩形 189">
              <a:extLst>
                <a:ext uri="{FF2B5EF4-FFF2-40B4-BE49-F238E27FC236}">
                  <a16:creationId xmlns:a16="http://schemas.microsoft.com/office/drawing/2014/main" id="{962CE7B1-CC1A-48BA-9927-BBF9F701E5E5}"/>
                </a:ext>
              </a:extLst>
            </p:cNvPr>
            <p:cNvSpPr/>
            <p:nvPr/>
          </p:nvSpPr>
          <p:spPr>
            <a:xfrm>
              <a:off x="12675643" y="1458627"/>
              <a:ext cx="1997881" cy="359341"/>
            </a:xfrm>
            <a:prstGeom prst="roundRect">
              <a:avLst/>
            </a:prstGeom>
            <a:grpFill/>
            <a:ln>
              <a:solidFill>
                <a:srgbClr val="941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数据可视化服务</a:t>
              </a:r>
            </a:p>
          </p:txBody>
        </p:sp>
      </p:grpSp>
      <p:sp>
        <p:nvSpPr>
          <p:cNvPr id="33" name="矩形 300">
            <a:extLst>
              <a:ext uri="{FF2B5EF4-FFF2-40B4-BE49-F238E27FC236}">
                <a16:creationId xmlns:a16="http://schemas.microsoft.com/office/drawing/2014/main" id="{5D0FC78F-E306-4171-914E-6B7FDD606B88}"/>
              </a:ext>
            </a:extLst>
          </p:cNvPr>
          <p:cNvSpPr/>
          <p:nvPr/>
        </p:nvSpPr>
        <p:spPr>
          <a:xfrm>
            <a:off x="2485265" y="5181046"/>
            <a:ext cx="8858095" cy="328338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  <a:effectLst>
            <a:glow rad="101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211">
            <a:extLst>
              <a:ext uri="{FF2B5EF4-FFF2-40B4-BE49-F238E27FC236}">
                <a16:creationId xmlns:a16="http://schemas.microsoft.com/office/drawing/2014/main" id="{41EC9BFA-5E81-4E16-9FA4-DFC0183AEF78}"/>
              </a:ext>
            </a:extLst>
          </p:cNvPr>
          <p:cNvSpPr/>
          <p:nvPr/>
        </p:nvSpPr>
        <p:spPr>
          <a:xfrm>
            <a:off x="1437973" y="3079400"/>
            <a:ext cx="263431" cy="197809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>
            <a:solidFill>
              <a:srgbClr val="1A31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数据治理</a:t>
            </a:r>
          </a:p>
        </p:txBody>
      </p:sp>
      <p:sp>
        <p:nvSpPr>
          <p:cNvPr id="36" name="矩形 213">
            <a:extLst>
              <a:ext uri="{FF2B5EF4-FFF2-40B4-BE49-F238E27FC236}">
                <a16:creationId xmlns:a16="http://schemas.microsoft.com/office/drawing/2014/main" id="{57C995AC-26FF-4EB6-8D4E-28CB592E5BAC}"/>
              </a:ext>
            </a:extLst>
          </p:cNvPr>
          <p:cNvSpPr/>
          <p:nvPr/>
        </p:nvSpPr>
        <p:spPr>
          <a:xfrm>
            <a:off x="1696170" y="4348364"/>
            <a:ext cx="306740" cy="709131"/>
          </a:xfrm>
          <a:prstGeom prst="rect">
            <a:avLst/>
          </a:prstGeom>
          <a:solidFill>
            <a:schemeClr val="bg1"/>
          </a:solidFill>
          <a:ln>
            <a:solidFill>
              <a:srgbClr val="2B409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数据质量检核</a:t>
            </a:r>
          </a:p>
        </p:txBody>
      </p:sp>
      <p:sp>
        <p:nvSpPr>
          <p:cNvPr id="37" name="矩形 215">
            <a:extLst>
              <a:ext uri="{FF2B5EF4-FFF2-40B4-BE49-F238E27FC236}">
                <a16:creationId xmlns:a16="http://schemas.microsoft.com/office/drawing/2014/main" id="{18208E9A-BDB6-4C18-957D-70298394C3B2}"/>
              </a:ext>
            </a:extLst>
          </p:cNvPr>
          <p:cNvSpPr/>
          <p:nvPr/>
        </p:nvSpPr>
        <p:spPr>
          <a:xfrm>
            <a:off x="1701404" y="3079798"/>
            <a:ext cx="301530" cy="701647"/>
          </a:xfrm>
          <a:prstGeom prst="rect">
            <a:avLst/>
          </a:prstGeom>
          <a:solidFill>
            <a:schemeClr val="bg1"/>
          </a:solidFill>
          <a:ln>
            <a:solidFill>
              <a:srgbClr val="2B409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元数据管理</a:t>
            </a:r>
          </a:p>
        </p:txBody>
      </p:sp>
      <p:sp>
        <p:nvSpPr>
          <p:cNvPr id="38" name="矩形 216">
            <a:extLst>
              <a:ext uri="{FF2B5EF4-FFF2-40B4-BE49-F238E27FC236}">
                <a16:creationId xmlns:a16="http://schemas.microsoft.com/office/drawing/2014/main" id="{CC684461-3DF7-4D4C-85C9-F6EC25641AEE}"/>
              </a:ext>
            </a:extLst>
          </p:cNvPr>
          <p:cNvSpPr/>
          <p:nvPr/>
        </p:nvSpPr>
        <p:spPr>
          <a:xfrm>
            <a:off x="1701404" y="3781840"/>
            <a:ext cx="301509" cy="566524"/>
          </a:xfrm>
          <a:prstGeom prst="rect">
            <a:avLst/>
          </a:prstGeom>
          <a:solidFill>
            <a:schemeClr val="bg1"/>
          </a:solidFill>
          <a:ln>
            <a:solidFill>
              <a:srgbClr val="2B409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数据标准化</a:t>
            </a:r>
          </a:p>
        </p:txBody>
      </p:sp>
      <p:sp>
        <p:nvSpPr>
          <p:cNvPr id="39" name="矩形 88">
            <a:extLst>
              <a:ext uri="{FF2B5EF4-FFF2-40B4-BE49-F238E27FC236}">
                <a16:creationId xmlns:a16="http://schemas.microsoft.com/office/drawing/2014/main" id="{8264CB6D-2DBC-4BF1-9C12-FB7A13F91B9D}"/>
              </a:ext>
            </a:extLst>
          </p:cNvPr>
          <p:cNvSpPr/>
          <p:nvPr/>
        </p:nvSpPr>
        <p:spPr>
          <a:xfrm>
            <a:off x="2152139" y="3137897"/>
            <a:ext cx="6012803" cy="1900891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3C5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46FC754-7BAF-41AC-9C99-37F94869C067}"/>
              </a:ext>
            </a:extLst>
          </p:cNvPr>
          <p:cNvSpPr txBox="1"/>
          <p:nvPr/>
        </p:nvSpPr>
        <p:spPr>
          <a:xfrm>
            <a:off x="8181706" y="3995548"/>
            <a:ext cx="353943" cy="962111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离线数据处理</a:t>
            </a:r>
          </a:p>
        </p:txBody>
      </p:sp>
      <p:sp>
        <p:nvSpPr>
          <p:cNvPr id="41" name="Rectangle 247">
            <a:extLst>
              <a:ext uri="{FF2B5EF4-FFF2-40B4-BE49-F238E27FC236}">
                <a16:creationId xmlns:a16="http://schemas.microsoft.com/office/drawing/2014/main" id="{E4525889-984E-4748-8179-4715D16B725E}"/>
              </a:ext>
            </a:extLst>
          </p:cNvPr>
          <p:cNvSpPr/>
          <p:nvPr/>
        </p:nvSpPr>
        <p:spPr>
          <a:xfrm>
            <a:off x="2522434" y="4460750"/>
            <a:ext cx="5559495" cy="5619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Rectangle 247">
            <a:extLst>
              <a:ext uri="{FF2B5EF4-FFF2-40B4-BE49-F238E27FC236}">
                <a16:creationId xmlns:a16="http://schemas.microsoft.com/office/drawing/2014/main" id="{0C63E6B8-B483-4ECB-9649-71405913CBB4}"/>
              </a:ext>
            </a:extLst>
          </p:cNvPr>
          <p:cNvSpPr/>
          <p:nvPr/>
        </p:nvSpPr>
        <p:spPr>
          <a:xfrm>
            <a:off x="2522434" y="3552405"/>
            <a:ext cx="5559495" cy="86654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Rectangle 247">
            <a:extLst>
              <a:ext uri="{FF2B5EF4-FFF2-40B4-BE49-F238E27FC236}">
                <a16:creationId xmlns:a16="http://schemas.microsoft.com/office/drawing/2014/main" id="{E22959B9-D746-41F6-85FA-A29B9AB3BB7E}"/>
              </a:ext>
            </a:extLst>
          </p:cNvPr>
          <p:cNvSpPr/>
          <p:nvPr/>
        </p:nvSpPr>
        <p:spPr>
          <a:xfrm>
            <a:off x="2522435" y="3178298"/>
            <a:ext cx="5559494" cy="3384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116">
            <a:extLst>
              <a:ext uri="{FF2B5EF4-FFF2-40B4-BE49-F238E27FC236}">
                <a16:creationId xmlns:a16="http://schemas.microsoft.com/office/drawing/2014/main" id="{7DA50EEC-BDA6-4A34-B002-DA59C684A082}"/>
              </a:ext>
            </a:extLst>
          </p:cNvPr>
          <p:cNvSpPr txBox="1"/>
          <p:nvPr/>
        </p:nvSpPr>
        <p:spPr>
          <a:xfrm>
            <a:off x="2560979" y="4588464"/>
            <a:ext cx="52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接口层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(ODS)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208">
            <a:extLst>
              <a:ext uri="{FF2B5EF4-FFF2-40B4-BE49-F238E27FC236}">
                <a16:creationId xmlns:a16="http://schemas.microsoft.com/office/drawing/2014/main" id="{C44C2C09-1B64-4F85-9795-4E69F52EBE1F}"/>
              </a:ext>
            </a:extLst>
          </p:cNvPr>
          <p:cNvSpPr/>
          <p:nvPr/>
        </p:nvSpPr>
        <p:spPr>
          <a:xfrm>
            <a:off x="2086026" y="3089785"/>
            <a:ext cx="6416091" cy="1978096"/>
          </a:xfrm>
          <a:prstGeom prst="rect">
            <a:avLst/>
          </a:prstGeom>
          <a:noFill/>
          <a:ln w="28575">
            <a:solidFill>
              <a:srgbClr val="3C56A9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rgbClr val="1A319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DDF3C6E-A6AE-430D-8B88-ACCA0842201F}"/>
              </a:ext>
            </a:extLst>
          </p:cNvPr>
          <p:cNvSpPr txBox="1"/>
          <p:nvPr/>
        </p:nvSpPr>
        <p:spPr>
          <a:xfrm>
            <a:off x="2218146" y="3791191"/>
            <a:ext cx="272044" cy="10295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数据仓库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116">
            <a:extLst>
              <a:ext uri="{FF2B5EF4-FFF2-40B4-BE49-F238E27FC236}">
                <a16:creationId xmlns:a16="http://schemas.microsoft.com/office/drawing/2014/main" id="{8696FED7-1375-4380-B3C4-1FC3C8EF0A5C}"/>
              </a:ext>
            </a:extLst>
          </p:cNvPr>
          <p:cNvSpPr txBox="1"/>
          <p:nvPr/>
        </p:nvSpPr>
        <p:spPr>
          <a:xfrm>
            <a:off x="2548815" y="3865212"/>
            <a:ext cx="5592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整合层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(DWD)</a:t>
            </a:r>
            <a:endPara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116">
            <a:extLst>
              <a:ext uri="{FF2B5EF4-FFF2-40B4-BE49-F238E27FC236}">
                <a16:creationId xmlns:a16="http://schemas.microsoft.com/office/drawing/2014/main" id="{513F436F-555A-444D-881F-52FA52FD27CC}"/>
              </a:ext>
            </a:extLst>
          </p:cNvPr>
          <p:cNvSpPr txBox="1"/>
          <p:nvPr/>
        </p:nvSpPr>
        <p:spPr>
          <a:xfrm>
            <a:off x="2548815" y="3196019"/>
            <a:ext cx="5712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应用层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(ADS)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325">
            <a:extLst>
              <a:ext uri="{FF2B5EF4-FFF2-40B4-BE49-F238E27FC236}">
                <a16:creationId xmlns:a16="http://schemas.microsoft.com/office/drawing/2014/main" id="{1CCA87DD-C6B0-4AF8-AA7E-D8E3DB3D4518}"/>
              </a:ext>
            </a:extLst>
          </p:cNvPr>
          <p:cNvSpPr/>
          <p:nvPr/>
        </p:nvSpPr>
        <p:spPr>
          <a:xfrm>
            <a:off x="3260195" y="4859802"/>
            <a:ext cx="1030899" cy="137603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无人设施数据</a:t>
            </a:r>
          </a:p>
        </p:txBody>
      </p:sp>
      <p:sp>
        <p:nvSpPr>
          <p:cNvPr id="50" name="圆角矩形 325">
            <a:extLst>
              <a:ext uri="{FF2B5EF4-FFF2-40B4-BE49-F238E27FC236}">
                <a16:creationId xmlns:a16="http://schemas.microsoft.com/office/drawing/2014/main" id="{83D8A399-21A6-4DDB-A773-3942A103B6AB}"/>
              </a:ext>
            </a:extLst>
          </p:cNvPr>
          <p:cNvSpPr/>
          <p:nvPr/>
        </p:nvSpPr>
        <p:spPr>
          <a:xfrm>
            <a:off x="3260195" y="4501236"/>
            <a:ext cx="1030899" cy="137603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园区票务数据</a:t>
            </a:r>
          </a:p>
        </p:txBody>
      </p:sp>
      <p:sp>
        <p:nvSpPr>
          <p:cNvPr id="51" name="圆角矩形 325">
            <a:extLst>
              <a:ext uri="{FF2B5EF4-FFF2-40B4-BE49-F238E27FC236}">
                <a16:creationId xmlns:a16="http://schemas.microsoft.com/office/drawing/2014/main" id="{F5ACC2B3-7883-4B89-958E-7435572A758F}"/>
              </a:ext>
            </a:extLst>
          </p:cNvPr>
          <p:cNvSpPr/>
          <p:nvPr/>
        </p:nvSpPr>
        <p:spPr>
          <a:xfrm>
            <a:off x="3260195" y="4680520"/>
            <a:ext cx="1030899" cy="137603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停车场数据</a:t>
            </a:r>
          </a:p>
        </p:txBody>
      </p:sp>
      <p:sp>
        <p:nvSpPr>
          <p:cNvPr id="52" name="圆角矩形 325">
            <a:extLst>
              <a:ext uri="{FF2B5EF4-FFF2-40B4-BE49-F238E27FC236}">
                <a16:creationId xmlns:a16="http://schemas.microsoft.com/office/drawing/2014/main" id="{953BCA94-616F-4272-8E5F-7900F375A4D0}"/>
              </a:ext>
            </a:extLst>
          </p:cNvPr>
          <p:cNvSpPr/>
          <p:nvPr/>
        </p:nvSpPr>
        <p:spPr>
          <a:xfrm>
            <a:off x="4492356" y="4859802"/>
            <a:ext cx="1030899" cy="137603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园区设备数据</a:t>
            </a:r>
          </a:p>
        </p:txBody>
      </p:sp>
      <p:sp>
        <p:nvSpPr>
          <p:cNvPr id="53" name="圆角矩形 325">
            <a:extLst>
              <a:ext uri="{FF2B5EF4-FFF2-40B4-BE49-F238E27FC236}">
                <a16:creationId xmlns:a16="http://schemas.microsoft.com/office/drawing/2014/main" id="{E6C3B7F4-1177-45D0-957C-DF89E2EB1D31}"/>
              </a:ext>
            </a:extLst>
          </p:cNvPr>
          <p:cNvSpPr/>
          <p:nvPr/>
        </p:nvSpPr>
        <p:spPr>
          <a:xfrm>
            <a:off x="4492356" y="4501236"/>
            <a:ext cx="1030899" cy="137603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园区消费数据</a:t>
            </a:r>
          </a:p>
        </p:txBody>
      </p:sp>
      <p:sp>
        <p:nvSpPr>
          <p:cNvPr id="54" name="圆角矩形 325">
            <a:extLst>
              <a:ext uri="{FF2B5EF4-FFF2-40B4-BE49-F238E27FC236}">
                <a16:creationId xmlns:a16="http://schemas.microsoft.com/office/drawing/2014/main" id="{AD56CBB5-5531-4E70-9910-E30FE75176C9}"/>
              </a:ext>
            </a:extLst>
          </p:cNvPr>
          <p:cNvSpPr/>
          <p:nvPr/>
        </p:nvSpPr>
        <p:spPr>
          <a:xfrm>
            <a:off x="4492356" y="4680520"/>
            <a:ext cx="1030899" cy="137603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视频监控数据</a:t>
            </a:r>
          </a:p>
        </p:txBody>
      </p:sp>
      <p:sp>
        <p:nvSpPr>
          <p:cNvPr id="55" name="圆角矩形 325">
            <a:extLst>
              <a:ext uri="{FF2B5EF4-FFF2-40B4-BE49-F238E27FC236}">
                <a16:creationId xmlns:a16="http://schemas.microsoft.com/office/drawing/2014/main" id="{BAE7952E-603A-42C2-BF69-8DE4043BA132}"/>
              </a:ext>
            </a:extLst>
          </p:cNvPr>
          <p:cNvSpPr/>
          <p:nvPr/>
        </p:nvSpPr>
        <p:spPr>
          <a:xfrm>
            <a:off x="5702955" y="4859802"/>
            <a:ext cx="1030899" cy="137603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官网数据</a:t>
            </a:r>
          </a:p>
        </p:txBody>
      </p:sp>
      <p:sp>
        <p:nvSpPr>
          <p:cNvPr id="56" name="圆角矩形 325">
            <a:extLst>
              <a:ext uri="{FF2B5EF4-FFF2-40B4-BE49-F238E27FC236}">
                <a16:creationId xmlns:a16="http://schemas.microsoft.com/office/drawing/2014/main" id="{9FECEFA0-4663-42EA-8F3F-198DC0576BC2}"/>
              </a:ext>
            </a:extLst>
          </p:cNvPr>
          <p:cNvSpPr/>
          <p:nvPr/>
        </p:nvSpPr>
        <p:spPr>
          <a:xfrm>
            <a:off x="5702955" y="4501236"/>
            <a:ext cx="1030899" cy="137603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游客数据</a:t>
            </a:r>
          </a:p>
        </p:txBody>
      </p:sp>
      <p:sp>
        <p:nvSpPr>
          <p:cNvPr id="57" name="圆角矩形 325">
            <a:extLst>
              <a:ext uri="{FF2B5EF4-FFF2-40B4-BE49-F238E27FC236}">
                <a16:creationId xmlns:a16="http://schemas.microsoft.com/office/drawing/2014/main" id="{14EAA64E-0605-43AE-8103-7333ABF51952}"/>
              </a:ext>
            </a:extLst>
          </p:cNvPr>
          <p:cNvSpPr/>
          <p:nvPr/>
        </p:nvSpPr>
        <p:spPr>
          <a:xfrm>
            <a:off x="5702955" y="4680520"/>
            <a:ext cx="1030899" cy="137603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58" name="圆角矩形 325">
            <a:extLst>
              <a:ext uri="{FF2B5EF4-FFF2-40B4-BE49-F238E27FC236}">
                <a16:creationId xmlns:a16="http://schemas.microsoft.com/office/drawing/2014/main" id="{5CE3FD1D-D806-4EA8-90A5-B3D87DB03352}"/>
              </a:ext>
            </a:extLst>
          </p:cNvPr>
          <p:cNvSpPr/>
          <p:nvPr/>
        </p:nvSpPr>
        <p:spPr>
          <a:xfrm>
            <a:off x="6935113" y="4859802"/>
            <a:ext cx="1030899" cy="137603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应急安防数据</a:t>
            </a:r>
          </a:p>
        </p:txBody>
      </p:sp>
      <p:sp>
        <p:nvSpPr>
          <p:cNvPr id="59" name="圆角矩形 325">
            <a:extLst>
              <a:ext uri="{FF2B5EF4-FFF2-40B4-BE49-F238E27FC236}">
                <a16:creationId xmlns:a16="http://schemas.microsoft.com/office/drawing/2014/main" id="{89A6215E-3169-40FB-ACA1-3BAAE2D3992B}"/>
              </a:ext>
            </a:extLst>
          </p:cNvPr>
          <p:cNvSpPr/>
          <p:nvPr/>
        </p:nvSpPr>
        <p:spPr>
          <a:xfrm>
            <a:off x="6935113" y="4501236"/>
            <a:ext cx="1030899" cy="137603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环境监测数据</a:t>
            </a:r>
          </a:p>
        </p:txBody>
      </p:sp>
      <p:sp>
        <p:nvSpPr>
          <p:cNvPr id="60" name="圆角矩形 325">
            <a:extLst>
              <a:ext uri="{FF2B5EF4-FFF2-40B4-BE49-F238E27FC236}">
                <a16:creationId xmlns:a16="http://schemas.microsoft.com/office/drawing/2014/main" id="{31E45873-0AE3-4465-9790-4B9756067C16}"/>
              </a:ext>
            </a:extLst>
          </p:cNvPr>
          <p:cNvSpPr/>
          <p:nvPr/>
        </p:nvSpPr>
        <p:spPr>
          <a:xfrm>
            <a:off x="6935113" y="4680520"/>
            <a:ext cx="1030899" cy="137603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巡更巡检数据</a:t>
            </a:r>
          </a:p>
        </p:txBody>
      </p:sp>
      <p:sp>
        <p:nvSpPr>
          <p:cNvPr id="61" name="圆角矩形 325">
            <a:extLst>
              <a:ext uri="{FF2B5EF4-FFF2-40B4-BE49-F238E27FC236}">
                <a16:creationId xmlns:a16="http://schemas.microsoft.com/office/drawing/2014/main" id="{BFEA7F4E-4C53-49E6-A4AB-D55A74F70D98}"/>
              </a:ext>
            </a:extLst>
          </p:cNvPr>
          <p:cNvSpPr/>
          <p:nvPr/>
        </p:nvSpPr>
        <p:spPr>
          <a:xfrm>
            <a:off x="3343787" y="3212670"/>
            <a:ext cx="1245933" cy="125713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智能交通库</a:t>
            </a:r>
          </a:p>
        </p:txBody>
      </p:sp>
      <p:sp>
        <p:nvSpPr>
          <p:cNvPr id="62" name="圆角矩形 325">
            <a:extLst>
              <a:ext uri="{FF2B5EF4-FFF2-40B4-BE49-F238E27FC236}">
                <a16:creationId xmlns:a16="http://schemas.microsoft.com/office/drawing/2014/main" id="{27A36484-8334-47BD-B145-57CE69AA89DD}"/>
              </a:ext>
            </a:extLst>
          </p:cNvPr>
          <p:cNvSpPr/>
          <p:nvPr/>
        </p:nvSpPr>
        <p:spPr>
          <a:xfrm>
            <a:off x="4995215" y="3212670"/>
            <a:ext cx="1245933" cy="125713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公共设施库</a:t>
            </a:r>
          </a:p>
        </p:txBody>
      </p:sp>
      <p:sp>
        <p:nvSpPr>
          <p:cNvPr id="63" name="圆角矩形 325">
            <a:extLst>
              <a:ext uri="{FF2B5EF4-FFF2-40B4-BE49-F238E27FC236}">
                <a16:creationId xmlns:a16="http://schemas.microsoft.com/office/drawing/2014/main" id="{D4410E7C-67B6-4504-8A29-735B1FA7D54D}"/>
              </a:ext>
            </a:extLst>
          </p:cNvPr>
          <p:cNvSpPr/>
          <p:nvPr/>
        </p:nvSpPr>
        <p:spPr>
          <a:xfrm>
            <a:off x="6646643" y="3212670"/>
            <a:ext cx="1245933" cy="125713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游客分析库</a:t>
            </a:r>
          </a:p>
        </p:txBody>
      </p:sp>
      <p:sp>
        <p:nvSpPr>
          <p:cNvPr id="64" name="圆角矩形 325">
            <a:extLst>
              <a:ext uri="{FF2B5EF4-FFF2-40B4-BE49-F238E27FC236}">
                <a16:creationId xmlns:a16="http://schemas.microsoft.com/office/drawing/2014/main" id="{8B56AE2B-8661-4E17-B787-ECFE6706009A}"/>
              </a:ext>
            </a:extLst>
          </p:cNvPr>
          <p:cNvSpPr/>
          <p:nvPr/>
        </p:nvSpPr>
        <p:spPr>
          <a:xfrm>
            <a:off x="3343787" y="3359374"/>
            <a:ext cx="1245933" cy="125713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智能安防库</a:t>
            </a:r>
            <a:endParaRPr lang="zh-CN" altLang="en-US" sz="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圆角矩形 325">
            <a:extLst>
              <a:ext uri="{FF2B5EF4-FFF2-40B4-BE49-F238E27FC236}">
                <a16:creationId xmlns:a16="http://schemas.microsoft.com/office/drawing/2014/main" id="{8EEBB4B8-188F-430B-BD67-CA2CE3DA9843}"/>
              </a:ext>
            </a:extLst>
          </p:cNvPr>
          <p:cNvSpPr/>
          <p:nvPr/>
        </p:nvSpPr>
        <p:spPr>
          <a:xfrm>
            <a:off x="4995215" y="3359374"/>
            <a:ext cx="1245933" cy="125713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经营分析库</a:t>
            </a:r>
          </a:p>
        </p:txBody>
      </p:sp>
      <p:sp>
        <p:nvSpPr>
          <p:cNvPr id="66" name="圆角矩形 325">
            <a:extLst>
              <a:ext uri="{FF2B5EF4-FFF2-40B4-BE49-F238E27FC236}">
                <a16:creationId xmlns:a16="http://schemas.microsoft.com/office/drawing/2014/main" id="{04AA5311-471D-488E-90E9-161C9060D832}"/>
              </a:ext>
            </a:extLst>
          </p:cNvPr>
          <p:cNvSpPr/>
          <p:nvPr/>
        </p:nvSpPr>
        <p:spPr>
          <a:xfrm>
            <a:off x="6646643" y="3359374"/>
            <a:ext cx="1245933" cy="125713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智能服务库</a:t>
            </a:r>
          </a:p>
        </p:txBody>
      </p:sp>
      <p:sp>
        <p:nvSpPr>
          <p:cNvPr id="67" name="上箭头 122">
            <a:extLst>
              <a:ext uri="{FF2B5EF4-FFF2-40B4-BE49-F238E27FC236}">
                <a16:creationId xmlns:a16="http://schemas.microsoft.com/office/drawing/2014/main" id="{2E877C5F-6BB2-4DE6-BBBA-C9F48179E361}"/>
              </a:ext>
            </a:extLst>
          </p:cNvPr>
          <p:cNvSpPr/>
          <p:nvPr/>
        </p:nvSpPr>
        <p:spPr>
          <a:xfrm rot="5400000">
            <a:off x="8485514" y="3627704"/>
            <a:ext cx="217711" cy="408318"/>
          </a:xfrm>
          <a:prstGeom prst="upArrow">
            <a:avLst/>
          </a:prstGeom>
          <a:solidFill>
            <a:srgbClr val="2B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E0B3253-C5C8-40A5-B7F9-70459B001735}"/>
              </a:ext>
            </a:extLst>
          </p:cNvPr>
          <p:cNvSpPr txBox="1"/>
          <p:nvPr/>
        </p:nvSpPr>
        <p:spPr>
          <a:xfrm>
            <a:off x="8365268" y="3724177"/>
            <a:ext cx="594975" cy="205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</a:p>
        </p:txBody>
      </p:sp>
      <p:sp>
        <p:nvSpPr>
          <p:cNvPr id="69" name="上箭头 122">
            <a:extLst>
              <a:ext uri="{FF2B5EF4-FFF2-40B4-BE49-F238E27FC236}">
                <a16:creationId xmlns:a16="http://schemas.microsoft.com/office/drawing/2014/main" id="{084B04F4-31D6-4EA3-8745-3DE8D1CAA4FF}"/>
              </a:ext>
            </a:extLst>
          </p:cNvPr>
          <p:cNvSpPr/>
          <p:nvPr/>
        </p:nvSpPr>
        <p:spPr>
          <a:xfrm>
            <a:off x="4078624" y="4370560"/>
            <a:ext cx="387397" cy="90947"/>
          </a:xfrm>
          <a:prstGeom prst="upArrow">
            <a:avLst/>
          </a:prstGeom>
          <a:solidFill>
            <a:srgbClr val="2B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上箭头 122">
            <a:extLst>
              <a:ext uri="{FF2B5EF4-FFF2-40B4-BE49-F238E27FC236}">
                <a16:creationId xmlns:a16="http://schemas.microsoft.com/office/drawing/2014/main" id="{D196174F-1ACD-43B4-A964-3D42E40466FD}"/>
              </a:ext>
            </a:extLst>
          </p:cNvPr>
          <p:cNvSpPr/>
          <p:nvPr/>
        </p:nvSpPr>
        <p:spPr>
          <a:xfrm>
            <a:off x="5628553" y="4370560"/>
            <a:ext cx="387397" cy="90947"/>
          </a:xfrm>
          <a:prstGeom prst="upArrow">
            <a:avLst/>
          </a:prstGeom>
          <a:solidFill>
            <a:srgbClr val="2B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上箭头 122">
            <a:extLst>
              <a:ext uri="{FF2B5EF4-FFF2-40B4-BE49-F238E27FC236}">
                <a16:creationId xmlns:a16="http://schemas.microsoft.com/office/drawing/2014/main" id="{878AA1DF-6F34-4195-ADF0-9B8C2A54DC8F}"/>
              </a:ext>
            </a:extLst>
          </p:cNvPr>
          <p:cNvSpPr/>
          <p:nvPr/>
        </p:nvSpPr>
        <p:spPr>
          <a:xfrm>
            <a:off x="7178479" y="4370560"/>
            <a:ext cx="387397" cy="90947"/>
          </a:xfrm>
          <a:prstGeom prst="upArrow">
            <a:avLst/>
          </a:prstGeom>
          <a:solidFill>
            <a:srgbClr val="2B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上箭头 122">
            <a:extLst>
              <a:ext uri="{FF2B5EF4-FFF2-40B4-BE49-F238E27FC236}">
                <a16:creationId xmlns:a16="http://schemas.microsoft.com/office/drawing/2014/main" id="{0D34D099-624E-44D5-85DC-3DBEA72EC666}"/>
              </a:ext>
            </a:extLst>
          </p:cNvPr>
          <p:cNvSpPr/>
          <p:nvPr/>
        </p:nvSpPr>
        <p:spPr>
          <a:xfrm>
            <a:off x="4078624" y="3501266"/>
            <a:ext cx="387397" cy="90947"/>
          </a:xfrm>
          <a:prstGeom prst="upArrow">
            <a:avLst/>
          </a:prstGeom>
          <a:solidFill>
            <a:srgbClr val="2B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上箭头 122">
            <a:extLst>
              <a:ext uri="{FF2B5EF4-FFF2-40B4-BE49-F238E27FC236}">
                <a16:creationId xmlns:a16="http://schemas.microsoft.com/office/drawing/2014/main" id="{02EE9107-240D-4089-BEEB-163C308C5678}"/>
              </a:ext>
            </a:extLst>
          </p:cNvPr>
          <p:cNvSpPr/>
          <p:nvPr/>
        </p:nvSpPr>
        <p:spPr>
          <a:xfrm>
            <a:off x="5628553" y="3501266"/>
            <a:ext cx="387397" cy="90947"/>
          </a:xfrm>
          <a:prstGeom prst="upArrow">
            <a:avLst/>
          </a:prstGeom>
          <a:solidFill>
            <a:srgbClr val="2B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上箭头 122">
            <a:extLst>
              <a:ext uri="{FF2B5EF4-FFF2-40B4-BE49-F238E27FC236}">
                <a16:creationId xmlns:a16="http://schemas.microsoft.com/office/drawing/2014/main" id="{E3266BA1-7014-4EC7-862D-C8B6C52314DD}"/>
              </a:ext>
            </a:extLst>
          </p:cNvPr>
          <p:cNvSpPr/>
          <p:nvPr/>
        </p:nvSpPr>
        <p:spPr>
          <a:xfrm>
            <a:off x="7178479" y="3501266"/>
            <a:ext cx="387397" cy="90947"/>
          </a:xfrm>
          <a:prstGeom prst="upArrow">
            <a:avLst/>
          </a:prstGeom>
          <a:solidFill>
            <a:srgbClr val="2B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6B09E01-B188-4114-9975-E9F3460B2278}"/>
              </a:ext>
            </a:extLst>
          </p:cNvPr>
          <p:cNvSpPr txBox="1"/>
          <p:nvPr/>
        </p:nvSpPr>
        <p:spPr>
          <a:xfrm>
            <a:off x="8362210" y="3251023"/>
            <a:ext cx="474526" cy="19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落库</a:t>
            </a:r>
          </a:p>
        </p:txBody>
      </p:sp>
      <p:sp>
        <p:nvSpPr>
          <p:cNvPr id="76" name="Magnetic Disk 316">
            <a:extLst>
              <a:ext uri="{FF2B5EF4-FFF2-40B4-BE49-F238E27FC236}">
                <a16:creationId xmlns:a16="http://schemas.microsoft.com/office/drawing/2014/main" id="{F70CCEFF-10F2-46B4-BAC8-493D6E65154A}"/>
              </a:ext>
            </a:extLst>
          </p:cNvPr>
          <p:cNvSpPr/>
          <p:nvPr/>
        </p:nvSpPr>
        <p:spPr>
          <a:xfrm>
            <a:off x="5684458" y="3640809"/>
            <a:ext cx="1254470" cy="708915"/>
          </a:xfrm>
          <a:prstGeom prst="flowChartMagneticDisk">
            <a:avLst/>
          </a:prstGeom>
          <a:gradFill flip="none" rotWithShape="1">
            <a:gsLst>
              <a:gs pos="0">
                <a:srgbClr val="3550A1"/>
              </a:gs>
              <a:gs pos="19000">
                <a:srgbClr val="4E7DC1"/>
              </a:gs>
              <a:gs pos="100000">
                <a:schemeClr val="bg1"/>
              </a:gs>
            </a:gsLst>
            <a:lin ang="5400000" scaled="1"/>
            <a:tileRect/>
          </a:gra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上箭头 122">
            <a:extLst>
              <a:ext uri="{FF2B5EF4-FFF2-40B4-BE49-F238E27FC236}">
                <a16:creationId xmlns:a16="http://schemas.microsoft.com/office/drawing/2014/main" id="{B7BA9F7E-F94B-4C96-9642-83C0B454300D}"/>
              </a:ext>
            </a:extLst>
          </p:cNvPr>
          <p:cNvSpPr/>
          <p:nvPr/>
        </p:nvSpPr>
        <p:spPr>
          <a:xfrm rot="5400000">
            <a:off x="1988528" y="3410128"/>
            <a:ext cx="177200" cy="217256"/>
          </a:xfrm>
          <a:prstGeom prst="upArrow">
            <a:avLst/>
          </a:prstGeom>
          <a:solidFill>
            <a:srgbClr val="2B4099"/>
          </a:solidFill>
          <a:ln>
            <a:solidFill>
              <a:srgbClr val="2B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上箭头 122">
            <a:extLst>
              <a:ext uri="{FF2B5EF4-FFF2-40B4-BE49-F238E27FC236}">
                <a16:creationId xmlns:a16="http://schemas.microsoft.com/office/drawing/2014/main" id="{71E43C41-E4F1-4027-91DA-7DB1EDEBD832}"/>
              </a:ext>
            </a:extLst>
          </p:cNvPr>
          <p:cNvSpPr/>
          <p:nvPr/>
        </p:nvSpPr>
        <p:spPr>
          <a:xfrm rot="5400000">
            <a:off x="1989359" y="4015629"/>
            <a:ext cx="177200" cy="217256"/>
          </a:xfrm>
          <a:prstGeom prst="upArrow">
            <a:avLst/>
          </a:prstGeom>
          <a:solidFill>
            <a:srgbClr val="2B4099"/>
          </a:solidFill>
          <a:ln>
            <a:solidFill>
              <a:srgbClr val="2B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上箭头 122">
            <a:extLst>
              <a:ext uri="{FF2B5EF4-FFF2-40B4-BE49-F238E27FC236}">
                <a16:creationId xmlns:a16="http://schemas.microsoft.com/office/drawing/2014/main" id="{C78640CC-838A-482E-A396-C1333D28C8DE}"/>
              </a:ext>
            </a:extLst>
          </p:cNvPr>
          <p:cNvSpPr/>
          <p:nvPr/>
        </p:nvSpPr>
        <p:spPr>
          <a:xfrm rot="5400000">
            <a:off x="1993137" y="4520688"/>
            <a:ext cx="177200" cy="217256"/>
          </a:xfrm>
          <a:prstGeom prst="upArrow">
            <a:avLst/>
          </a:prstGeom>
          <a:solidFill>
            <a:srgbClr val="2B4099"/>
          </a:solidFill>
          <a:ln>
            <a:solidFill>
              <a:srgbClr val="2B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206">
            <a:extLst>
              <a:ext uri="{FF2B5EF4-FFF2-40B4-BE49-F238E27FC236}">
                <a16:creationId xmlns:a16="http://schemas.microsoft.com/office/drawing/2014/main" id="{EFDC5500-2B75-4F44-8B7F-79EC61F793F9}"/>
              </a:ext>
            </a:extLst>
          </p:cNvPr>
          <p:cNvSpPr/>
          <p:nvPr/>
        </p:nvSpPr>
        <p:spPr>
          <a:xfrm>
            <a:off x="1411789" y="1977620"/>
            <a:ext cx="9843981" cy="371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Rectangle 360">
            <a:extLst>
              <a:ext uri="{FF2B5EF4-FFF2-40B4-BE49-F238E27FC236}">
                <a16:creationId xmlns:a16="http://schemas.microsoft.com/office/drawing/2014/main" id="{41F25785-D2E4-4D75-8F31-B279B2750B38}"/>
              </a:ext>
            </a:extLst>
          </p:cNvPr>
          <p:cNvSpPr/>
          <p:nvPr/>
        </p:nvSpPr>
        <p:spPr>
          <a:xfrm>
            <a:off x="3397411" y="2184137"/>
            <a:ext cx="1435882" cy="185745"/>
          </a:xfrm>
          <a:prstGeom prst="rect">
            <a:avLst/>
          </a:prstGeom>
          <a:solidFill>
            <a:srgbClr val="317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客流分析算法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Rectangle 363">
            <a:extLst>
              <a:ext uri="{FF2B5EF4-FFF2-40B4-BE49-F238E27FC236}">
                <a16:creationId xmlns:a16="http://schemas.microsoft.com/office/drawing/2014/main" id="{B47552E7-418A-4F71-9FDC-69B6172C48CC}"/>
              </a:ext>
            </a:extLst>
          </p:cNvPr>
          <p:cNvSpPr/>
          <p:nvPr/>
        </p:nvSpPr>
        <p:spPr>
          <a:xfrm>
            <a:off x="4948622" y="2183759"/>
            <a:ext cx="1435222" cy="189036"/>
          </a:xfrm>
          <a:prstGeom prst="rect">
            <a:avLst/>
          </a:prstGeom>
          <a:solidFill>
            <a:srgbClr val="317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安防预警算法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Rectangle 369">
            <a:extLst>
              <a:ext uri="{FF2B5EF4-FFF2-40B4-BE49-F238E27FC236}">
                <a16:creationId xmlns:a16="http://schemas.microsoft.com/office/drawing/2014/main" id="{769266BE-4EB2-48BD-86ED-C52C85BA76DE}"/>
              </a:ext>
            </a:extLst>
          </p:cNvPr>
          <p:cNvSpPr/>
          <p:nvPr/>
        </p:nvSpPr>
        <p:spPr>
          <a:xfrm>
            <a:off x="6499173" y="2191848"/>
            <a:ext cx="1435882" cy="178034"/>
          </a:xfrm>
          <a:prstGeom prst="rect">
            <a:avLst/>
          </a:prstGeom>
          <a:solidFill>
            <a:srgbClr val="317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交通优化算法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Rectangle 372">
            <a:extLst>
              <a:ext uri="{FF2B5EF4-FFF2-40B4-BE49-F238E27FC236}">
                <a16:creationId xmlns:a16="http://schemas.microsoft.com/office/drawing/2014/main" id="{7A735264-3D27-454E-8293-075DC2C7CA33}"/>
              </a:ext>
            </a:extLst>
          </p:cNvPr>
          <p:cNvSpPr/>
          <p:nvPr/>
        </p:nvSpPr>
        <p:spPr>
          <a:xfrm>
            <a:off x="9601593" y="2192963"/>
            <a:ext cx="1435882" cy="174289"/>
          </a:xfrm>
          <a:prstGeom prst="rect">
            <a:avLst/>
          </a:prstGeom>
          <a:solidFill>
            <a:srgbClr val="317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设施监控算法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上箭头 220">
            <a:extLst>
              <a:ext uri="{FF2B5EF4-FFF2-40B4-BE49-F238E27FC236}">
                <a16:creationId xmlns:a16="http://schemas.microsoft.com/office/drawing/2014/main" id="{8B9881F8-2AA9-4D96-A2A7-E2A2567A9160}"/>
              </a:ext>
            </a:extLst>
          </p:cNvPr>
          <p:cNvSpPr/>
          <p:nvPr/>
        </p:nvSpPr>
        <p:spPr>
          <a:xfrm>
            <a:off x="3463992" y="2664576"/>
            <a:ext cx="648439" cy="188551"/>
          </a:xfrm>
          <a:prstGeom prst="up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5">
                  <a:lumMod val="75000"/>
                </a:schemeClr>
              </a:gs>
              <a:gs pos="100000">
                <a:srgbClr val="00206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上箭头 221">
            <a:extLst>
              <a:ext uri="{FF2B5EF4-FFF2-40B4-BE49-F238E27FC236}">
                <a16:creationId xmlns:a16="http://schemas.microsoft.com/office/drawing/2014/main" id="{12AFECE0-7ED3-4DBB-BD08-15E8478226A7}"/>
              </a:ext>
            </a:extLst>
          </p:cNvPr>
          <p:cNvSpPr/>
          <p:nvPr/>
        </p:nvSpPr>
        <p:spPr>
          <a:xfrm>
            <a:off x="8041208" y="2665650"/>
            <a:ext cx="648439" cy="183810"/>
          </a:xfrm>
          <a:prstGeom prst="up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5">
                  <a:lumMod val="75000"/>
                </a:schemeClr>
              </a:gs>
              <a:gs pos="100000">
                <a:srgbClr val="00206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E586614-DDDF-4F43-8EB2-3F891BB6A9AD}"/>
              </a:ext>
            </a:extLst>
          </p:cNvPr>
          <p:cNvSpPr txBox="1"/>
          <p:nvPr/>
        </p:nvSpPr>
        <p:spPr>
          <a:xfrm>
            <a:off x="5452186" y="5162926"/>
            <a:ext cx="1879295" cy="2206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数据直通车</a:t>
            </a:r>
          </a:p>
        </p:txBody>
      </p:sp>
      <p:sp>
        <p:nvSpPr>
          <p:cNvPr id="98" name="矩形 36">
            <a:extLst>
              <a:ext uri="{FF2B5EF4-FFF2-40B4-BE49-F238E27FC236}">
                <a16:creationId xmlns:a16="http://schemas.microsoft.com/office/drawing/2014/main" id="{43A1519C-8D50-4A3C-9AEF-7924419E12F0}"/>
              </a:ext>
            </a:extLst>
          </p:cNvPr>
          <p:cNvSpPr/>
          <p:nvPr/>
        </p:nvSpPr>
        <p:spPr>
          <a:xfrm>
            <a:off x="4516718" y="5346145"/>
            <a:ext cx="1720348" cy="21711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63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</a:p>
        </p:txBody>
      </p:sp>
      <p:sp>
        <p:nvSpPr>
          <p:cNvPr id="99" name="矩形 36">
            <a:extLst>
              <a:ext uri="{FF2B5EF4-FFF2-40B4-BE49-F238E27FC236}">
                <a16:creationId xmlns:a16="http://schemas.microsoft.com/office/drawing/2014/main" id="{B4456FC7-FDB5-49C9-913A-5A7E06F969B0}"/>
              </a:ext>
            </a:extLst>
          </p:cNvPr>
          <p:cNvSpPr/>
          <p:nvPr/>
        </p:nvSpPr>
        <p:spPr>
          <a:xfrm>
            <a:off x="2485265" y="5346145"/>
            <a:ext cx="863478" cy="21711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63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ODBC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36">
            <a:extLst>
              <a:ext uri="{FF2B5EF4-FFF2-40B4-BE49-F238E27FC236}">
                <a16:creationId xmlns:a16="http://schemas.microsoft.com/office/drawing/2014/main" id="{4AC75180-A58E-4F9F-A314-C163121C2720}"/>
              </a:ext>
            </a:extLst>
          </p:cNvPr>
          <p:cNvSpPr/>
          <p:nvPr/>
        </p:nvSpPr>
        <p:spPr>
          <a:xfrm>
            <a:off x="3338865" y="5346145"/>
            <a:ext cx="1177852" cy="21711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63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FTP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上箭头 220">
            <a:extLst>
              <a:ext uri="{FF2B5EF4-FFF2-40B4-BE49-F238E27FC236}">
                <a16:creationId xmlns:a16="http://schemas.microsoft.com/office/drawing/2014/main" id="{105C1177-5BFC-4875-8B6C-E2D6404AF29F}"/>
              </a:ext>
            </a:extLst>
          </p:cNvPr>
          <p:cNvSpPr/>
          <p:nvPr/>
        </p:nvSpPr>
        <p:spPr>
          <a:xfrm>
            <a:off x="3473701" y="3002806"/>
            <a:ext cx="648439" cy="169448"/>
          </a:xfrm>
          <a:prstGeom prst="up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5">
                  <a:lumMod val="75000"/>
                </a:schemeClr>
              </a:gs>
              <a:gs pos="100000">
                <a:srgbClr val="00206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圆角矩形 85">
            <a:extLst>
              <a:ext uri="{FF2B5EF4-FFF2-40B4-BE49-F238E27FC236}">
                <a16:creationId xmlns:a16="http://schemas.microsoft.com/office/drawing/2014/main" id="{17D1D16A-524F-4EF4-A38D-EC21973BCF60}"/>
              </a:ext>
            </a:extLst>
          </p:cNvPr>
          <p:cNvSpPr/>
          <p:nvPr/>
        </p:nvSpPr>
        <p:spPr>
          <a:xfrm>
            <a:off x="2273867" y="5647895"/>
            <a:ext cx="1394607" cy="978855"/>
          </a:xfrm>
          <a:prstGeom prst="flowChartProcess">
            <a:avLst/>
          </a:prstGeom>
          <a:solidFill>
            <a:schemeClr val="bg1"/>
          </a:solidFill>
          <a:ln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5E0D0A76-4F87-400B-8E7C-E4CEFC77AF5F}"/>
              </a:ext>
            </a:extLst>
          </p:cNvPr>
          <p:cNvSpPr txBox="1"/>
          <p:nvPr/>
        </p:nvSpPr>
        <p:spPr>
          <a:xfrm>
            <a:off x="2308827" y="5757805"/>
            <a:ext cx="272044" cy="79424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基础设施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圆角矩形 325">
            <a:extLst>
              <a:ext uri="{FF2B5EF4-FFF2-40B4-BE49-F238E27FC236}">
                <a16:creationId xmlns:a16="http://schemas.microsoft.com/office/drawing/2014/main" id="{32F85D8C-A3CC-4737-BB2D-872CD0866960}"/>
              </a:ext>
            </a:extLst>
          </p:cNvPr>
          <p:cNvSpPr/>
          <p:nvPr/>
        </p:nvSpPr>
        <p:spPr>
          <a:xfrm>
            <a:off x="2604476" y="6408369"/>
            <a:ext cx="967605" cy="1172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5720" rIns="91440" bIns="45720"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信息发布系统</a:t>
            </a:r>
          </a:p>
        </p:txBody>
      </p:sp>
      <p:sp>
        <p:nvSpPr>
          <p:cNvPr id="105" name="圆角矩形 325">
            <a:extLst>
              <a:ext uri="{FF2B5EF4-FFF2-40B4-BE49-F238E27FC236}">
                <a16:creationId xmlns:a16="http://schemas.microsoft.com/office/drawing/2014/main" id="{07881076-BAB1-4AAE-A806-B12D585C8A79}"/>
              </a:ext>
            </a:extLst>
          </p:cNvPr>
          <p:cNvSpPr/>
          <p:nvPr/>
        </p:nvSpPr>
        <p:spPr>
          <a:xfrm>
            <a:off x="2604476" y="6276096"/>
            <a:ext cx="967605" cy="1172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5720" rIns="91440" bIns="45720"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观光车调度系统</a:t>
            </a:r>
          </a:p>
        </p:txBody>
      </p:sp>
      <p:sp>
        <p:nvSpPr>
          <p:cNvPr id="106" name="圆角矩形 325">
            <a:extLst>
              <a:ext uri="{FF2B5EF4-FFF2-40B4-BE49-F238E27FC236}">
                <a16:creationId xmlns:a16="http://schemas.microsoft.com/office/drawing/2014/main" id="{9BE6D50C-1B71-4EBA-B86A-0820F9FACA1B}"/>
              </a:ext>
            </a:extLst>
          </p:cNvPr>
          <p:cNvSpPr/>
          <p:nvPr/>
        </p:nvSpPr>
        <p:spPr>
          <a:xfrm>
            <a:off x="2604476" y="6143822"/>
            <a:ext cx="967605" cy="1172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5720" rIns="91440" bIns="45720"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公网集群系统</a:t>
            </a:r>
          </a:p>
        </p:txBody>
      </p:sp>
      <p:sp>
        <p:nvSpPr>
          <p:cNvPr id="107" name="圆角矩形 325">
            <a:extLst>
              <a:ext uri="{FF2B5EF4-FFF2-40B4-BE49-F238E27FC236}">
                <a16:creationId xmlns:a16="http://schemas.microsoft.com/office/drawing/2014/main" id="{479B425B-921C-4A57-A269-4AF1C95B095A}"/>
              </a:ext>
            </a:extLst>
          </p:cNvPr>
          <p:cNvSpPr/>
          <p:nvPr/>
        </p:nvSpPr>
        <p:spPr>
          <a:xfrm>
            <a:off x="2604476" y="6011549"/>
            <a:ext cx="967605" cy="1172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5720" rIns="91440" bIns="45720"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安全系统</a:t>
            </a:r>
          </a:p>
        </p:txBody>
      </p:sp>
      <p:sp>
        <p:nvSpPr>
          <p:cNvPr id="108" name="圆角矩形 325">
            <a:extLst>
              <a:ext uri="{FF2B5EF4-FFF2-40B4-BE49-F238E27FC236}">
                <a16:creationId xmlns:a16="http://schemas.microsoft.com/office/drawing/2014/main" id="{C7AF9B6E-7A31-478D-B190-E173FF6A669F}"/>
              </a:ext>
            </a:extLst>
          </p:cNvPr>
          <p:cNvSpPr/>
          <p:nvPr/>
        </p:nvSpPr>
        <p:spPr>
          <a:xfrm>
            <a:off x="2604476" y="5879275"/>
            <a:ext cx="967605" cy="1172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5720" rIns="91440" bIns="45720"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</a:t>
            </a:r>
            <a:r>
              <a:rPr lang="en-US" altLang="zh-CN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109" name="圆角矩形 325">
            <a:extLst>
              <a:ext uri="{FF2B5EF4-FFF2-40B4-BE49-F238E27FC236}">
                <a16:creationId xmlns:a16="http://schemas.microsoft.com/office/drawing/2014/main" id="{06975B73-7B46-4CA1-8E3B-982A74CC9AD5}"/>
              </a:ext>
            </a:extLst>
          </p:cNvPr>
          <p:cNvSpPr/>
          <p:nvPr/>
        </p:nvSpPr>
        <p:spPr>
          <a:xfrm>
            <a:off x="2604476" y="5747002"/>
            <a:ext cx="967605" cy="1172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5720" rIns="91440" bIns="45720" rtlCol="0" anchor="ctr"/>
          <a:lstStyle/>
          <a:p>
            <a:pPr lvl="0" algn="ctr">
              <a:defRPr/>
            </a:pPr>
            <a:r>
              <a:rPr lang="en-US" altLang="zh-CN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BIM</a:t>
            </a: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内外场平台</a:t>
            </a:r>
          </a:p>
        </p:txBody>
      </p:sp>
      <p:sp>
        <p:nvSpPr>
          <p:cNvPr id="110" name="圆角矩形 85">
            <a:extLst>
              <a:ext uri="{FF2B5EF4-FFF2-40B4-BE49-F238E27FC236}">
                <a16:creationId xmlns:a16="http://schemas.microsoft.com/office/drawing/2014/main" id="{25807888-3459-4922-B9A4-BD3C10A3FFEF}"/>
              </a:ext>
            </a:extLst>
          </p:cNvPr>
          <p:cNvSpPr/>
          <p:nvPr/>
        </p:nvSpPr>
        <p:spPr>
          <a:xfrm>
            <a:off x="3701145" y="5647895"/>
            <a:ext cx="1327933" cy="978855"/>
          </a:xfrm>
          <a:prstGeom prst="rect">
            <a:avLst/>
          </a:prstGeom>
          <a:solidFill>
            <a:schemeClr val="bg1"/>
          </a:solidFill>
          <a:ln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23728943-0504-4B53-B2A5-7FE22D2F8861}"/>
              </a:ext>
            </a:extLst>
          </p:cNvPr>
          <p:cNvSpPr txBox="1"/>
          <p:nvPr/>
        </p:nvSpPr>
        <p:spPr>
          <a:xfrm>
            <a:off x="3689335" y="5757335"/>
            <a:ext cx="272044" cy="79424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安防应急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圆角矩形 325">
            <a:extLst>
              <a:ext uri="{FF2B5EF4-FFF2-40B4-BE49-F238E27FC236}">
                <a16:creationId xmlns:a16="http://schemas.microsoft.com/office/drawing/2014/main" id="{0928FE77-5AFC-49FF-B8EE-82E742B6D6E5}"/>
              </a:ext>
            </a:extLst>
          </p:cNvPr>
          <p:cNvSpPr/>
          <p:nvPr/>
        </p:nvSpPr>
        <p:spPr>
          <a:xfrm>
            <a:off x="3965083" y="5749824"/>
            <a:ext cx="967605" cy="1342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安防应急指挥平台</a:t>
            </a:r>
          </a:p>
        </p:txBody>
      </p:sp>
      <p:sp>
        <p:nvSpPr>
          <p:cNvPr id="113" name="圆角矩形 325">
            <a:extLst>
              <a:ext uri="{FF2B5EF4-FFF2-40B4-BE49-F238E27FC236}">
                <a16:creationId xmlns:a16="http://schemas.microsoft.com/office/drawing/2014/main" id="{E87EDCE3-840C-4CBB-AE65-5C39B8AD7182}"/>
              </a:ext>
            </a:extLst>
          </p:cNvPr>
          <p:cNvSpPr/>
          <p:nvPr/>
        </p:nvSpPr>
        <p:spPr>
          <a:xfrm>
            <a:off x="3965083" y="5910022"/>
            <a:ext cx="967605" cy="1342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智能巡更巡检系统</a:t>
            </a:r>
          </a:p>
        </p:txBody>
      </p:sp>
      <p:sp>
        <p:nvSpPr>
          <p:cNvPr id="114" name="圆角矩形 325">
            <a:extLst>
              <a:ext uri="{FF2B5EF4-FFF2-40B4-BE49-F238E27FC236}">
                <a16:creationId xmlns:a16="http://schemas.microsoft.com/office/drawing/2014/main" id="{1472FC00-AF0D-4515-808A-20CEF01EE825}"/>
              </a:ext>
            </a:extLst>
          </p:cNvPr>
          <p:cNvSpPr/>
          <p:nvPr/>
        </p:nvSpPr>
        <p:spPr>
          <a:xfrm>
            <a:off x="3965083" y="6070221"/>
            <a:ext cx="967605" cy="1342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数据中心</a:t>
            </a:r>
            <a:r>
              <a:rPr lang="en-US" altLang="zh-CN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物联网安</a:t>
            </a:r>
          </a:p>
        </p:txBody>
      </p:sp>
      <p:sp>
        <p:nvSpPr>
          <p:cNvPr id="115" name="圆角矩形 325">
            <a:extLst>
              <a:ext uri="{FF2B5EF4-FFF2-40B4-BE49-F238E27FC236}">
                <a16:creationId xmlns:a16="http://schemas.microsoft.com/office/drawing/2014/main" id="{3A67E4F1-7EBB-4AD4-B931-73B5F7671ABB}"/>
              </a:ext>
            </a:extLst>
          </p:cNvPr>
          <p:cNvSpPr/>
          <p:nvPr/>
        </p:nvSpPr>
        <p:spPr>
          <a:xfrm>
            <a:off x="3965083" y="6230418"/>
            <a:ext cx="967605" cy="1342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空域安全</a:t>
            </a:r>
          </a:p>
        </p:txBody>
      </p:sp>
      <p:sp>
        <p:nvSpPr>
          <p:cNvPr id="116" name="圆角矩形 325">
            <a:extLst>
              <a:ext uri="{FF2B5EF4-FFF2-40B4-BE49-F238E27FC236}">
                <a16:creationId xmlns:a16="http://schemas.microsoft.com/office/drawing/2014/main" id="{4AD5EB14-7FF0-4314-8CAD-3346F29E5A5D}"/>
              </a:ext>
            </a:extLst>
          </p:cNvPr>
          <p:cNvSpPr/>
          <p:nvPr/>
        </p:nvSpPr>
        <p:spPr>
          <a:xfrm>
            <a:off x="3965083" y="6390616"/>
            <a:ext cx="967605" cy="1342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舆情监测</a:t>
            </a:r>
          </a:p>
        </p:txBody>
      </p:sp>
      <p:sp>
        <p:nvSpPr>
          <p:cNvPr id="117" name="圆角矩形 85">
            <a:extLst>
              <a:ext uri="{FF2B5EF4-FFF2-40B4-BE49-F238E27FC236}">
                <a16:creationId xmlns:a16="http://schemas.microsoft.com/office/drawing/2014/main" id="{0FD669E4-F1E4-411B-945C-B4EA9A40F244}"/>
              </a:ext>
            </a:extLst>
          </p:cNvPr>
          <p:cNvSpPr/>
          <p:nvPr/>
        </p:nvSpPr>
        <p:spPr>
          <a:xfrm>
            <a:off x="5084540" y="5647895"/>
            <a:ext cx="907538" cy="978855"/>
          </a:xfrm>
          <a:prstGeom prst="rect">
            <a:avLst/>
          </a:prstGeom>
          <a:solidFill>
            <a:schemeClr val="bg1"/>
          </a:solidFill>
          <a:ln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A20F282F-6979-4B62-913A-3557DE709117}"/>
              </a:ext>
            </a:extLst>
          </p:cNvPr>
          <p:cNvSpPr txBox="1"/>
          <p:nvPr/>
        </p:nvSpPr>
        <p:spPr>
          <a:xfrm>
            <a:off x="5072729" y="5757335"/>
            <a:ext cx="272044" cy="79424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商业消费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圆角矩形 325">
            <a:extLst>
              <a:ext uri="{FF2B5EF4-FFF2-40B4-BE49-F238E27FC236}">
                <a16:creationId xmlns:a16="http://schemas.microsoft.com/office/drawing/2014/main" id="{468EAFAB-7E12-43CA-BCBA-923D9DB74632}"/>
              </a:ext>
            </a:extLst>
          </p:cNvPr>
          <p:cNvSpPr/>
          <p:nvPr/>
        </p:nvSpPr>
        <p:spPr>
          <a:xfrm>
            <a:off x="5347392" y="5752778"/>
            <a:ext cx="527375" cy="3064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统一支付平台</a:t>
            </a:r>
          </a:p>
        </p:txBody>
      </p:sp>
      <p:sp>
        <p:nvSpPr>
          <p:cNvPr id="120" name="圆角矩形 325">
            <a:extLst>
              <a:ext uri="{FF2B5EF4-FFF2-40B4-BE49-F238E27FC236}">
                <a16:creationId xmlns:a16="http://schemas.microsoft.com/office/drawing/2014/main" id="{1A42FFBE-1767-44B7-82FA-D81A17BBEC8F}"/>
              </a:ext>
            </a:extLst>
          </p:cNvPr>
          <p:cNvSpPr/>
          <p:nvPr/>
        </p:nvSpPr>
        <p:spPr>
          <a:xfrm>
            <a:off x="5353402" y="6146088"/>
            <a:ext cx="521363" cy="3647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二次消费数据管理平台</a:t>
            </a:r>
          </a:p>
        </p:txBody>
      </p:sp>
      <p:sp>
        <p:nvSpPr>
          <p:cNvPr id="121" name="圆角矩形 85">
            <a:extLst>
              <a:ext uri="{FF2B5EF4-FFF2-40B4-BE49-F238E27FC236}">
                <a16:creationId xmlns:a16="http://schemas.microsoft.com/office/drawing/2014/main" id="{39EE54B0-FDB3-4405-8A98-4366028C445C}"/>
              </a:ext>
            </a:extLst>
          </p:cNvPr>
          <p:cNvSpPr/>
          <p:nvPr/>
        </p:nvSpPr>
        <p:spPr>
          <a:xfrm>
            <a:off x="6054586" y="5647895"/>
            <a:ext cx="1327933" cy="978855"/>
          </a:xfrm>
          <a:prstGeom prst="rect">
            <a:avLst/>
          </a:prstGeom>
          <a:solidFill>
            <a:schemeClr val="bg1"/>
          </a:solidFill>
          <a:ln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09A5343-EC6A-4477-BFB1-720973B58301}"/>
              </a:ext>
            </a:extLst>
          </p:cNvPr>
          <p:cNvSpPr txBox="1"/>
          <p:nvPr/>
        </p:nvSpPr>
        <p:spPr>
          <a:xfrm>
            <a:off x="6042777" y="5757335"/>
            <a:ext cx="272044" cy="79424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无人服务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圆角矩形 325">
            <a:extLst>
              <a:ext uri="{FF2B5EF4-FFF2-40B4-BE49-F238E27FC236}">
                <a16:creationId xmlns:a16="http://schemas.microsoft.com/office/drawing/2014/main" id="{8918CEE4-C591-4324-91DB-20B2422C8133}"/>
              </a:ext>
            </a:extLst>
          </p:cNvPr>
          <p:cNvSpPr/>
          <p:nvPr/>
        </p:nvSpPr>
        <p:spPr>
          <a:xfrm>
            <a:off x="6300310" y="5723532"/>
            <a:ext cx="967605" cy="1172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无人酒店系统</a:t>
            </a:r>
          </a:p>
        </p:txBody>
      </p:sp>
      <p:sp>
        <p:nvSpPr>
          <p:cNvPr id="124" name="圆角矩形 325">
            <a:extLst>
              <a:ext uri="{FF2B5EF4-FFF2-40B4-BE49-F238E27FC236}">
                <a16:creationId xmlns:a16="http://schemas.microsoft.com/office/drawing/2014/main" id="{4F60FCEA-28E5-4B72-A803-A2CD56D31476}"/>
              </a:ext>
            </a:extLst>
          </p:cNvPr>
          <p:cNvSpPr/>
          <p:nvPr/>
        </p:nvSpPr>
        <p:spPr>
          <a:xfrm>
            <a:off x="6300310" y="5864183"/>
            <a:ext cx="967605" cy="1172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无人机巡航系统</a:t>
            </a:r>
          </a:p>
        </p:txBody>
      </p:sp>
      <p:sp>
        <p:nvSpPr>
          <p:cNvPr id="125" name="圆角矩形 325">
            <a:extLst>
              <a:ext uri="{FF2B5EF4-FFF2-40B4-BE49-F238E27FC236}">
                <a16:creationId xmlns:a16="http://schemas.microsoft.com/office/drawing/2014/main" id="{25D3C2BC-6AA3-441E-A732-A32C6766B284}"/>
              </a:ext>
            </a:extLst>
          </p:cNvPr>
          <p:cNvSpPr/>
          <p:nvPr/>
        </p:nvSpPr>
        <p:spPr>
          <a:xfrm>
            <a:off x="6300310" y="6004834"/>
            <a:ext cx="967605" cy="1172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无人商店系统</a:t>
            </a:r>
          </a:p>
        </p:txBody>
      </p:sp>
      <p:sp>
        <p:nvSpPr>
          <p:cNvPr id="126" name="圆角矩形 325">
            <a:extLst>
              <a:ext uri="{FF2B5EF4-FFF2-40B4-BE49-F238E27FC236}">
                <a16:creationId xmlns:a16="http://schemas.microsoft.com/office/drawing/2014/main" id="{69B82785-B192-4646-8797-8D0DB389E318}"/>
              </a:ext>
            </a:extLst>
          </p:cNvPr>
          <p:cNvSpPr/>
          <p:nvPr/>
        </p:nvSpPr>
        <p:spPr>
          <a:xfrm>
            <a:off x="6300310" y="6145485"/>
            <a:ext cx="967605" cy="1172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无人餐厅系统</a:t>
            </a:r>
          </a:p>
        </p:txBody>
      </p:sp>
      <p:sp>
        <p:nvSpPr>
          <p:cNvPr id="127" name="圆角矩形 325">
            <a:extLst>
              <a:ext uri="{FF2B5EF4-FFF2-40B4-BE49-F238E27FC236}">
                <a16:creationId xmlns:a16="http://schemas.microsoft.com/office/drawing/2014/main" id="{45CB4A71-8B60-41ED-97E1-8F3BA4B1F9E9}"/>
              </a:ext>
            </a:extLst>
          </p:cNvPr>
          <p:cNvSpPr/>
          <p:nvPr/>
        </p:nvSpPr>
        <p:spPr>
          <a:xfrm>
            <a:off x="6300310" y="6286136"/>
            <a:ext cx="967605" cy="1172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无人巴士系统</a:t>
            </a:r>
          </a:p>
        </p:txBody>
      </p:sp>
      <p:sp>
        <p:nvSpPr>
          <p:cNvPr id="128" name="圆角矩形 85">
            <a:extLst>
              <a:ext uri="{FF2B5EF4-FFF2-40B4-BE49-F238E27FC236}">
                <a16:creationId xmlns:a16="http://schemas.microsoft.com/office/drawing/2014/main" id="{BE1A2CA3-EF43-43AE-B6A8-268F669892E4}"/>
              </a:ext>
            </a:extLst>
          </p:cNvPr>
          <p:cNvSpPr/>
          <p:nvPr/>
        </p:nvSpPr>
        <p:spPr>
          <a:xfrm>
            <a:off x="7438256" y="5647895"/>
            <a:ext cx="1327933" cy="978855"/>
          </a:xfrm>
          <a:prstGeom prst="rect">
            <a:avLst/>
          </a:prstGeom>
          <a:solidFill>
            <a:schemeClr val="bg1"/>
          </a:solidFill>
          <a:ln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F694F2CB-EDD3-48CA-AA5F-B30CC3BD1FA2}"/>
              </a:ext>
            </a:extLst>
          </p:cNvPr>
          <p:cNvSpPr txBox="1"/>
          <p:nvPr/>
        </p:nvSpPr>
        <p:spPr>
          <a:xfrm>
            <a:off x="7426447" y="5704192"/>
            <a:ext cx="272044" cy="9707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互联网服务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圆角矩形 325">
            <a:extLst>
              <a:ext uri="{FF2B5EF4-FFF2-40B4-BE49-F238E27FC236}">
                <a16:creationId xmlns:a16="http://schemas.microsoft.com/office/drawing/2014/main" id="{6D1B7496-6E0C-450E-8AEF-23DB4B4C9B41}"/>
              </a:ext>
            </a:extLst>
          </p:cNvPr>
          <p:cNvSpPr/>
          <p:nvPr/>
        </p:nvSpPr>
        <p:spPr>
          <a:xfrm>
            <a:off x="7662955" y="6398123"/>
            <a:ext cx="967605" cy="1464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园博小程序</a:t>
            </a:r>
          </a:p>
        </p:txBody>
      </p:sp>
      <p:sp>
        <p:nvSpPr>
          <p:cNvPr id="131" name="圆角矩形 325">
            <a:extLst>
              <a:ext uri="{FF2B5EF4-FFF2-40B4-BE49-F238E27FC236}">
                <a16:creationId xmlns:a16="http://schemas.microsoft.com/office/drawing/2014/main" id="{9A01CDCB-D6EC-456B-B31F-39BBC6F974C0}"/>
              </a:ext>
            </a:extLst>
          </p:cNvPr>
          <p:cNvSpPr/>
          <p:nvPr/>
        </p:nvSpPr>
        <p:spPr>
          <a:xfrm>
            <a:off x="7662955" y="6229304"/>
            <a:ext cx="967605" cy="1464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园博官网</a:t>
            </a:r>
          </a:p>
        </p:txBody>
      </p:sp>
      <p:sp>
        <p:nvSpPr>
          <p:cNvPr id="132" name="圆角矩形 325">
            <a:extLst>
              <a:ext uri="{FF2B5EF4-FFF2-40B4-BE49-F238E27FC236}">
                <a16:creationId xmlns:a16="http://schemas.microsoft.com/office/drawing/2014/main" id="{1AEE42C5-DB3F-4F32-AAE0-D55C0F436C7B}"/>
              </a:ext>
            </a:extLst>
          </p:cNvPr>
          <p:cNvSpPr/>
          <p:nvPr/>
        </p:nvSpPr>
        <p:spPr>
          <a:xfrm>
            <a:off x="7662955" y="6060485"/>
            <a:ext cx="967605" cy="1464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导览</a:t>
            </a:r>
            <a:r>
              <a:rPr lang="en-US" altLang="zh-CN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圆角矩形 325">
            <a:extLst>
              <a:ext uri="{FF2B5EF4-FFF2-40B4-BE49-F238E27FC236}">
                <a16:creationId xmlns:a16="http://schemas.microsoft.com/office/drawing/2014/main" id="{2D1FA33E-6776-47F9-8DB8-1F41D459A6A8}"/>
              </a:ext>
            </a:extLst>
          </p:cNvPr>
          <p:cNvSpPr/>
          <p:nvPr/>
        </p:nvSpPr>
        <p:spPr>
          <a:xfrm>
            <a:off x="7662955" y="5722846"/>
            <a:ext cx="967605" cy="1464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智慧园博管理</a:t>
            </a:r>
            <a:r>
              <a:rPr lang="en-US" altLang="zh-CN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圆角矩形 325">
            <a:extLst>
              <a:ext uri="{FF2B5EF4-FFF2-40B4-BE49-F238E27FC236}">
                <a16:creationId xmlns:a16="http://schemas.microsoft.com/office/drawing/2014/main" id="{A41EDEA0-2485-476C-B6F1-191486A1D8FA}"/>
              </a:ext>
            </a:extLst>
          </p:cNvPr>
          <p:cNvSpPr/>
          <p:nvPr/>
        </p:nvSpPr>
        <p:spPr>
          <a:xfrm>
            <a:off x="7662955" y="5891666"/>
            <a:ext cx="967605" cy="1464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</a:t>
            </a:r>
          </a:p>
        </p:txBody>
      </p:sp>
      <p:sp>
        <p:nvSpPr>
          <p:cNvPr id="135" name="圆角矩形 85">
            <a:extLst>
              <a:ext uri="{FF2B5EF4-FFF2-40B4-BE49-F238E27FC236}">
                <a16:creationId xmlns:a16="http://schemas.microsoft.com/office/drawing/2014/main" id="{2B65176A-F513-49B6-A2A0-CA6AA2D8C75A}"/>
              </a:ext>
            </a:extLst>
          </p:cNvPr>
          <p:cNvSpPr/>
          <p:nvPr/>
        </p:nvSpPr>
        <p:spPr>
          <a:xfrm>
            <a:off x="8812596" y="5647895"/>
            <a:ext cx="1768548" cy="978855"/>
          </a:xfrm>
          <a:prstGeom prst="rect">
            <a:avLst/>
          </a:prstGeom>
          <a:solidFill>
            <a:schemeClr val="bg1"/>
          </a:solidFill>
          <a:ln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93024183-F25E-4DD0-9CCF-2570DAB24504}"/>
              </a:ext>
            </a:extLst>
          </p:cNvPr>
          <p:cNvSpPr txBox="1"/>
          <p:nvPr/>
        </p:nvSpPr>
        <p:spPr>
          <a:xfrm>
            <a:off x="8800785" y="5757335"/>
            <a:ext cx="272044" cy="79424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智能设施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圆角矩形 325">
            <a:extLst>
              <a:ext uri="{FF2B5EF4-FFF2-40B4-BE49-F238E27FC236}">
                <a16:creationId xmlns:a16="http://schemas.microsoft.com/office/drawing/2014/main" id="{0CBD9601-20A7-4FE9-9416-3EF7DCDF4D33}"/>
              </a:ext>
            </a:extLst>
          </p:cNvPr>
          <p:cNvSpPr/>
          <p:nvPr/>
        </p:nvSpPr>
        <p:spPr>
          <a:xfrm>
            <a:off x="9056902" y="5755713"/>
            <a:ext cx="726976" cy="128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智能监控</a:t>
            </a:r>
          </a:p>
        </p:txBody>
      </p:sp>
      <p:sp>
        <p:nvSpPr>
          <p:cNvPr id="138" name="圆角矩形 325">
            <a:extLst>
              <a:ext uri="{FF2B5EF4-FFF2-40B4-BE49-F238E27FC236}">
                <a16:creationId xmlns:a16="http://schemas.microsoft.com/office/drawing/2014/main" id="{512CFCE6-D9C7-495E-98D5-E4FA134F79A8}"/>
              </a:ext>
            </a:extLst>
          </p:cNvPr>
          <p:cNvSpPr/>
          <p:nvPr/>
        </p:nvSpPr>
        <p:spPr>
          <a:xfrm>
            <a:off x="6300310" y="6426786"/>
            <a:ext cx="967605" cy="1172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无人售货车系统</a:t>
            </a:r>
          </a:p>
        </p:txBody>
      </p:sp>
      <p:sp>
        <p:nvSpPr>
          <p:cNvPr id="139" name="圆角矩形 325">
            <a:extLst>
              <a:ext uri="{FF2B5EF4-FFF2-40B4-BE49-F238E27FC236}">
                <a16:creationId xmlns:a16="http://schemas.microsoft.com/office/drawing/2014/main" id="{C48974D8-AB8A-4302-A0C3-67158DF4ABAA}"/>
              </a:ext>
            </a:extLst>
          </p:cNvPr>
          <p:cNvSpPr/>
          <p:nvPr/>
        </p:nvSpPr>
        <p:spPr>
          <a:xfrm>
            <a:off x="9056902" y="5914851"/>
            <a:ext cx="726976" cy="128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智慧停车场</a:t>
            </a:r>
          </a:p>
        </p:txBody>
      </p:sp>
      <p:sp>
        <p:nvSpPr>
          <p:cNvPr id="140" name="圆角矩形 325">
            <a:extLst>
              <a:ext uri="{FF2B5EF4-FFF2-40B4-BE49-F238E27FC236}">
                <a16:creationId xmlns:a16="http://schemas.microsoft.com/office/drawing/2014/main" id="{BC92E64F-9248-4A21-866D-C4228890293D}"/>
              </a:ext>
            </a:extLst>
          </p:cNvPr>
          <p:cNvSpPr/>
          <p:nvPr/>
        </p:nvSpPr>
        <p:spPr>
          <a:xfrm>
            <a:off x="9056902" y="6073988"/>
            <a:ext cx="726976" cy="128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智慧公厕</a:t>
            </a:r>
          </a:p>
        </p:txBody>
      </p:sp>
      <p:sp>
        <p:nvSpPr>
          <p:cNvPr id="141" name="圆角矩形 325">
            <a:extLst>
              <a:ext uri="{FF2B5EF4-FFF2-40B4-BE49-F238E27FC236}">
                <a16:creationId xmlns:a16="http://schemas.microsoft.com/office/drawing/2014/main" id="{A90C350A-ABAB-4059-90A5-2912BCFA3A52}"/>
              </a:ext>
            </a:extLst>
          </p:cNvPr>
          <p:cNvSpPr/>
          <p:nvPr/>
        </p:nvSpPr>
        <p:spPr>
          <a:xfrm>
            <a:off x="9056902" y="6233126"/>
            <a:ext cx="726976" cy="128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智慧垃圾桶</a:t>
            </a:r>
          </a:p>
        </p:txBody>
      </p:sp>
      <p:sp>
        <p:nvSpPr>
          <p:cNvPr id="142" name="圆角矩形 325">
            <a:extLst>
              <a:ext uri="{FF2B5EF4-FFF2-40B4-BE49-F238E27FC236}">
                <a16:creationId xmlns:a16="http://schemas.microsoft.com/office/drawing/2014/main" id="{E76652D0-E52C-4F3C-9A30-4B495C5AA22D}"/>
              </a:ext>
            </a:extLst>
          </p:cNvPr>
          <p:cNvSpPr/>
          <p:nvPr/>
        </p:nvSpPr>
        <p:spPr>
          <a:xfrm>
            <a:off x="9056902" y="6392264"/>
            <a:ext cx="726976" cy="128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智慧灯杆</a:t>
            </a:r>
          </a:p>
        </p:txBody>
      </p:sp>
      <p:sp>
        <p:nvSpPr>
          <p:cNvPr id="143" name="圆角矩形 325">
            <a:extLst>
              <a:ext uri="{FF2B5EF4-FFF2-40B4-BE49-F238E27FC236}">
                <a16:creationId xmlns:a16="http://schemas.microsoft.com/office/drawing/2014/main" id="{8678A384-4D0F-43B0-A444-A8E2BDFD211F}"/>
              </a:ext>
            </a:extLst>
          </p:cNvPr>
          <p:cNvSpPr/>
          <p:nvPr/>
        </p:nvSpPr>
        <p:spPr>
          <a:xfrm>
            <a:off x="9817084" y="5804386"/>
            <a:ext cx="726976" cy="128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智能中控</a:t>
            </a:r>
          </a:p>
        </p:txBody>
      </p:sp>
      <p:sp>
        <p:nvSpPr>
          <p:cNvPr id="144" name="圆角矩形 325">
            <a:extLst>
              <a:ext uri="{FF2B5EF4-FFF2-40B4-BE49-F238E27FC236}">
                <a16:creationId xmlns:a16="http://schemas.microsoft.com/office/drawing/2014/main" id="{EFD99DFF-29B6-4585-86CD-277EC82DBBB3}"/>
              </a:ext>
            </a:extLst>
          </p:cNvPr>
          <p:cNvSpPr/>
          <p:nvPr/>
        </p:nvSpPr>
        <p:spPr>
          <a:xfrm>
            <a:off x="9817084" y="5963524"/>
            <a:ext cx="726976" cy="128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智慧环境监测</a:t>
            </a:r>
          </a:p>
        </p:txBody>
      </p:sp>
      <p:sp>
        <p:nvSpPr>
          <p:cNvPr id="145" name="圆角矩形 325">
            <a:extLst>
              <a:ext uri="{FF2B5EF4-FFF2-40B4-BE49-F238E27FC236}">
                <a16:creationId xmlns:a16="http://schemas.microsoft.com/office/drawing/2014/main" id="{6FF1979C-9BA4-4748-8D65-47D4FF878BDC}"/>
              </a:ext>
            </a:extLst>
          </p:cNvPr>
          <p:cNvSpPr/>
          <p:nvPr/>
        </p:nvSpPr>
        <p:spPr>
          <a:xfrm>
            <a:off x="9813313" y="6133764"/>
            <a:ext cx="726976" cy="128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智慧能源</a:t>
            </a:r>
          </a:p>
        </p:txBody>
      </p:sp>
      <p:sp>
        <p:nvSpPr>
          <p:cNvPr id="146" name="圆角矩形 325">
            <a:extLst>
              <a:ext uri="{FF2B5EF4-FFF2-40B4-BE49-F238E27FC236}">
                <a16:creationId xmlns:a16="http://schemas.microsoft.com/office/drawing/2014/main" id="{3DF4F44A-06BE-4E55-80CA-AEB516E15B8E}"/>
              </a:ext>
            </a:extLst>
          </p:cNvPr>
          <p:cNvSpPr/>
          <p:nvPr/>
        </p:nvSpPr>
        <p:spPr>
          <a:xfrm>
            <a:off x="9813313" y="6292902"/>
            <a:ext cx="726976" cy="128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智慧灌溉</a:t>
            </a:r>
          </a:p>
        </p:txBody>
      </p:sp>
      <p:sp>
        <p:nvSpPr>
          <p:cNvPr id="147" name="圆角矩形 85">
            <a:extLst>
              <a:ext uri="{FF2B5EF4-FFF2-40B4-BE49-F238E27FC236}">
                <a16:creationId xmlns:a16="http://schemas.microsoft.com/office/drawing/2014/main" id="{C1DCBF61-B280-485B-9044-096AFA3C8E30}"/>
              </a:ext>
            </a:extLst>
          </p:cNvPr>
          <p:cNvSpPr/>
          <p:nvPr/>
        </p:nvSpPr>
        <p:spPr>
          <a:xfrm>
            <a:off x="10631733" y="5648018"/>
            <a:ext cx="711626" cy="966972"/>
          </a:xfrm>
          <a:prstGeom prst="rect">
            <a:avLst/>
          </a:prstGeom>
          <a:solidFill>
            <a:schemeClr val="bg1"/>
          </a:solidFill>
          <a:ln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9EF949A2-EE11-48D8-9C59-17A2502100A5}"/>
              </a:ext>
            </a:extLst>
          </p:cNvPr>
          <p:cNvSpPr txBox="1"/>
          <p:nvPr/>
        </p:nvSpPr>
        <p:spPr>
          <a:xfrm>
            <a:off x="10631732" y="5745574"/>
            <a:ext cx="272044" cy="79424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综合票务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圆角矩形 325">
            <a:extLst>
              <a:ext uri="{FF2B5EF4-FFF2-40B4-BE49-F238E27FC236}">
                <a16:creationId xmlns:a16="http://schemas.microsoft.com/office/drawing/2014/main" id="{C010B687-03F8-4377-A7F1-43280E6DBE89}"/>
              </a:ext>
            </a:extLst>
          </p:cNvPr>
          <p:cNvSpPr/>
          <p:nvPr/>
        </p:nvSpPr>
        <p:spPr>
          <a:xfrm>
            <a:off x="10954365" y="5794456"/>
            <a:ext cx="246061" cy="6386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综合票务系统</a:t>
            </a:r>
          </a:p>
        </p:txBody>
      </p:sp>
      <p:sp>
        <p:nvSpPr>
          <p:cNvPr id="150" name="矩形 36">
            <a:extLst>
              <a:ext uri="{FF2B5EF4-FFF2-40B4-BE49-F238E27FC236}">
                <a16:creationId xmlns:a16="http://schemas.microsoft.com/office/drawing/2014/main" id="{1B552A15-1D38-44D9-B80E-4B6C95B967EC}"/>
              </a:ext>
            </a:extLst>
          </p:cNvPr>
          <p:cNvSpPr/>
          <p:nvPr/>
        </p:nvSpPr>
        <p:spPr>
          <a:xfrm>
            <a:off x="6227186" y="5346145"/>
            <a:ext cx="1720347" cy="21711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63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 </a:t>
            </a:r>
            <a:r>
              <a:rPr lang="en-US" altLang="zh-CN" sz="9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Binlog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矩形 36">
            <a:extLst>
              <a:ext uri="{FF2B5EF4-FFF2-40B4-BE49-F238E27FC236}">
                <a16:creationId xmlns:a16="http://schemas.microsoft.com/office/drawing/2014/main" id="{B14FA64E-C97E-4335-88D7-8C9265B53E4E}"/>
              </a:ext>
            </a:extLst>
          </p:cNvPr>
          <p:cNvSpPr/>
          <p:nvPr/>
        </p:nvSpPr>
        <p:spPr>
          <a:xfrm>
            <a:off x="7947534" y="5346145"/>
            <a:ext cx="1705289" cy="21711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63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OPC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</a:p>
        </p:txBody>
      </p:sp>
      <p:sp>
        <p:nvSpPr>
          <p:cNvPr id="152" name="矩形 36">
            <a:extLst>
              <a:ext uri="{FF2B5EF4-FFF2-40B4-BE49-F238E27FC236}">
                <a16:creationId xmlns:a16="http://schemas.microsoft.com/office/drawing/2014/main" id="{53A6A797-BF1F-4563-82DD-85F08CC33F9C}"/>
              </a:ext>
            </a:extLst>
          </p:cNvPr>
          <p:cNvSpPr/>
          <p:nvPr/>
        </p:nvSpPr>
        <p:spPr>
          <a:xfrm>
            <a:off x="9638070" y="5346145"/>
            <a:ext cx="1705289" cy="21711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63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3" name="直接箭头连接符 36">
            <a:extLst>
              <a:ext uri="{FF2B5EF4-FFF2-40B4-BE49-F238E27FC236}">
                <a16:creationId xmlns:a16="http://schemas.microsoft.com/office/drawing/2014/main" id="{CC84DA22-B05A-4ED9-B44E-7BD2FE7AE9A3}"/>
              </a:ext>
            </a:extLst>
          </p:cNvPr>
          <p:cNvCxnSpPr/>
          <p:nvPr/>
        </p:nvCxnSpPr>
        <p:spPr>
          <a:xfrm flipH="1" flipV="1">
            <a:off x="2971170" y="5468752"/>
            <a:ext cx="1" cy="204983"/>
          </a:xfrm>
          <a:prstGeom prst="straightConnector1">
            <a:avLst/>
          </a:prstGeom>
          <a:ln w="57150">
            <a:solidFill>
              <a:schemeClr val="accent6">
                <a:lumMod val="75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36">
            <a:extLst>
              <a:ext uri="{FF2B5EF4-FFF2-40B4-BE49-F238E27FC236}">
                <a16:creationId xmlns:a16="http://schemas.microsoft.com/office/drawing/2014/main" id="{EFA9F53A-5800-4377-A239-B934C9ADFB13}"/>
              </a:ext>
            </a:extLst>
          </p:cNvPr>
          <p:cNvCxnSpPr/>
          <p:nvPr/>
        </p:nvCxnSpPr>
        <p:spPr>
          <a:xfrm flipH="1" flipV="1">
            <a:off x="5839686" y="5467528"/>
            <a:ext cx="1" cy="204983"/>
          </a:xfrm>
          <a:prstGeom prst="straightConnector1">
            <a:avLst/>
          </a:prstGeom>
          <a:ln w="57150">
            <a:solidFill>
              <a:schemeClr val="accent6">
                <a:lumMod val="75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36">
            <a:extLst>
              <a:ext uri="{FF2B5EF4-FFF2-40B4-BE49-F238E27FC236}">
                <a16:creationId xmlns:a16="http://schemas.microsoft.com/office/drawing/2014/main" id="{F704B1B9-22A7-452A-9410-9BBE4BD2E182}"/>
              </a:ext>
            </a:extLst>
          </p:cNvPr>
          <p:cNvCxnSpPr/>
          <p:nvPr/>
        </p:nvCxnSpPr>
        <p:spPr>
          <a:xfrm flipH="1" flipV="1">
            <a:off x="4417229" y="5466346"/>
            <a:ext cx="1" cy="204983"/>
          </a:xfrm>
          <a:prstGeom prst="straightConnector1">
            <a:avLst/>
          </a:prstGeom>
          <a:ln w="57150">
            <a:solidFill>
              <a:schemeClr val="accent6">
                <a:lumMod val="75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36">
            <a:extLst>
              <a:ext uri="{FF2B5EF4-FFF2-40B4-BE49-F238E27FC236}">
                <a16:creationId xmlns:a16="http://schemas.microsoft.com/office/drawing/2014/main" id="{F5C1818C-B7BF-43E9-A981-A913BEFF12B9}"/>
              </a:ext>
            </a:extLst>
          </p:cNvPr>
          <p:cNvCxnSpPr/>
          <p:nvPr/>
        </p:nvCxnSpPr>
        <p:spPr>
          <a:xfrm flipH="1" flipV="1">
            <a:off x="7162656" y="5466346"/>
            <a:ext cx="1" cy="204983"/>
          </a:xfrm>
          <a:prstGeom prst="straightConnector1">
            <a:avLst/>
          </a:prstGeom>
          <a:ln w="57150">
            <a:solidFill>
              <a:schemeClr val="accent2">
                <a:lumMod val="75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36">
            <a:extLst>
              <a:ext uri="{FF2B5EF4-FFF2-40B4-BE49-F238E27FC236}">
                <a16:creationId xmlns:a16="http://schemas.microsoft.com/office/drawing/2014/main" id="{5237FBA3-3250-4C06-B45D-541FAE2F3D6F}"/>
              </a:ext>
            </a:extLst>
          </p:cNvPr>
          <p:cNvCxnSpPr/>
          <p:nvPr/>
        </p:nvCxnSpPr>
        <p:spPr>
          <a:xfrm flipH="1" flipV="1">
            <a:off x="8460573" y="5468752"/>
            <a:ext cx="1" cy="204983"/>
          </a:xfrm>
          <a:prstGeom prst="straightConnector1">
            <a:avLst/>
          </a:prstGeom>
          <a:ln w="57150">
            <a:solidFill>
              <a:schemeClr val="accent2">
                <a:lumMod val="75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36">
            <a:extLst>
              <a:ext uri="{FF2B5EF4-FFF2-40B4-BE49-F238E27FC236}">
                <a16:creationId xmlns:a16="http://schemas.microsoft.com/office/drawing/2014/main" id="{09818343-AD8C-4ABC-A285-62DEBC91D7B6}"/>
              </a:ext>
            </a:extLst>
          </p:cNvPr>
          <p:cNvCxnSpPr/>
          <p:nvPr/>
        </p:nvCxnSpPr>
        <p:spPr>
          <a:xfrm flipH="1" flipV="1">
            <a:off x="9828603" y="5464060"/>
            <a:ext cx="1" cy="204983"/>
          </a:xfrm>
          <a:prstGeom prst="straightConnector1">
            <a:avLst/>
          </a:prstGeom>
          <a:ln w="57150">
            <a:solidFill>
              <a:schemeClr val="accent2">
                <a:lumMod val="75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36">
            <a:extLst>
              <a:ext uri="{FF2B5EF4-FFF2-40B4-BE49-F238E27FC236}">
                <a16:creationId xmlns:a16="http://schemas.microsoft.com/office/drawing/2014/main" id="{78EA79CE-DFF9-40E3-A1DC-3FFB4B660618}"/>
              </a:ext>
            </a:extLst>
          </p:cNvPr>
          <p:cNvCxnSpPr/>
          <p:nvPr/>
        </p:nvCxnSpPr>
        <p:spPr>
          <a:xfrm flipH="1" flipV="1">
            <a:off x="10962858" y="5466769"/>
            <a:ext cx="1" cy="204983"/>
          </a:xfrm>
          <a:prstGeom prst="straightConnector1">
            <a:avLst/>
          </a:prstGeom>
          <a:ln w="57150">
            <a:solidFill>
              <a:schemeClr val="accent2">
                <a:lumMod val="75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矩形 300">
            <a:extLst>
              <a:ext uri="{FF2B5EF4-FFF2-40B4-BE49-F238E27FC236}">
                <a16:creationId xmlns:a16="http://schemas.microsoft.com/office/drawing/2014/main" id="{5DC11236-F3A5-4088-870C-A34740A3761B}"/>
              </a:ext>
            </a:extLst>
          </p:cNvPr>
          <p:cNvSpPr/>
          <p:nvPr/>
        </p:nvSpPr>
        <p:spPr>
          <a:xfrm>
            <a:off x="1424460" y="5237231"/>
            <a:ext cx="988814" cy="328523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B0F87197-F6DC-4DE9-8D41-CD81C3F017C3}"/>
              </a:ext>
            </a:extLst>
          </p:cNvPr>
          <p:cNvSpPr txBox="1"/>
          <p:nvPr/>
        </p:nvSpPr>
        <p:spPr>
          <a:xfrm>
            <a:off x="1455876" y="5250644"/>
            <a:ext cx="872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数字网关</a:t>
            </a:r>
          </a:p>
        </p:txBody>
      </p:sp>
      <p:cxnSp>
        <p:nvCxnSpPr>
          <p:cNvPr id="162" name="直接箭头连接符 36">
            <a:extLst>
              <a:ext uri="{FF2B5EF4-FFF2-40B4-BE49-F238E27FC236}">
                <a16:creationId xmlns:a16="http://schemas.microsoft.com/office/drawing/2014/main" id="{E48E650A-0192-457C-B602-C5CD9E16606B}"/>
              </a:ext>
            </a:extLst>
          </p:cNvPr>
          <p:cNvCxnSpPr/>
          <p:nvPr/>
        </p:nvCxnSpPr>
        <p:spPr>
          <a:xfrm flipH="1" flipV="1">
            <a:off x="8818739" y="5059860"/>
            <a:ext cx="1" cy="204983"/>
          </a:xfrm>
          <a:prstGeom prst="straightConnector1">
            <a:avLst/>
          </a:prstGeom>
          <a:ln w="57150">
            <a:solidFill>
              <a:schemeClr val="accent2">
                <a:lumMod val="75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36">
            <a:extLst>
              <a:ext uri="{FF2B5EF4-FFF2-40B4-BE49-F238E27FC236}">
                <a16:creationId xmlns:a16="http://schemas.microsoft.com/office/drawing/2014/main" id="{D0268146-6484-42C5-AF6E-92FD9C1E7866}"/>
              </a:ext>
            </a:extLst>
          </p:cNvPr>
          <p:cNvCxnSpPr/>
          <p:nvPr/>
        </p:nvCxnSpPr>
        <p:spPr>
          <a:xfrm flipH="1" flipV="1">
            <a:off x="4884487" y="5057495"/>
            <a:ext cx="1" cy="204983"/>
          </a:xfrm>
          <a:prstGeom prst="straightConnector1">
            <a:avLst/>
          </a:prstGeom>
          <a:ln w="57150">
            <a:solidFill>
              <a:schemeClr val="accent6">
                <a:lumMod val="75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文本框 163">
            <a:extLst>
              <a:ext uri="{FF2B5EF4-FFF2-40B4-BE49-F238E27FC236}">
                <a16:creationId xmlns:a16="http://schemas.microsoft.com/office/drawing/2014/main" id="{162E390E-EF3B-488F-9710-22A5B18DD797}"/>
              </a:ext>
            </a:extLst>
          </p:cNvPr>
          <p:cNvSpPr txBox="1"/>
          <p:nvPr/>
        </p:nvSpPr>
        <p:spPr>
          <a:xfrm>
            <a:off x="8903047" y="5028468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实时数据采集</a:t>
            </a: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B3D289B6-841B-4AD9-B026-4E0E692E4CC0}"/>
              </a:ext>
            </a:extLst>
          </p:cNvPr>
          <p:cNvSpPr txBox="1"/>
          <p:nvPr/>
        </p:nvSpPr>
        <p:spPr>
          <a:xfrm>
            <a:off x="3886851" y="5033289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离线数据采集</a:t>
            </a:r>
          </a:p>
        </p:txBody>
      </p:sp>
      <p:sp>
        <p:nvSpPr>
          <p:cNvPr id="166" name="圆角矩形 85">
            <a:extLst>
              <a:ext uri="{FF2B5EF4-FFF2-40B4-BE49-F238E27FC236}">
                <a16:creationId xmlns:a16="http://schemas.microsoft.com/office/drawing/2014/main" id="{EC11FC17-13F1-4DC6-B34E-596EBD127C11}"/>
              </a:ext>
            </a:extLst>
          </p:cNvPr>
          <p:cNvSpPr/>
          <p:nvPr/>
        </p:nvSpPr>
        <p:spPr>
          <a:xfrm>
            <a:off x="1411789" y="5648018"/>
            <a:ext cx="815522" cy="9787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圆角矩形 325">
            <a:extLst>
              <a:ext uri="{FF2B5EF4-FFF2-40B4-BE49-F238E27FC236}">
                <a16:creationId xmlns:a16="http://schemas.microsoft.com/office/drawing/2014/main" id="{B0FA6727-A3E6-4729-9073-56E67AC3DAFA}"/>
              </a:ext>
            </a:extLst>
          </p:cNvPr>
          <p:cNvSpPr/>
          <p:nvPr/>
        </p:nvSpPr>
        <p:spPr>
          <a:xfrm>
            <a:off x="1471911" y="5817657"/>
            <a:ext cx="709635" cy="245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京东数据</a:t>
            </a:r>
          </a:p>
        </p:txBody>
      </p:sp>
      <p:sp>
        <p:nvSpPr>
          <p:cNvPr id="168" name="圆角矩形 325">
            <a:extLst>
              <a:ext uri="{FF2B5EF4-FFF2-40B4-BE49-F238E27FC236}">
                <a16:creationId xmlns:a16="http://schemas.microsoft.com/office/drawing/2014/main" id="{8A8C5669-D863-4640-9BDF-86466FBCBE29}"/>
              </a:ext>
            </a:extLst>
          </p:cNvPr>
          <p:cNvSpPr/>
          <p:nvPr/>
        </p:nvSpPr>
        <p:spPr>
          <a:xfrm>
            <a:off x="1464732" y="6166878"/>
            <a:ext cx="709635" cy="245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第三方数据</a:t>
            </a:r>
          </a:p>
        </p:txBody>
      </p:sp>
      <p:cxnSp>
        <p:nvCxnSpPr>
          <p:cNvPr id="169" name="直接箭头连接符 36">
            <a:extLst>
              <a:ext uri="{FF2B5EF4-FFF2-40B4-BE49-F238E27FC236}">
                <a16:creationId xmlns:a16="http://schemas.microsoft.com/office/drawing/2014/main" id="{82594F61-3226-48BF-A7C8-F2C44A6BA937}"/>
              </a:ext>
            </a:extLst>
          </p:cNvPr>
          <p:cNvCxnSpPr/>
          <p:nvPr/>
        </p:nvCxnSpPr>
        <p:spPr>
          <a:xfrm flipV="1">
            <a:off x="2202978" y="5012358"/>
            <a:ext cx="0" cy="228813"/>
          </a:xfrm>
          <a:prstGeom prst="straightConnector1">
            <a:avLst/>
          </a:prstGeom>
          <a:ln w="57150" cmpd="sng">
            <a:solidFill>
              <a:schemeClr val="accent4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箭头连接符 36">
            <a:extLst>
              <a:ext uri="{FF2B5EF4-FFF2-40B4-BE49-F238E27FC236}">
                <a16:creationId xmlns:a16="http://schemas.microsoft.com/office/drawing/2014/main" id="{85C7BC68-FFC4-48AA-9BD4-748897894825}"/>
              </a:ext>
            </a:extLst>
          </p:cNvPr>
          <p:cNvCxnSpPr/>
          <p:nvPr/>
        </p:nvCxnSpPr>
        <p:spPr>
          <a:xfrm flipV="1">
            <a:off x="1918866" y="5469071"/>
            <a:ext cx="0" cy="228813"/>
          </a:xfrm>
          <a:prstGeom prst="straightConnector1">
            <a:avLst/>
          </a:prstGeom>
          <a:ln w="57150" cmpd="sng">
            <a:solidFill>
              <a:schemeClr val="accent4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文本框 170">
            <a:extLst>
              <a:ext uri="{FF2B5EF4-FFF2-40B4-BE49-F238E27FC236}">
                <a16:creationId xmlns:a16="http://schemas.microsoft.com/office/drawing/2014/main" id="{E7BF9A24-9038-45CD-ADE3-437AC3926FC0}"/>
              </a:ext>
            </a:extLst>
          </p:cNvPr>
          <p:cNvSpPr txBox="1"/>
          <p:nvPr/>
        </p:nvSpPr>
        <p:spPr>
          <a:xfrm>
            <a:off x="3586217" y="4336268"/>
            <a:ext cx="579633" cy="2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</a:t>
            </a: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CBCEE7DA-EFBA-4E98-A29B-0DA9E5CCD16C}"/>
              </a:ext>
            </a:extLst>
          </p:cNvPr>
          <p:cNvSpPr txBox="1"/>
          <p:nvPr/>
        </p:nvSpPr>
        <p:spPr>
          <a:xfrm>
            <a:off x="5139511" y="4336268"/>
            <a:ext cx="621392" cy="2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数据转换</a:t>
            </a: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79F8D07E-35E9-4FC0-B35D-61AD801CAEE5}"/>
              </a:ext>
            </a:extLst>
          </p:cNvPr>
          <p:cNvSpPr txBox="1"/>
          <p:nvPr/>
        </p:nvSpPr>
        <p:spPr>
          <a:xfrm>
            <a:off x="4427403" y="3448737"/>
            <a:ext cx="773061" cy="2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数据关联</a:t>
            </a:r>
          </a:p>
        </p:txBody>
      </p:sp>
      <p:sp>
        <p:nvSpPr>
          <p:cNvPr id="174" name="文本框 39">
            <a:extLst>
              <a:ext uri="{FF2B5EF4-FFF2-40B4-BE49-F238E27FC236}">
                <a16:creationId xmlns:a16="http://schemas.microsoft.com/office/drawing/2014/main" id="{8FE21BE1-AAD4-40FE-BE47-F6C3578EC447}"/>
              </a:ext>
            </a:extLst>
          </p:cNvPr>
          <p:cNvSpPr txBox="1"/>
          <p:nvPr/>
        </p:nvSpPr>
        <p:spPr>
          <a:xfrm>
            <a:off x="6104614" y="3451298"/>
            <a:ext cx="773061" cy="2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多源融合</a:t>
            </a: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EAD26295-178E-4C0C-A738-80506CB7AFE1}"/>
              </a:ext>
            </a:extLst>
          </p:cNvPr>
          <p:cNvSpPr txBox="1"/>
          <p:nvPr/>
        </p:nvSpPr>
        <p:spPr>
          <a:xfrm>
            <a:off x="6696912" y="4336268"/>
            <a:ext cx="581365" cy="2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数据存储</a:t>
            </a:r>
          </a:p>
        </p:txBody>
      </p:sp>
      <p:sp>
        <p:nvSpPr>
          <p:cNvPr id="176" name="流程图: 数据 175">
            <a:extLst>
              <a:ext uri="{FF2B5EF4-FFF2-40B4-BE49-F238E27FC236}">
                <a16:creationId xmlns:a16="http://schemas.microsoft.com/office/drawing/2014/main" id="{BDA74E27-EDDB-44C8-A394-28B833F4F443}"/>
              </a:ext>
            </a:extLst>
          </p:cNvPr>
          <p:cNvSpPr/>
          <p:nvPr/>
        </p:nvSpPr>
        <p:spPr>
          <a:xfrm>
            <a:off x="9335977" y="3412509"/>
            <a:ext cx="1454405" cy="133394"/>
          </a:xfrm>
          <a:prstGeom prst="flowChartInputOutpu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动态刷新</a:t>
            </a:r>
          </a:p>
        </p:txBody>
      </p:sp>
      <p:sp>
        <p:nvSpPr>
          <p:cNvPr id="177" name="流程图: 数据 176">
            <a:extLst>
              <a:ext uri="{FF2B5EF4-FFF2-40B4-BE49-F238E27FC236}">
                <a16:creationId xmlns:a16="http://schemas.microsoft.com/office/drawing/2014/main" id="{1A368113-4168-4D00-91E2-C501416B6749}"/>
              </a:ext>
            </a:extLst>
          </p:cNvPr>
          <p:cNvSpPr/>
          <p:nvPr/>
        </p:nvSpPr>
        <p:spPr>
          <a:xfrm>
            <a:off x="9318544" y="3585955"/>
            <a:ext cx="1454405" cy="133394"/>
          </a:xfrm>
          <a:prstGeom prst="flowChartInputOutpu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持续响应</a:t>
            </a:r>
          </a:p>
        </p:txBody>
      </p:sp>
      <p:sp>
        <p:nvSpPr>
          <p:cNvPr id="178" name="流程图: 数据 177">
            <a:extLst>
              <a:ext uri="{FF2B5EF4-FFF2-40B4-BE49-F238E27FC236}">
                <a16:creationId xmlns:a16="http://schemas.microsoft.com/office/drawing/2014/main" id="{F4C50E21-7108-4F49-A0BA-83BCD94261AE}"/>
              </a:ext>
            </a:extLst>
          </p:cNvPr>
          <p:cNvSpPr/>
          <p:nvPr/>
        </p:nvSpPr>
        <p:spPr>
          <a:xfrm>
            <a:off x="9284978" y="3757187"/>
            <a:ext cx="1454405" cy="133394"/>
          </a:xfrm>
          <a:prstGeom prst="flowChartInputOutput">
            <a:avLst/>
          </a:prstGeom>
          <a:solidFill>
            <a:schemeClr val="bg1">
              <a:alpha val="74000"/>
            </a:schemeClr>
          </a:solidFill>
          <a:ln>
            <a:solidFill>
              <a:srgbClr val="4D6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实时消费</a:t>
            </a:r>
          </a:p>
        </p:txBody>
      </p:sp>
      <p:sp>
        <p:nvSpPr>
          <p:cNvPr id="179" name="Oval 317">
            <a:extLst>
              <a:ext uri="{FF2B5EF4-FFF2-40B4-BE49-F238E27FC236}">
                <a16:creationId xmlns:a16="http://schemas.microsoft.com/office/drawing/2014/main" id="{D0558F39-24B9-4FF0-9701-8DD2A1D86785}"/>
              </a:ext>
            </a:extLst>
          </p:cNvPr>
          <p:cNvSpPr/>
          <p:nvPr/>
        </p:nvSpPr>
        <p:spPr>
          <a:xfrm>
            <a:off x="5694091" y="3646916"/>
            <a:ext cx="1233982" cy="213522"/>
          </a:xfrm>
          <a:prstGeom prst="ellipse">
            <a:avLst/>
          </a:prstGeom>
          <a:solidFill>
            <a:srgbClr val="D9E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TextBox 318">
            <a:extLst>
              <a:ext uri="{FF2B5EF4-FFF2-40B4-BE49-F238E27FC236}">
                <a16:creationId xmlns:a16="http://schemas.microsoft.com/office/drawing/2014/main" id="{6654BEEE-0ED7-4B0F-977A-1E14D8ABB314}"/>
              </a:ext>
            </a:extLst>
          </p:cNvPr>
          <p:cNvSpPr txBox="1"/>
          <p:nvPr/>
        </p:nvSpPr>
        <p:spPr>
          <a:xfrm>
            <a:off x="5809254" y="3639521"/>
            <a:ext cx="1049048" cy="235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运营监测库</a:t>
            </a:r>
            <a:endParaRPr 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Magnetic Disk 316">
            <a:extLst>
              <a:ext uri="{FF2B5EF4-FFF2-40B4-BE49-F238E27FC236}">
                <a16:creationId xmlns:a16="http://schemas.microsoft.com/office/drawing/2014/main" id="{94846A18-4B3A-4C09-BAEA-A0E00F1BA85B}"/>
              </a:ext>
            </a:extLst>
          </p:cNvPr>
          <p:cNvSpPr/>
          <p:nvPr/>
        </p:nvSpPr>
        <p:spPr>
          <a:xfrm>
            <a:off x="7016867" y="3633672"/>
            <a:ext cx="941013" cy="708915"/>
          </a:xfrm>
          <a:prstGeom prst="flowChartMagneticDisk">
            <a:avLst/>
          </a:prstGeom>
          <a:gradFill flip="none" rotWithShape="1">
            <a:gsLst>
              <a:gs pos="0">
                <a:srgbClr val="3550A1"/>
              </a:gs>
              <a:gs pos="19000">
                <a:srgbClr val="4E7DC1"/>
              </a:gs>
              <a:gs pos="100000">
                <a:schemeClr val="bg1"/>
              </a:gs>
            </a:gsLst>
            <a:lin ang="5400000" scaled="1"/>
            <a:tileRect/>
          </a:gra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Oval 317">
            <a:extLst>
              <a:ext uri="{FF2B5EF4-FFF2-40B4-BE49-F238E27FC236}">
                <a16:creationId xmlns:a16="http://schemas.microsoft.com/office/drawing/2014/main" id="{89A8B298-C9F8-46C4-8E7F-3327B397D5BB}"/>
              </a:ext>
            </a:extLst>
          </p:cNvPr>
          <p:cNvSpPr/>
          <p:nvPr/>
        </p:nvSpPr>
        <p:spPr>
          <a:xfrm>
            <a:off x="7021047" y="3645873"/>
            <a:ext cx="925645" cy="213522"/>
          </a:xfrm>
          <a:prstGeom prst="ellipse">
            <a:avLst/>
          </a:prstGeom>
          <a:solidFill>
            <a:srgbClr val="D9E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TextBox 318">
            <a:extLst>
              <a:ext uri="{FF2B5EF4-FFF2-40B4-BE49-F238E27FC236}">
                <a16:creationId xmlns:a16="http://schemas.microsoft.com/office/drawing/2014/main" id="{6537B56E-BBDD-4535-B264-0E8DEA46EAD4}"/>
              </a:ext>
            </a:extLst>
          </p:cNvPr>
          <p:cNvSpPr txBox="1"/>
          <p:nvPr/>
        </p:nvSpPr>
        <p:spPr>
          <a:xfrm>
            <a:off x="7114624" y="3634316"/>
            <a:ext cx="789342" cy="235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地理信息库</a:t>
            </a:r>
            <a:endParaRPr 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圆角矩形 325">
            <a:extLst>
              <a:ext uri="{FF2B5EF4-FFF2-40B4-BE49-F238E27FC236}">
                <a16:creationId xmlns:a16="http://schemas.microsoft.com/office/drawing/2014/main" id="{03EDB7C9-0DC0-459E-AD81-48971D2A0500}"/>
              </a:ext>
            </a:extLst>
          </p:cNvPr>
          <p:cNvSpPr/>
          <p:nvPr/>
        </p:nvSpPr>
        <p:spPr>
          <a:xfrm>
            <a:off x="7154910" y="4026863"/>
            <a:ext cx="664926" cy="1005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C5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园区路网数据</a:t>
            </a:r>
          </a:p>
        </p:txBody>
      </p:sp>
      <p:sp>
        <p:nvSpPr>
          <p:cNvPr id="185" name="圆角矩形 325">
            <a:extLst>
              <a:ext uri="{FF2B5EF4-FFF2-40B4-BE49-F238E27FC236}">
                <a16:creationId xmlns:a16="http://schemas.microsoft.com/office/drawing/2014/main" id="{A627DC0C-8C06-46E2-856F-D80ECDD02842}"/>
              </a:ext>
            </a:extLst>
          </p:cNvPr>
          <p:cNvSpPr/>
          <p:nvPr/>
        </p:nvSpPr>
        <p:spPr>
          <a:xfrm>
            <a:off x="7154910" y="3914179"/>
            <a:ext cx="664927" cy="10332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C5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BIM</a:t>
            </a:r>
            <a:r>
              <a:rPr lang="zh-CN" altLang="en-US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en-US" altLang="zh-CN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外场数据</a:t>
            </a:r>
          </a:p>
        </p:txBody>
      </p:sp>
      <p:sp>
        <p:nvSpPr>
          <p:cNvPr id="186" name="圆角矩形 325">
            <a:extLst>
              <a:ext uri="{FF2B5EF4-FFF2-40B4-BE49-F238E27FC236}">
                <a16:creationId xmlns:a16="http://schemas.microsoft.com/office/drawing/2014/main" id="{09082E87-A8BD-49AC-B2BD-06C1F8CFD6CF}"/>
              </a:ext>
            </a:extLst>
          </p:cNvPr>
          <p:cNvSpPr/>
          <p:nvPr/>
        </p:nvSpPr>
        <p:spPr>
          <a:xfrm>
            <a:off x="7155527" y="4135079"/>
            <a:ext cx="663694" cy="963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C5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</a:t>
            </a:r>
            <a:r>
              <a:rPr lang="en-US" altLang="zh-CN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187" name="圆角矩形 325">
            <a:extLst>
              <a:ext uri="{FF2B5EF4-FFF2-40B4-BE49-F238E27FC236}">
                <a16:creationId xmlns:a16="http://schemas.microsoft.com/office/drawing/2014/main" id="{D02262C3-CA8C-41E9-8940-545D5EF0A372}"/>
              </a:ext>
            </a:extLst>
          </p:cNvPr>
          <p:cNvSpPr/>
          <p:nvPr/>
        </p:nvSpPr>
        <p:spPr>
          <a:xfrm>
            <a:off x="5747906" y="3914179"/>
            <a:ext cx="597136" cy="935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C5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票务监测数据</a:t>
            </a:r>
          </a:p>
        </p:txBody>
      </p:sp>
      <p:sp>
        <p:nvSpPr>
          <p:cNvPr id="188" name="圆角矩形 325">
            <a:extLst>
              <a:ext uri="{FF2B5EF4-FFF2-40B4-BE49-F238E27FC236}">
                <a16:creationId xmlns:a16="http://schemas.microsoft.com/office/drawing/2014/main" id="{A4531A23-ED5C-4FC9-AA11-0D9CF8B7FF9B}"/>
              </a:ext>
            </a:extLst>
          </p:cNvPr>
          <p:cNvSpPr/>
          <p:nvPr/>
        </p:nvSpPr>
        <p:spPr>
          <a:xfrm>
            <a:off x="5750023" y="4026863"/>
            <a:ext cx="597136" cy="935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C5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商业消费数据</a:t>
            </a:r>
          </a:p>
        </p:txBody>
      </p:sp>
      <p:sp>
        <p:nvSpPr>
          <p:cNvPr id="189" name="圆角矩形 325">
            <a:extLst>
              <a:ext uri="{FF2B5EF4-FFF2-40B4-BE49-F238E27FC236}">
                <a16:creationId xmlns:a16="http://schemas.microsoft.com/office/drawing/2014/main" id="{F795236A-9F0F-4FB5-BB90-D096FA30679E}"/>
              </a:ext>
            </a:extLst>
          </p:cNvPr>
          <p:cNvSpPr/>
          <p:nvPr/>
        </p:nvSpPr>
        <p:spPr>
          <a:xfrm>
            <a:off x="5752011" y="4135079"/>
            <a:ext cx="597136" cy="935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C5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视频监控数据</a:t>
            </a:r>
          </a:p>
        </p:txBody>
      </p:sp>
      <p:sp>
        <p:nvSpPr>
          <p:cNvPr id="190" name="圆角矩形 325">
            <a:extLst>
              <a:ext uri="{FF2B5EF4-FFF2-40B4-BE49-F238E27FC236}">
                <a16:creationId xmlns:a16="http://schemas.microsoft.com/office/drawing/2014/main" id="{D6507BE2-9B18-4AA1-A0AE-2CD2759FEF85}"/>
              </a:ext>
            </a:extLst>
          </p:cNvPr>
          <p:cNvSpPr/>
          <p:nvPr/>
        </p:nvSpPr>
        <p:spPr>
          <a:xfrm>
            <a:off x="6402178" y="4081404"/>
            <a:ext cx="446156" cy="1332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C5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住宿监测数据</a:t>
            </a:r>
          </a:p>
        </p:txBody>
      </p:sp>
      <p:sp>
        <p:nvSpPr>
          <p:cNvPr id="191" name="圆角矩形 325">
            <a:extLst>
              <a:ext uri="{FF2B5EF4-FFF2-40B4-BE49-F238E27FC236}">
                <a16:creationId xmlns:a16="http://schemas.microsoft.com/office/drawing/2014/main" id="{179C8344-7483-471B-B771-C488E7174D35}"/>
              </a:ext>
            </a:extLst>
          </p:cNvPr>
          <p:cNvSpPr/>
          <p:nvPr/>
        </p:nvSpPr>
        <p:spPr>
          <a:xfrm>
            <a:off x="6402178" y="3914179"/>
            <a:ext cx="446156" cy="1295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C5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舆情监测数据</a:t>
            </a:r>
          </a:p>
        </p:txBody>
      </p:sp>
      <p:sp>
        <p:nvSpPr>
          <p:cNvPr id="192" name="Magnetic Disk 316">
            <a:extLst>
              <a:ext uri="{FF2B5EF4-FFF2-40B4-BE49-F238E27FC236}">
                <a16:creationId xmlns:a16="http://schemas.microsoft.com/office/drawing/2014/main" id="{DC5136CE-9764-4C81-B866-8BFF99DDBCBD}"/>
              </a:ext>
            </a:extLst>
          </p:cNvPr>
          <p:cNvSpPr/>
          <p:nvPr/>
        </p:nvSpPr>
        <p:spPr>
          <a:xfrm>
            <a:off x="4353847" y="3642195"/>
            <a:ext cx="1254470" cy="708915"/>
          </a:xfrm>
          <a:prstGeom prst="flowChartMagneticDisk">
            <a:avLst/>
          </a:prstGeom>
          <a:gradFill flip="none" rotWithShape="1">
            <a:gsLst>
              <a:gs pos="0">
                <a:srgbClr val="3550A1"/>
              </a:gs>
              <a:gs pos="19000">
                <a:srgbClr val="4E7DC1"/>
              </a:gs>
              <a:gs pos="100000">
                <a:schemeClr val="bg1"/>
              </a:gs>
            </a:gsLst>
            <a:lin ang="5400000" scaled="1"/>
            <a:tileRect/>
          </a:gra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Oval 317">
            <a:extLst>
              <a:ext uri="{FF2B5EF4-FFF2-40B4-BE49-F238E27FC236}">
                <a16:creationId xmlns:a16="http://schemas.microsoft.com/office/drawing/2014/main" id="{5E627B3A-12E5-4D52-9EC5-96CD198D8379}"/>
              </a:ext>
            </a:extLst>
          </p:cNvPr>
          <p:cNvSpPr/>
          <p:nvPr/>
        </p:nvSpPr>
        <p:spPr>
          <a:xfrm>
            <a:off x="4363481" y="3648302"/>
            <a:ext cx="1233982" cy="213522"/>
          </a:xfrm>
          <a:prstGeom prst="ellipse">
            <a:avLst/>
          </a:prstGeom>
          <a:solidFill>
            <a:srgbClr val="D9E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TextBox 318">
            <a:extLst>
              <a:ext uri="{FF2B5EF4-FFF2-40B4-BE49-F238E27FC236}">
                <a16:creationId xmlns:a16="http://schemas.microsoft.com/office/drawing/2014/main" id="{F378D5C8-8C2B-4936-9118-C986902821E7}"/>
              </a:ext>
            </a:extLst>
          </p:cNvPr>
          <p:cNvSpPr txBox="1"/>
          <p:nvPr/>
        </p:nvSpPr>
        <p:spPr>
          <a:xfrm>
            <a:off x="4477556" y="3642599"/>
            <a:ext cx="1049048" cy="235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基础数据库</a:t>
            </a:r>
            <a:endParaRPr 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325">
            <a:extLst>
              <a:ext uri="{FF2B5EF4-FFF2-40B4-BE49-F238E27FC236}">
                <a16:creationId xmlns:a16="http://schemas.microsoft.com/office/drawing/2014/main" id="{667BD57A-E054-4D96-BAE3-5C1024A65ACD}"/>
              </a:ext>
            </a:extLst>
          </p:cNvPr>
          <p:cNvSpPr/>
          <p:nvPr/>
        </p:nvSpPr>
        <p:spPr>
          <a:xfrm>
            <a:off x="4425941" y="4026863"/>
            <a:ext cx="581237" cy="937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C5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游客画像数据</a:t>
            </a:r>
          </a:p>
        </p:txBody>
      </p:sp>
      <p:sp>
        <p:nvSpPr>
          <p:cNvPr id="196" name="圆角矩形 325">
            <a:extLst>
              <a:ext uri="{FF2B5EF4-FFF2-40B4-BE49-F238E27FC236}">
                <a16:creationId xmlns:a16="http://schemas.microsoft.com/office/drawing/2014/main" id="{8D01FECA-BFA2-4CA6-A1F7-7B51733712E7}"/>
              </a:ext>
            </a:extLst>
          </p:cNvPr>
          <p:cNvSpPr/>
          <p:nvPr/>
        </p:nvSpPr>
        <p:spPr>
          <a:xfrm>
            <a:off x="4425941" y="3914179"/>
            <a:ext cx="581237" cy="970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C5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游客人脸数据</a:t>
            </a:r>
          </a:p>
        </p:txBody>
      </p:sp>
      <p:sp>
        <p:nvSpPr>
          <p:cNvPr id="197" name="圆角矩形 325">
            <a:extLst>
              <a:ext uri="{FF2B5EF4-FFF2-40B4-BE49-F238E27FC236}">
                <a16:creationId xmlns:a16="http://schemas.microsoft.com/office/drawing/2014/main" id="{4373550D-A178-4BFC-A24A-DE009E29E754}"/>
              </a:ext>
            </a:extLst>
          </p:cNvPr>
          <p:cNvSpPr/>
          <p:nvPr/>
        </p:nvSpPr>
        <p:spPr>
          <a:xfrm>
            <a:off x="4425941" y="4135079"/>
            <a:ext cx="581237" cy="972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C5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景区安防数据</a:t>
            </a:r>
          </a:p>
        </p:txBody>
      </p:sp>
      <p:sp>
        <p:nvSpPr>
          <p:cNvPr id="198" name="圆角矩形 325">
            <a:extLst>
              <a:ext uri="{FF2B5EF4-FFF2-40B4-BE49-F238E27FC236}">
                <a16:creationId xmlns:a16="http://schemas.microsoft.com/office/drawing/2014/main" id="{E90E03AB-D8BF-4958-8888-49A7CB696C0A}"/>
              </a:ext>
            </a:extLst>
          </p:cNvPr>
          <p:cNvSpPr/>
          <p:nvPr/>
        </p:nvSpPr>
        <p:spPr>
          <a:xfrm>
            <a:off x="5058199" y="3914179"/>
            <a:ext cx="493103" cy="146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C5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景区硬件设备数据</a:t>
            </a:r>
          </a:p>
        </p:txBody>
      </p:sp>
      <p:sp>
        <p:nvSpPr>
          <p:cNvPr id="199" name="圆角矩形 325">
            <a:extLst>
              <a:ext uri="{FF2B5EF4-FFF2-40B4-BE49-F238E27FC236}">
                <a16:creationId xmlns:a16="http://schemas.microsoft.com/office/drawing/2014/main" id="{52231F3A-D89C-41CC-B73E-710E7A6BA133}"/>
              </a:ext>
            </a:extLst>
          </p:cNvPr>
          <p:cNvSpPr/>
          <p:nvPr/>
        </p:nvSpPr>
        <p:spPr>
          <a:xfrm>
            <a:off x="5058199" y="4081404"/>
            <a:ext cx="493103" cy="14545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C5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景区软件设备数据</a:t>
            </a:r>
          </a:p>
        </p:txBody>
      </p:sp>
      <p:sp>
        <p:nvSpPr>
          <p:cNvPr id="200" name="Magnetic Disk 316">
            <a:extLst>
              <a:ext uri="{FF2B5EF4-FFF2-40B4-BE49-F238E27FC236}">
                <a16:creationId xmlns:a16="http://schemas.microsoft.com/office/drawing/2014/main" id="{14515B4A-855D-44B1-B333-7325A72CAEF7}"/>
              </a:ext>
            </a:extLst>
          </p:cNvPr>
          <p:cNvSpPr/>
          <p:nvPr/>
        </p:nvSpPr>
        <p:spPr>
          <a:xfrm>
            <a:off x="3208652" y="3642452"/>
            <a:ext cx="1091638" cy="708915"/>
          </a:xfrm>
          <a:prstGeom prst="flowChartMagneticDisk">
            <a:avLst/>
          </a:prstGeom>
          <a:gradFill flip="none" rotWithShape="1">
            <a:gsLst>
              <a:gs pos="0">
                <a:srgbClr val="3550A1"/>
              </a:gs>
              <a:gs pos="19000">
                <a:srgbClr val="4E7DC1"/>
              </a:gs>
              <a:gs pos="100000">
                <a:schemeClr val="bg1"/>
              </a:gs>
            </a:gsLst>
            <a:lin ang="5400000" scaled="1"/>
            <a:tileRect/>
          </a:gra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" name="Oval 317">
            <a:extLst>
              <a:ext uri="{FF2B5EF4-FFF2-40B4-BE49-F238E27FC236}">
                <a16:creationId xmlns:a16="http://schemas.microsoft.com/office/drawing/2014/main" id="{D23D1F80-796A-4F24-AE0D-30CEF09CBE90}"/>
              </a:ext>
            </a:extLst>
          </p:cNvPr>
          <p:cNvSpPr/>
          <p:nvPr/>
        </p:nvSpPr>
        <p:spPr>
          <a:xfrm>
            <a:off x="3213271" y="3654652"/>
            <a:ext cx="1073810" cy="213522"/>
          </a:xfrm>
          <a:prstGeom prst="ellipse">
            <a:avLst/>
          </a:prstGeom>
          <a:solidFill>
            <a:srgbClr val="D9E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TextBox 318">
            <a:extLst>
              <a:ext uri="{FF2B5EF4-FFF2-40B4-BE49-F238E27FC236}">
                <a16:creationId xmlns:a16="http://schemas.microsoft.com/office/drawing/2014/main" id="{AB016096-8E33-481B-B3BB-8A79167B7D39}"/>
              </a:ext>
            </a:extLst>
          </p:cNvPr>
          <p:cNvSpPr txBox="1"/>
          <p:nvPr/>
        </p:nvSpPr>
        <p:spPr>
          <a:xfrm>
            <a:off x="3320373" y="3636453"/>
            <a:ext cx="835545" cy="235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人脸库</a:t>
            </a:r>
            <a:endParaRPr 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3" name="圆角矩形 325">
            <a:extLst>
              <a:ext uri="{FF2B5EF4-FFF2-40B4-BE49-F238E27FC236}">
                <a16:creationId xmlns:a16="http://schemas.microsoft.com/office/drawing/2014/main" id="{9CB097A4-A4AE-417B-9825-7C51CD9683F1}"/>
              </a:ext>
            </a:extLst>
          </p:cNvPr>
          <p:cNvSpPr/>
          <p:nvPr/>
        </p:nvSpPr>
        <p:spPr>
          <a:xfrm>
            <a:off x="3351011" y="4026863"/>
            <a:ext cx="754361" cy="1005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C5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刷脸支付数据</a:t>
            </a:r>
          </a:p>
        </p:txBody>
      </p:sp>
      <p:sp>
        <p:nvSpPr>
          <p:cNvPr id="204" name="圆角矩形 325">
            <a:extLst>
              <a:ext uri="{FF2B5EF4-FFF2-40B4-BE49-F238E27FC236}">
                <a16:creationId xmlns:a16="http://schemas.microsoft.com/office/drawing/2014/main" id="{C8DD5BA0-2EFA-4A25-B417-DAF2398C38CA}"/>
              </a:ext>
            </a:extLst>
          </p:cNvPr>
          <p:cNvSpPr/>
          <p:nvPr/>
        </p:nvSpPr>
        <p:spPr>
          <a:xfrm>
            <a:off x="3351078" y="3914179"/>
            <a:ext cx="751618" cy="10332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C5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刷脸入园数据</a:t>
            </a:r>
          </a:p>
        </p:txBody>
      </p:sp>
      <p:sp>
        <p:nvSpPr>
          <p:cNvPr id="205" name="圆角矩形 325">
            <a:extLst>
              <a:ext uri="{FF2B5EF4-FFF2-40B4-BE49-F238E27FC236}">
                <a16:creationId xmlns:a16="http://schemas.microsoft.com/office/drawing/2014/main" id="{8EB692C0-A898-4B59-A2F4-B3470F67058D}"/>
              </a:ext>
            </a:extLst>
          </p:cNvPr>
          <p:cNvSpPr/>
          <p:nvPr/>
        </p:nvSpPr>
        <p:spPr>
          <a:xfrm>
            <a:off x="3352375" y="4135079"/>
            <a:ext cx="748912" cy="963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C5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流动数据</a:t>
            </a:r>
          </a:p>
        </p:txBody>
      </p:sp>
      <p:sp>
        <p:nvSpPr>
          <p:cNvPr id="206" name="上箭头 250">
            <a:extLst>
              <a:ext uri="{FF2B5EF4-FFF2-40B4-BE49-F238E27FC236}">
                <a16:creationId xmlns:a16="http://schemas.microsoft.com/office/drawing/2014/main" id="{1BC8FBB1-717A-4B55-9D40-98B81990D382}"/>
              </a:ext>
            </a:extLst>
          </p:cNvPr>
          <p:cNvSpPr/>
          <p:nvPr/>
        </p:nvSpPr>
        <p:spPr>
          <a:xfrm>
            <a:off x="9420388" y="1256225"/>
            <a:ext cx="429557" cy="164279"/>
          </a:xfrm>
          <a:prstGeom prst="up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5">
                  <a:lumMod val="75000"/>
                </a:schemeClr>
              </a:gs>
              <a:gs pos="100000">
                <a:srgbClr val="00206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Rounded Rectangle 11">
            <a:extLst>
              <a:ext uri="{FF2B5EF4-FFF2-40B4-BE49-F238E27FC236}">
                <a16:creationId xmlns:a16="http://schemas.microsoft.com/office/drawing/2014/main" id="{8DEBFE16-B185-4C3D-874A-7C5F65D8F84E}"/>
              </a:ext>
            </a:extLst>
          </p:cNvPr>
          <p:cNvSpPr/>
          <p:nvPr/>
        </p:nvSpPr>
        <p:spPr>
          <a:xfrm>
            <a:off x="2002932" y="894874"/>
            <a:ext cx="2147233" cy="34023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智能管理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Rounded Rectangle 258">
            <a:extLst>
              <a:ext uri="{FF2B5EF4-FFF2-40B4-BE49-F238E27FC236}">
                <a16:creationId xmlns:a16="http://schemas.microsoft.com/office/drawing/2014/main" id="{E3A63EAD-795A-4CE6-BA89-1C171557A9F4}"/>
              </a:ext>
            </a:extLst>
          </p:cNvPr>
          <p:cNvSpPr/>
          <p:nvPr/>
        </p:nvSpPr>
        <p:spPr>
          <a:xfrm>
            <a:off x="5034399" y="893770"/>
            <a:ext cx="2147233" cy="34023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智能服务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Rounded Rectangle 259">
            <a:extLst>
              <a:ext uri="{FF2B5EF4-FFF2-40B4-BE49-F238E27FC236}">
                <a16:creationId xmlns:a16="http://schemas.microsoft.com/office/drawing/2014/main" id="{1AFFE8BC-1001-4652-8C46-92BF25A28B5C}"/>
              </a:ext>
            </a:extLst>
          </p:cNvPr>
          <p:cNvSpPr/>
          <p:nvPr/>
        </p:nvSpPr>
        <p:spPr>
          <a:xfrm>
            <a:off x="8211360" y="893022"/>
            <a:ext cx="2147233" cy="34023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智能运营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上箭头 221">
            <a:extLst>
              <a:ext uri="{FF2B5EF4-FFF2-40B4-BE49-F238E27FC236}">
                <a16:creationId xmlns:a16="http://schemas.microsoft.com/office/drawing/2014/main" id="{371457EC-D899-4F7B-86C0-8A0A905BA41C}"/>
              </a:ext>
            </a:extLst>
          </p:cNvPr>
          <p:cNvSpPr/>
          <p:nvPr/>
        </p:nvSpPr>
        <p:spPr>
          <a:xfrm>
            <a:off x="8056978" y="2986044"/>
            <a:ext cx="648439" cy="183810"/>
          </a:xfrm>
          <a:prstGeom prst="up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5">
                  <a:lumMod val="75000"/>
                </a:schemeClr>
              </a:gs>
              <a:gs pos="100000">
                <a:srgbClr val="00206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1" name="矩形 244">
            <a:extLst>
              <a:ext uri="{FF2B5EF4-FFF2-40B4-BE49-F238E27FC236}">
                <a16:creationId xmlns:a16="http://schemas.microsoft.com/office/drawing/2014/main" id="{A474036F-FDA2-4BE2-BAA2-13C72B1526B1}"/>
              </a:ext>
            </a:extLst>
          </p:cNvPr>
          <p:cNvSpPr/>
          <p:nvPr/>
        </p:nvSpPr>
        <p:spPr>
          <a:xfrm>
            <a:off x="1393956" y="1913564"/>
            <a:ext cx="9935095" cy="190233"/>
          </a:xfrm>
          <a:prstGeom prst="rect">
            <a:avLst/>
          </a:prstGeom>
          <a:ln/>
          <a:effectLst>
            <a:glow rad="101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引擎（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12" name="上箭头 219">
            <a:extLst>
              <a:ext uri="{FF2B5EF4-FFF2-40B4-BE49-F238E27FC236}">
                <a16:creationId xmlns:a16="http://schemas.microsoft.com/office/drawing/2014/main" id="{A2C90BE3-3339-4584-A154-580F02F37CED}"/>
              </a:ext>
            </a:extLst>
          </p:cNvPr>
          <p:cNvSpPr/>
          <p:nvPr/>
        </p:nvSpPr>
        <p:spPr>
          <a:xfrm rot="10533361">
            <a:off x="1470379" y="1674408"/>
            <a:ext cx="525309" cy="1353904"/>
          </a:xfrm>
          <a:prstGeom prst="curvedLeft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5">
                  <a:lumMod val="75000"/>
                </a:schemeClr>
              </a:gs>
              <a:gs pos="100000">
                <a:srgbClr val="00206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3" name="上箭头 219">
            <a:extLst>
              <a:ext uri="{FF2B5EF4-FFF2-40B4-BE49-F238E27FC236}">
                <a16:creationId xmlns:a16="http://schemas.microsoft.com/office/drawing/2014/main" id="{479C10BC-9606-40D3-81F9-C3F8768C10D0}"/>
              </a:ext>
            </a:extLst>
          </p:cNvPr>
          <p:cNvSpPr/>
          <p:nvPr/>
        </p:nvSpPr>
        <p:spPr>
          <a:xfrm rot="11364424">
            <a:off x="10864511" y="1646220"/>
            <a:ext cx="545452" cy="1432982"/>
          </a:xfrm>
          <a:prstGeom prst="curvedRight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5">
                  <a:lumMod val="75000"/>
                </a:schemeClr>
              </a:gs>
              <a:gs pos="100000">
                <a:srgbClr val="00206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4" name="Rectangle 357">
            <a:extLst>
              <a:ext uri="{FF2B5EF4-FFF2-40B4-BE49-F238E27FC236}">
                <a16:creationId xmlns:a16="http://schemas.microsoft.com/office/drawing/2014/main" id="{E42BE88E-7501-4DF5-B43C-3E00FEE8052D}"/>
              </a:ext>
            </a:extLst>
          </p:cNvPr>
          <p:cNvSpPr/>
          <p:nvPr/>
        </p:nvSpPr>
        <p:spPr>
          <a:xfrm>
            <a:off x="1848243" y="2190599"/>
            <a:ext cx="1433839" cy="182196"/>
          </a:xfrm>
          <a:prstGeom prst="rect">
            <a:avLst/>
          </a:prstGeom>
          <a:solidFill>
            <a:srgbClr val="317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游客服务算法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3" name="上箭头 220">
            <a:extLst>
              <a:ext uri="{FF2B5EF4-FFF2-40B4-BE49-F238E27FC236}">
                <a16:creationId xmlns:a16="http://schemas.microsoft.com/office/drawing/2014/main" id="{B927C207-83BB-4DEB-ACCF-A42E16FE09D1}"/>
              </a:ext>
            </a:extLst>
          </p:cNvPr>
          <p:cNvSpPr/>
          <p:nvPr/>
        </p:nvSpPr>
        <p:spPr>
          <a:xfrm>
            <a:off x="3614679" y="1853889"/>
            <a:ext cx="648439" cy="188550"/>
          </a:xfrm>
          <a:prstGeom prst="up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5">
                  <a:lumMod val="75000"/>
                </a:schemeClr>
              </a:gs>
              <a:gs pos="100000">
                <a:srgbClr val="00206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4" name="上箭头 224">
            <a:extLst>
              <a:ext uri="{FF2B5EF4-FFF2-40B4-BE49-F238E27FC236}">
                <a16:creationId xmlns:a16="http://schemas.microsoft.com/office/drawing/2014/main" id="{73662C18-8BB7-4BC2-8636-44B774ECD9F7}"/>
              </a:ext>
            </a:extLst>
          </p:cNvPr>
          <p:cNvSpPr/>
          <p:nvPr/>
        </p:nvSpPr>
        <p:spPr>
          <a:xfrm>
            <a:off x="9705471" y="1853142"/>
            <a:ext cx="648439" cy="188550"/>
          </a:xfrm>
          <a:prstGeom prst="up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5">
                  <a:lumMod val="75000"/>
                </a:schemeClr>
              </a:gs>
              <a:gs pos="100000">
                <a:srgbClr val="00206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134">
            <a:extLst>
              <a:ext uri="{FF2B5EF4-FFF2-40B4-BE49-F238E27FC236}">
                <a16:creationId xmlns:a16="http://schemas.microsoft.com/office/drawing/2014/main" id="{04C74AE6-A8BB-4BCD-9ED0-4555A1E8D760}"/>
              </a:ext>
            </a:extLst>
          </p:cNvPr>
          <p:cNvSpPr/>
          <p:nvPr/>
        </p:nvSpPr>
        <p:spPr>
          <a:xfrm>
            <a:off x="947885" y="1922036"/>
            <a:ext cx="393306" cy="108812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数据建模</a:t>
            </a:r>
          </a:p>
        </p:txBody>
      </p:sp>
      <p:sp>
        <p:nvSpPr>
          <p:cNvPr id="22" name="矩形 153">
            <a:extLst>
              <a:ext uri="{FF2B5EF4-FFF2-40B4-BE49-F238E27FC236}">
                <a16:creationId xmlns:a16="http://schemas.microsoft.com/office/drawing/2014/main" id="{0D5D3473-1F72-4443-A54D-1A2025E0AEF2}"/>
              </a:ext>
            </a:extLst>
          </p:cNvPr>
          <p:cNvSpPr/>
          <p:nvPr/>
        </p:nvSpPr>
        <p:spPr>
          <a:xfrm>
            <a:off x="947885" y="3082493"/>
            <a:ext cx="386696" cy="19780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</a:p>
        </p:txBody>
      </p:sp>
      <p:sp>
        <p:nvSpPr>
          <p:cNvPr id="23" name="矩形 223">
            <a:extLst>
              <a:ext uri="{FF2B5EF4-FFF2-40B4-BE49-F238E27FC236}">
                <a16:creationId xmlns:a16="http://schemas.microsoft.com/office/drawing/2014/main" id="{D1DA23A1-5CD6-48EB-AF50-84AE522E4560}"/>
              </a:ext>
            </a:extLst>
          </p:cNvPr>
          <p:cNvSpPr/>
          <p:nvPr/>
        </p:nvSpPr>
        <p:spPr>
          <a:xfrm>
            <a:off x="947885" y="797611"/>
            <a:ext cx="393306" cy="10733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数据服务</a:t>
            </a:r>
          </a:p>
        </p:txBody>
      </p:sp>
      <p:sp>
        <p:nvSpPr>
          <p:cNvPr id="34" name="矩形 50">
            <a:extLst>
              <a:ext uri="{FF2B5EF4-FFF2-40B4-BE49-F238E27FC236}">
                <a16:creationId xmlns:a16="http://schemas.microsoft.com/office/drawing/2014/main" id="{920036B1-3A62-4506-97D3-25A416D09773}"/>
              </a:ext>
            </a:extLst>
          </p:cNvPr>
          <p:cNvSpPr/>
          <p:nvPr/>
        </p:nvSpPr>
        <p:spPr>
          <a:xfrm>
            <a:off x="956517" y="5184079"/>
            <a:ext cx="349839" cy="153048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</a:p>
        </p:txBody>
      </p:sp>
      <p:sp>
        <p:nvSpPr>
          <p:cNvPr id="2" name="Rectangle 360">
            <a:extLst>
              <a:ext uri="{FF2B5EF4-FFF2-40B4-BE49-F238E27FC236}">
                <a16:creationId xmlns:a16="http://schemas.microsoft.com/office/drawing/2014/main" id="{91560DEA-0B64-4E00-AC2F-9561F0F25C0D}"/>
              </a:ext>
            </a:extLst>
          </p:cNvPr>
          <p:cNvSpPr/>
          <p:nvPr/>
        </p:nvSpPr>
        <p:spPr>
          <a:xfrm>
            <a:off x="3397411" y="2451413"/>
            <a:ext cx="1435883" cy="185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数据转换</a:t>
            </a:r>
          </a:p>
        </p:txBody>
      </p:sp>
      <p:sp>
        <p:nvSpPr>
          <p:cNvPr id="4" name="Rectangle 363">
            <a:extLst>
              <a:ext uri="{FF2B5EF4-FFF2-40B4-BE49-F238E27FC236}">
                <a16:creationId xmlns:a16="http://schemas.microsoft.com/office/drawing/2014/main" id="{F0EC673C-E75D-4A9A-8B17-7C44B12C2427}"/>
              </a:ext>
            </a:extLst>
          </p:cNvPr>
          <p:cNvSpPr/>
          <p:nvPr/>
        </p:nvSpPr>
        <p:spPr>
          <a:xfrm>
            <a:off x="4939987" y="2451035"/>
            <a:ext cx="1443858" cy="1890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地图匹配</a:t>
            </a:r>
          </a:p>
        </p:txBody>
      </p:sp>
      <p:sp>
        <p:nvSpPr>
          <p:cNvPr id="5" name="Rectangle 369">
            <a:extLst>
              <a:ext uri="{FF2B5EF4-FFF2-40B4-BE49-F238E27FC236}">
                <a16:creationId xmlns:a16="http://schemas.microsoft.com/office/drawing/2014/main" id="{7E2D37A2-BED2-4C8E-B7C3-C2099393DC26}"/>
              </a:ext>
            </a:extLst>
          </p:cNvPr>
          <p:cNvSpPr/>
          <p:nvPr/>
        </p:nvSpPr>
        <p:spPr>
          <a:xfrm>
            <a:off x="6490539" y="2459124"/>
            <a:ext cx="1443858" cy="1780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噪声过滤</a:t>
            </a:r>
          </a:p>
        </p:txBody>
      </p:sp>
      <p:sp>
        <p:nvSpPr>
          <p:cNvPr id="81" name="Rectangle 372">
            <a:extLst>
              <a:ext uri="{FF2B5EF4-FFF2-40B4-BE49-F238E27FC236}">
                <a16:creationId xmlns:a16="http://schemas.microsoft.com/office/drawing/2014/main" id="{E7790183-D7A4-4AA3-B7E0-4C47E271724D}"/>
              </a:ext>
            </a:extLst>
          </p:cNvPr>
          <p:cNvSpPr/>
          <p:nvPr/>
        </p:nvSpPr>
        <p:spPr>
          <a:xfrm>
            <a:off x="8050385" y="2460239"/>
            <a:ext cx="1435882" cy="1742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</a:p>
        </p:txBody>
      </p:sp>
      <p:sp>
        <p:nvSpPr>
          <p:cNvPr id="82" name="Rectangle 357">
            <a:extLst>
              <a:ext uri="{FF2B5EF4-FFF2-40B4-BE49-F238E27FC236}">
                <a16:creationId xmlns:a16="http://schemas.microsoft.com/office/drawing/2014/main" id="{F7DB26D0-E7C1-45E6-B6DC-35C89DB1C722}"/>
              </a:ext>
            </a:extLst>
          </p:cNvPr>
          <p:cNvSpPr/>
          <p:nvPr/>
        </p:nvSpPr>
        <p:spPr>
          <a:xfrm>
            <a:off x="1848243" y="2457875"/>
            <a:ext cx="1433839" cy="1821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缺失填补</a:t>
            </a:r>
          </a:p>
        </p:txBody>
      </p:sp>
      <p:sp>
        <p:nvSpPr>
          <p:cNvPr id="83" name="Rectangle 369">
            <a:extLst>
              <a:ext uri="{FF2B5EF4-FFF2-40B4-BE49-F238E27FC236}">
                <a16:creationId xmlns:a16="http://schemas.microsoft.com/office/drawing/2014/main" id="{21C8C439-AA8E-4A46-9549-9EDDC878F97B}"/>
              </a:ext>
            </a:extLst>
          </p:cNvPr>
          <p:cNvSpPr/>
          <p:nvPr/>
        </p:nvSpPr>
        <p:spPr>
          <a:xfrm>
            <a:off x="8050384" y="2197548"/>
            <a:ext cx="1435882" cy="178034"/>
          </a:xfrm>
          <a:prstGeom prst="rect">
            <a:avLst/>
          </a:prstGeom>
          <a:solidFill>
            <a:srgbClr val="317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经营分析算法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Rectangle 372">
            <a:extLst>
              <a:ext uri="{FF2B5EF4-FFF2-40B4-BE49-F238E27FC236}">
                <a16:creationId xmlns:a16="http://schemas.microsoft.com/office/drawing/2014/main" id="{AD5D7132-5763-4C3D-B83C-1E835946CB7B}"/>
              </a:ext>
            </a:extLst>
          </p:cNvPr>
          <p:cNvSpPr/>
          <p:nvPr/>
        </p:nvSpPr>
        <p:spPr>
          <a:xfrm>
            <a:off x="9605185" y="2448374"/>
            <a:ext cx="1435882" cy="1742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特征表示</a:t>
            </a:r>
          </a:p>
        </p:txBody>
      </p:sp>
    </p:spTree>
    <p:extLst>
      <p:ext uri="{BB962C8B-B14F-4D97-AF65-F5344CB8AC3E}">
        <p14:creationId xmlns:p14="http://schemas.microsoft.com/office/powerpoint/2010/main" val="2215116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41">
            <a:extLst>
              <a:ext uri="{FF2B5EF4-FFF2-40B4-BE49-F238E27FC236}">
                <a16:creationId xmlns:a16="http://schemas.microsoft.com/office/drawing/2014/main" id="{7C6F09A8-F9CD-4F14-808A-C15E3F519356}"/>
              </a:ext>
            </a:extLst>
          </p:cNvPr>
          <p:cNvSpPr/>
          <p:nvPr/>
        </p:nvSpPr>
        <p:spPr>
          <a:xfrm>
            <a:off x="133340" y="5538839"/>
            <a:ext cx="11949800" cy="586773"/>
          </a:xfrm>
          <a:prstGeom prst="roundRect">
            <a:avLst>
              <a:gd name="adj" fmla="val 0"/>
            </a:avLst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028065"/>
            <a:endParaRPr kumimoji="1" lang="zh-CN" altLang="en-US" sz="1000" kern="0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4B2F99-106F-4206-9EFF-423CDD5E42D8}"/>
              </a:ext>
            </a:extLst>
          </p:cNvPr>
          <p:cNvSpPr txBox="1"/>
          <p:nvPr/>
        </p:nvSpPr>
        <p:spPr>
          <a:xfrm>
            <a:off x="11171650" y="5484396"/>
            <a:ext cx="98921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 algn="ctr" defTabSz="1028065">
              <a:defRPr kumimoji="1" sz="1200" kern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1800" b="1" dirty="0">
                <a:latin typeface="+mn-ea"/>
                <a:ea typeface="+mn-ea"/>
              </a:rPr>
              <a:t>基础数据层</a:t>
            </a:r>
          </a:p>
        </p:txBody>
      </p:sp>
      <p:sp>
        <p:nvSpPr>
          <p:cNvPr id="41" name="圆角矩形 67">
            <a:extLst>
              <a:ext uri="{FF2B5EF4-FFF2-40B4-BE49-F238E27FC236}">
                <a16:creationId xmlns:a16="http://schemas.microsoft.com/office/drawing/2014/main" id="{4E59AB51-962F-413A-A046-3B7A594CB0B2}"/>
              </a:ext>
            </a:extLst>
          </p:cNvPr>
          <p:cNvSpPr>
            <a:spLocks noChangeAspect="1"/>
          </p:cNvSpPr>
          <p:nvPr/>
        </p:nvSpPr>
        <p:spPr>
          <a:xfrm>
            <a:off x="6548950" y="6351077"/>
            <a:ext cx="1395480" cy="3155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2419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户籍库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+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互联网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2" name="圆角矩形 68">
            <a:extLst>
              <a:ext uri="{FF2B5EF4-FFF2-40B4-BE49-F238E27FC236}">
                <a16:creationId xmlns:a16="http://schemas.microsoft.com/office/drawing/2014/main" id="{C454DD1B-2963-4961-BE8D-7ACCE217A8AE}"/>
              </a:ext>
            </a:extLst>
          </p:cNvPr>
          <p:cNvSpPr>
            <a:spLocks noChangeAspect="1"/>
          </p:cNvSpPr>
          <p:nvPr/>
        </p:nvSpPr>
        <p:spPr>
          <a:xfrm>
            <a:off x="3444851" y="6347937"/>
            <a:ext cx="1295878" cy="31789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2419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核酸登记簿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3" name="圆角矩形 69">
            <a:extLst>
              <a:ext uri="{FF2B5EF4-FFF2-40B4-BE49-F238E27FC236}">
                <a16:creationId xmlns:a16="http://schemas.microsoft.com/office/drawing/2014/main" id="{2DD046DC-7AA4-4027-87EB-24E273627C05}"/>
              </a:ext>
            </a:extLst>
          </p:cNvPr>
          <p:cNvSpPr>
            <a:spLocks noChangeAspect="1"/>
          </p:cNvSpPr>
          <p:nvPr/>
        </p:nvSpPr>
        <p:spPr>
          <a:xfrm>
            <a:off x="265737" y="6347937"/>
            <a:ext cx="1395480" cy="31789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2419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手机信令数据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4" name="圆角矩形 70">
            <a:extLst>
              <a:ext uri="{FF2B5EF4-FFF2-40B4-BE49-F238E27FC236}">
                <a16:creationId xmlns:a16="http://schemas.microsoft.com/office/drawing/2014/main" id="{80A86DB9-3C21-4002-95DF-6905ABC44682}"/>
              </a:ext>
            </a:extLst>
          </p:cNvPr>
          <p:cNvSpPr>
            <a:spLocks noChangeAspect="1"/>
          </p:cNvSpPr>
          <p:nvPr/>
        </p:nvSpPr>
        <p:spPr>
          <a:xfrm>
            <a:off x="10674598" y="6349729"/>
            <a:ext cx="1295333" cy="317893"/>
          </a:xfrm>
          <a:prstGeom prst="round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2419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流调问询数据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5" name="圆角矩形 71">
            <a:extLst>
              <a:ext uri="{FF2B5EF4-FFF2-40B4-BE49-F238E27FC236}">
                <a16:creationId xmlns:a16="http://schemas.microsoft.com/office/drawing/2014/main" id="{AED4839C-FDAC-497B-B2A8-34E75D6328DB}"/>
              </a:ext>
            </a:extLst>
          </p:cNvPr>
          <p:cNvSpPr>
            <a:spLocks noChangeAspect="1"/>
          </p:cNvSpPr>
          <p:nvPr/>
        </p:nvSpPr>
        <p:spPr>
          <a:xfrm>
            <a:off x="4833257" y="6351466"/>
            <a:ext cx="1654628" cy="30906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2419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疫情跟踪报送系统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6" name="圆角矩形 73">
            <a:extLst>
              <a:ext uri="{FF2B5EF4-FFF2-40B4-BE49-F238E27FC236}">
                <a16:creationId xmlns:a16="http://schemas.microsoft.com/office/drawing/2014/main" id="{40AF9692-1327-4247-895C-7900A28FDE79}"/>
              </a:ext>
            </a:extLst>
          </p:cNvPr>
          <p:cNvSpPr>
            <a:spLocks noChangeAspect="1"/>
          </p:cNvSpPr>
          <p:nvPr/>
        </p:nvSpPr>
        <p:spPr>
          <a:xfrm>
            <a:off x="9379736" y="6349729"/>
            <a:ext cx="1135073" cy="31789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2419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疫苗数据库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7" name="圆角矩形 74">
            <a:extLst>
              <a:ext uri="{FF2B5EF4-FFF2-40B4-BE49-F238E27FC236}">
                <a16:creationId xmlns:a16="http://schemas.microsoft.com/office/drawing/2014/main" id="{B9D6ABEE-02D4-47E6-B187-D1059EC24430}"/>
              </a:ext>
            </a:extLst>
          </p:cNvPr>
          <p:cNvSpPr>
            <a:spLocks noChangeAspect="1"/>
          </p:cNvSpPr>
          <p:nvPr/>
        </p:nvSpPr>
        <p:spPr>
          <a:xfrm>
            <a:off x="1826199" y="6347937"/>
            <a:ext cx="1395480" cy="31789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2419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外呼排查结果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8" name="圆角矩形 80">
            <a:extLst>
              <a:ext uri="{FF2B5EF4-FFF2-40B4-BE49-F238E27FC236}">
                <a16:creationId xmlns:a16="http://schemas.microsoft.com/office/drawing/2014/main" id="{AA7F1552-B020-494E-8EEE-3A6489EBF5E5}"/>
              </a:ext>
            </a:extLst>
          </p:cNvPr>
          <p:cNvSpPr>
            <a:spLocks noChangeAspect="1"/>
          </p:cNvSpPr>
          <p:nvPr/>
        </p:nvSpPr>
        <p:spPr>
          <a:xfrm>
            <a:off x="8068257" y="6349728"/>
            <a:ext cx="1171143" cy="3178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defTabSz="241957">
              <a:defRPr/>
            </a:pPr>
            <a:r>
              <a:rPr lang="zh-CN" altLang="en-US" sz="1400" dirty="0">
                <a:solidFill>
                  <a:prstClr val="black"/>
                </a:solidFill>
                <a:latin typeface="+mn-ea"/>
              </a:rPr>
              <a:t>核酸数据库</a:t>
            </a:r>
            <a:endParaRPr lang="en-US" altLang="zh-CN" sz="14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5" name="圆角矩形 141">
            <a:extLst>
              <a:ext uri="{FF2B5EF4-FFF2-40B4-BE49-F238E27FC236}">
                <a16:creationId xmlns:a16="http://schemas.microsoft.com/office/drawing/2014/main" id="{BBE8C779-C90C-4C54-A49C-8BDD9792CBDC}"/>
              </a:ext>
            </a:extLst>
          </p:cNvPr>
          <p:cNvSpPr/>
          <p:nvPr/>
        </p:nvSpPr>
        <p:spPr>
          <a:xfrm>
            <a:off x="133340" y="41565"/>
            <a:ext cx="11949800" cy="3235441"/>
          </a:xfrm>
          <a:prstGeom prst="roundRect">
            <a:avLst>
              <a:gd name="adj" fmla="val 0"/>
            </a:avLst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028065"/>
            <a:endParaRPr kumimoji="1" lang="zh-CN" altLang="en-US" sz="1000" kern="0" dirty="0"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1029A84-407F-499F-818A-DABBB7C3B94D}"/>
              </a:ext>
            </a:extLst>
          </p:cNvPr>
          <p:cNvSpPr txBox="1"/>
          <p:nvPr/>
        </p:nvSpPr>
        <p:spPr>
          <a:xfrm>
            <a:off x="5411391" y="-24345"/>
            <a:ext cx="1939186" cy="631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 algn="ctr" defTabSz="1028065">
              <a:defRPr kumimoji="1" sz="1200" kern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000" b="1" dirty="0">
                <a:latin typeface="+mn-ea"/>
                <a:ea typeface="+mn-ea"/>
              </a:rPr>
              <a:t>数据专题层</a:t>
            </a:r>
          </a:p>
        </p:txBody>
      </p:sp>
      <p:sp>
        <p:nvSpPr>
          <p:cNvPr id="65" name="圆角矩形 141">
            <a:extLst>
              <a:ext uri="{FF2B5EF4-FFF2-40B4-BE49-F238E27FC236}">
                <a16:creationId xmlns:a16="http://schemas.microsoft.com/office/drawing/2014/main" id="{7C6F09A8-F9CD-4F14-808A-C15E3F519356}"/>
              </a:ext>
            </a:extLst>
          </p:cNvPr>
          <p:cNvSpPr/>
          <p:nvPr/>
        </p:nvSpPr>
        <p:spPr>
          <a:xfrm>
            <a:off x="126414" y="6267921"/>
            <a:ext cx="11949800" cy="497445"/>
          </a:xfrm>
          <a:prstGeom prst="roundRect">
            <a:avLst>
              <a:gd name="adj" fmla="val 0"/>
            </a:avLst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028065"/>
            <a:endParaRPr kumimoji="1" lang="zh-CN" altLang="en-US" sz="1000" kern="0" dirty="0">
              <a:latin typeface="+mn-ea"/>
            </a:endParaRPr>
          </a:p>
        </p:txBody>
      </p:sp>
      <p:sp>
        <p:nvSpPr>
          <p:cNvPr id="8" name="矩形: 圆角 303">
            <a:extLst>
              <a:ext uri="{FF2B5EF4-FFF2-40B4-BE49-F238E27FC236}">
                <a16:creationId xmlns:a16="http://schemas.microsoft.com/office/drawing/2014/main" id="{D7EB14C6-5F26-4C98-B9B7-4788E9EEEC13}"/>
              </a:ext>
            </a:extLst>
          </p:cNvPr>
          <p:cNvSpPr/>
          <p:nvPr/>
        </p:nvSpPr>
        <p:spPr>
          <a:xfrm>
            <a:off x="5521726" y="5602602"/>
            <a:ext cx="955129" cy="468000"/>
          </a:xfrm>
          <a:prstGeom prst="roundRect">
            <a:avLst/>
          </a:prstGeom>
          <a:solidFill>
            <a:srgbClr val="C0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  <a:sym typeface="Calibri" panose="020F0502020204030204"/>
              </a:rPr>
              <a:t>人地常驻关系库</a:t>
            </a:r>
          </a:p>
        </p:txBody>
      </p:sp>
      <p:sp>
        <p:nvSpPr>
          <p:cNvPr id="9" name="矩形: 圆角 303">
            <a:extLst>
              <a:ext uri="{FF2B5EF4-FFF2-40B4-BE49-F238E27FC236}">
                <a16:creationId xmlns:a16="http://schemas.microsoft.com/office/drawing/2014/main" id="{470EE9C0-384B-4E03-9805-FAB0826B448C}"/>
              </a:ext>
            </a:extLst>
          </p:cNvPr>
          <p:cNvSpPr/>
          <p:nvPr/>
        </p:nvSpPr>
        <p:spPr>
          <a:xfrm>
            <a:off x="6550662" y="5602602"/>
            <a:ext cx="955129" cy="468000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  <a:sym typeface="Calibri" panose="020F0502020204030204"/>
              </a:rPr>
              <a:t>人地行为关系库</a:t>
            </a:r>
          </a:p>
        </p:txBody>
      </p:sp>
      <p:sp>
        <p:nvSpPr>
          <p:cNvPr id="3" name="矩形: 圆角 303">
            <a:extLst>
              <a:ext uri="{FF2B5EF4-FFF2-40B4-BE49-F238E27FC236}">
                <a16:creationId xmlns:a16="http://schemas.microsoft.com/office/drawing/2014/main" id="{16A9CD92-8292-4A9E-B9C2-B342344998B4}"/>
              </a:ext>
            </a:extLst>
          </p:cNvPr>
          <p:cNvSpPr/>
          <p:nvPr/>
        </p:nvSpPr>
        <p:spPr>
          <a:xfrm>
            <a:off x="2860132" y="5602602"/>
            <a:ext cx="772597" cy="468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人员关系库</a:t>
            </a:r>
          </a:p>
        </p:txBody>
      </p:sp>
      <p:sp>
        <p:nvSpPr>
          <p:cNvPr id="4" name="矩形: 圆角 303">
            <a:extLst>
              <a:ext uri="{FF2B5EF4-FFF2-40B4-BE49-F238E27FC236}">
                <a16:creationId xmlns:a16="http://schemas.microsoft.com/office/drawing/2014/main" id="{D3B8BD4E-5F7F-4C96-BE37-96E903FFEA9C}"/>
              </a:ext>
            </a:extLst>
          </p:cNvPr>
          <p:cNvSpPr/>
          <p:nvPr/>
        </p:nvSpPr>
        <p:spPr>
          <a:xfrm>
            <a:off x="1098992" y="5602602"/>
            <a:ext cx="772597" cy="468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地点信息库</a:t>
            </a:r>
          </a:p>
        </p:txBody>
      </p:sp>
      <p:sp>
        <p:nvSpPr>
          <p:cNvPr id="5" name="矩形: 圆角 303">
            <a:extLst>
              <a:ext uri="{FF2B5EF4-FFF2-40B4-BE49-F238E27FC236}">
                <a16:creationId xmlns:a16="http://schemas.microsoft.com/office/drawing/2014/main" id="{CAFC7703-D1CF-4FF2-82E6-E40DF597DA63}"/>
              </a:ext>
            </a:extLst>
          </p:cNvPr>
          <p:cNvSpPr/>
          <p:nvPr/>
        </p:nvSpPr>
        <p:spPr>
          <a:xfrm>
            <a:off x="3768512" y="5602602"/>
            <a:ext cx="772597" cy="468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  <a:sym typeface="Calibri" panose="020F0502020204030204"/>
              </a:rPr>
              <a:t>地点关系库</a:t>
            </a:r>
          </a:p>
        </p:txBody>
      </p:sp>
      <p:sp>
        <p:nvSpPr>
          <p:cNvPr id="6" name="矩形: 圆角 303">
            <a:extLst>
              <a:ext uri="{FF2B5EF4-FFF2-40B4-BE49-F238E27FC236}">
                <a16:creationId xmlns:a16="http://schemas.microsoft.com/office/drawing/2014/main" id="{A5E16036-8658-4901-AEBF-6F23F505180E}"/>
              </a:ext>
            </a:extLst>
          </p:cNvPr>
          <p:cNvSpPr/>
          <p:nvPr/>
        </p:nvSpPr>
        <p:spPr>
          <a:xfrm>
            <a:off x="1985007" y="5602602"/>
            <a:ext cx="772597" cy="468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组织信息库</a:t>
            </a:r>
          </a:p>
        </p:txBody>
      </p:sp>
      <p:sp>
        <p:nvSpPr>
          <p:cNvPr id="7" name="矩形: 圆角 303">
            <a:extLst>
              <a:ext uri="{FF2B5EF4-FFF2-40B4-BE49-F238E27FC236}">
                <a16:creationId xmlns:a16="http://schemas.microsoft.com/office/drawing/2014/main" id="{C1599E16-5E32-4BFC-B30A-FF75204EEB73}"/>
              </a:ext>
            </a:extLst>
          </p:cNvPr>
          <p:cNvSpPr/>
          <p:nvPr/>
        </p:nvSpPr>
        <p:spPr>
          <a:xfrm>
            <a:off x="4654531" y="5602602"/>
            <a:ext cx="772597" cy="468000"/>
          </a:xfrm>
          <a:prstGeom prst="roundRect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  <a:sym typeface="Calibri" panose="020F0502020204030204"/>
              </a:rPr>
              <a:t>组织关系库</a:t>
            </a:r>
          </a:p>
        </p:txBody>
      </p:sp>
      <p:sp>
        <p:nvSpPr>
          <p:cNvPr id="11" name="矩形: 圆角 303">
            <a:extLst>
              <a:ext uri="{FF2B5EF4-FFF2-40B4-BE49-F238E27FC236}">
                <a16:creationId xmlns:a16="http://schemas.microsoft.com/office/drawing/2014/main" id="{0F7D4680-67B8-4276-B928-7151CFF49183}"/>
              </a:ext>
            </a:extLst>
          </p:cNvPr>
          <p:cNvSpPr/>
          <p:nvPr/>
        </p:nvSpPr>
        <p:spPr>
          <a:xfrm>
            <a:off x="221882" y="5602602"/>
            <a:ext cx="772597" cy="46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人员信息库</a:t>
            </a:r>
          </a:p>
        </p:txBody>
      </p:sp>
      <p:sp>
        <p:nvSpPr>
          <p:cNvPr id="70" name="矩形: 圆角 303">
            <a:extLst>
              <a:ext uri="{FF2B5EF4-FFF2-40B4-BE49-F238E27FC236}">
                <a16:creationId xmlns:a16="http://schemas.microsoft.com/office/drawing/2014/main" id="{470EE9C0-384B-4E03-9805-FAB0826B448C}"/>
              </a:ext>
            </a:extLst>
          </p:cNvPr>
          <p:cNvSpPr/>
          <p:nvPr/>
        </p:nvSpPr>
        <p:spPr>
          <a:xfrm>
            <a:off x="7586784" y="5597159"/>
            <a:ext cx="943908" cy="4680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  <a:sym typeface="Calibri" panose="020F0502020204030204"/>
              </a:rPr>
              <a:t>人员组织关系库</a:t>
            </a:r>
          </a:p>
        </p:txBody>
      </p:sp>
      <p:sp>
        <p:nvSpPr>
          <p:cNvPr id="71" name="矩形: 圆角 303">
            <a:extLst>
              <a:ext uri="{FF2B5EF4-FFF2-40B4-BE49-F238E27FC236}">
                <a16:creationId xmlns:a16="http://schemas.microsoft.com/office/drawing/2014/main" id="{470EE9C0-384B-4E03-9805-FAB0826B448C}"/>
              </a:ext>
            </a:extLst>
          </p:cNvPr>
          <p:cNvSpPr/>
          <p:nvPr/>
        </p:nvSpPr>
        <p:spPr>
          <a:xfrm>
            <a:off x="8632896" y="5597159"/>
            <a:ext cx="765099" cy="468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物品信息库</a:t>
            </a:r>
          </a:p>
        </p:txBody>
      </p:sp>
      <p:sp>
        <p:nvSpPr>
          <p:cNvPr id="80" name="圆角矩形 54">
            <a:extLst>
              <a:ext uri="{FF2B5EF4-FFF2-40B4-BE49-F238E27FC236}">
                <a16:creationId xmlns:a16="http://schemas.microsoft.com/office/drawing/2014/main" id="{69ACCC62-E2E6-4848-936D-4633F6898516}"/>
              </a:ext>
            </a:extLst>
          </p:cNvPr>
          <p:cNvSpPr/>
          <p:nvPr/>
        </p:nvSpPr>
        <p:spPr>
          <a:xfrm>
            <a:off x="8583388" y="207821"/>
            <a:ext cx="3407526" cy="2976088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 b="1">
              <a:solidFill>
                <a:prstClr val="black">
                  <a:lumMod val="65000"/>
                  <a:lumOff val="35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9112D27-5E1D-48FE-BE8B-F0CC5C1740E5}"/>
              </a:ext>
            </a:extLst>
          </p:cNvPr>
          <p:cNvSpPr txBox="1"/>
          <p:nvPr/>
        </p:nvSpPr>
        <p:spPr>
          <a:xfrm>
            <a:off x="9263746" y="208766"/>
            <a:ext cx="204129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 algn="ctr" defTabSz="1028065">
              <a:defRPr kumimoji="1" sz="1200" kern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单个电子围栏专题</a:t>
            </a:r>
          </a:p>
        </p:txBody>
      </p:sp>
      <p:sp>
        <p:nvSpPr>
          <p:cNvPr id="82" name="矩形: 圆角 303">
            <a:extLst>
              <a:ext uri="{FF2B5EF4-FFF2-40B4-BE49-F238E27FC236}">
                <a16:creationId xmlns:a16="http://schemas.microsoft.com/office/drawing/2014/main" id="{38A9E2E6-A84A-4067-B3B9-9B3FF52BFA42}"/>
              </a:ext>
            </a:extLst>
          </p:cNvPr>
          <p:cNvSpPr/>
          <p:nvPr/>
        </p:nvSpPr>
        <p:spPr>
          <a:xfrm>
            <a:off x="8694979" y="540329"/>
            <a:ext cx="963290" cy="255952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围栏基础信息</a:t>
            </a:r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名称、空间范围、时间段、关联风险点位名称和地址、处置时限、落位规则、外呼话术、短信话术</a:t>
            </a:r>
          </a:p>
        </p:txBody>
      </p:sp>
      <p:sp>
        <p:nvSpPr>
          <p:cNvPr id="83" name="矩形: 圆角 303">
            <a:extLst>
              <a:ext uri="{FF2B5EF4-FFF2-40B4-BE49-F238E27FC236}">
                <a16:creationId xmlns:a16="http://schemas.microsoft.com/office/drawing/2014/main" id="{62E95AA9-0542-4B5D-B715-7B90447E8059}"/>
              </a:ext>
            </a:extLst>
          </p:cNvPr>
          <p:cNvSpPr/>
          <p:nvPr/>
        </p:nvSpPr>
        <p:spPr>
          <a:xfrm>
            <a:off x="10653487" y="553521"/>
            <a:ext cx="1193802" cy="1763485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任务统计</a:t>
            </a:r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智能外呼时间、总人数、成效：接通率、平均通话时长、问题回答率、上返率、短信回填率、详细住址补充率</a:t>
            </a:r>
          </a:p>
        </p:txBody>
      </p:sp>
      <p:sp>
        <p:nvSpPr>
          <p:cNvPr id="84" name="矩形: 圆角 303">
            <a:extLst>
              <a:ext uri="{FF2B5EF4-FFF2-40B4-BE49-F238E27FC236}">
                <a16:creationId xmlns:a16="http://schemas.microsoft.com/office/drawing/2014/main" id="{6E18E345-B3A1-41F7-9F81-D1F007376F98}"/>
              </a:ext>
            </a:extLst>
          </p:cNvPr>
          <p:cNvSpPr/>
          <p:nvPr/>
        </p:nvSpPr>
        <p:spPr>
          <a:xfrm>
            <a:off x="9748385" y="561964"/>
            <a:ext cx="839787" cy="174158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人员信息</a:t>
            </a:r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人员姓名、电话、身份证、住址、对应区、街道、社区</a:t>
            </a:r>
            <a:endParaRPr lang="zh-CN" altLang="en-US" sz="12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87" name="矩形: 圆角 303">
            <a:extLst>
              <a:ext uri="{FF2B5EF4-FFF2-40B4-BE49-F238E27FC236}">
                <a16:creationId xmlns:a16="http://schemas.microsoft.com/office/drawing/2014/main" id="{470EE9C0-384B-4E03-9805-FAB0826B448C}"/>
              </a:ext>
            </a:extLst>
          </p:cNvPr>
          <p:cNvSpPr/>
          <p:nvPr/>
        </p:nvSpPr>
        <p:spPr>
          <a:xfrm>
            <a:off x="10334177" y="5595246"/>
            <a:ext cx="943430" cy="468000"/>
          </a:xfrm>
          <a:prstGeom prst="roundRect">
            <a:avLst/>
          </a:prstGeom>
          <a:solidFill>
            <a:srgbClr val="00206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+mn-ea"/>
                <a:sym typeface="Calibri" panose="020F0502020204030204"/>
              </a:rPr>
              <a:t>健康防疫事件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Calibri" panose="020F0502020204030204"/>
              </a:rPr>
              <a:t>库</a:t>
            </a:r>
          </a:p>
        </p:txBody>
      </p:sp>
      <p:sp>
        <p:nvSpPr>
          <p:cNvPr id="18" name="圆角矩形 141">
            <a:extLst>
              <a:ext uri="{FF2B5EF4-FFF2-40B4-BE49-F238E27FC236}">
                <a16:creationId xmlns:a16="http://schemas.microsoft.com/office/drawing/2014/main" id="{43AEFB74-1596-4423-9EBC-7F901C7D23EB}"/>
              </a:ext>
            </a:extLst>
          </p:cNvPr>
          <p:cNvSpPr/>
          <p:nvPr/>
        </p:nvSpPr>
        <p:spPr>
          <a:xfrm>
            <a:off x="133340" y="3394365"/>
            <a:ext cx="11949800" cy="2020972"/>
          </a:xfrm>
          <a:prstGeom prst="roundRect">
            <a:avLst>
              <a:gd name="adj" fmla="val 0"/>
            </a:avLst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028065"/>
            <a:endParaRPr kumimoji="1" lang="zh-CN" altLang="en-US" sz="1000" kern="0" dirty="0">
              <a:latin typeface="+mn-ea"/>
            </a:endParaRPr>
          </a:p>
        </p:txBody>
      </p:sp>
      <p:sp>
        <p:nvSpPr>
          <p:cNvPr id="16" name="矩形: 圆角 303">
            <a:extLst>
              <a:ext uri="{FF2B5EF4-FFF2-40B4-BE49-F238E27FC236}">
                <a16:creationId xmlns:a16="http://schemas.microsoft.com/office/drawing/2014/main" id="{58ACB69A-CFBE-4EB1-BA6E-F35998A1003D}"/>
              </a:ext>
            </a:extLst>
          </p:cNvPr>
          <p:cNvSpPr/>
          <p:nvPr/>
        </p:nvSpPr>
        <p:spPr>
          <a:xfrm>
            <a:off x="4496658" y="3493869"/>
            <a:ext cx="4098704" cy="184891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风险人员主题库</a:t>
            </a:r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zh-CN" altLang="en-US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17" name="矩形: 圆角 303">
            <a:extLst>
              <a:ext uri="{FF2B5EF4-FFF2-40B4-BE49-F238E27FC236}">
                <a16:creationId xmlns:a16="http://schemas.microsoft.com/office/drawing/2014/main" id="{F6FF1E48-1A4F-49FD-800D-BAE3CF02E8C9}"/>
              </a:ext>
            </a:extLst>
          </p:cNvPr>
          <p:cNvSpPr/>
          <p:nvPr/>
        </p:nvSpPr>
        <p:spPr>
          <a:xfrm>
            <a:off x="8711738" y="3478899"/>
            <a:ext cx="3044837" cy="185088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防疫资源主题库</a:t>
            </a:r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  <a:p>
            <a:pPr algn="ctr"/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25" name="矩形: 圆角 303">
            <a:extLst>
              <a:ext uri="{FF2B5EF4-FFF2-40B4-BE49-F238E27FC236}">
                <a16:creationId xmlns:a16="http://schemas.microsoft.com/office/drawing/2014/main" id="{0DB65181-16C3-46DE-9A01-E881F4491AEA}"/>
              </a:ext>
            </a:extLst>
          </p:cNvPr>
          <p:cNvSpPr/>
          <p:nvPr/>
        </p:nvSpPr>
        <p:spPr>
          <a:xfrm>
            <a:off x="224969" y="3476555"/>
            <a:ext cx="4155838" cy="184395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风险地点主题库</a:t>
            </a:r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zh-CN" altLang="en-US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3995EDF-8B9E-4341-A880-B01377644ADB}"/>
              </a:ext>
            </a:extLst>
          </p:cNvPr>
          <p:cNvSpPr txBox="1"/>
          <p:nvPr/>
        </p:nvSpPr>
        <p:spPr>
          <a:xfrm>
            <a:off x="11800119" y="3623852"/>
            <a:ext cx="270229" cy="15803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 algn="ctr" defTabSz="1028065">
              <a:defRPr kumimoji="1" sz="1200" kern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1600" b="1" dirty="0">
                <a:latin typeface="+mn-ea"/>
                <a:ea typeface="+mn-ea"/>
              </a:rPr>
              <a:t>数据主题层</a:t>
            </a:r>
          </a:p>
        </p:txBody>
      </p:sp>
      <p:sp>
        <p:nvSpPr>
          <p:cNvPr id="75" name="矩形: 圆角 303">
            <a:extLst>
              <a:ext uri="{FF2B5EF4-FFF2-40B4-BE49-F238E27FC236}">
                <a16:creationId xmlns:a16="http://schemas.microsoft.com/office/drawing/2014/main" id="{D3B8BD4E-5F7F-4C96-BE37-96E903FFEA9C}"/>
              </a:ext>
            </a:extLst>
          </p:cNvPr>
          <p:cNvSpPr/>
          <p:nvPr/>
        </p:nvSpPr>
        <p:spPr>
          <a:xfrm>
            <a:off x="273956" y="3782621"/>
            <a:ext cx="1916797" cy="1453591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点位信息</a:t>
            </a:r>
            <a:endParaRPr lang="en-US" altLang="zh-CN" sz="14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名称、地址（结构化层级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+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非结构化描述）、类型、外包边界、面积、容量、创建和关闭时间；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可用资源：支付码、摄像头、健康宝码；</a:t>
            </a:r>
            <a:endParaRPr lang="zh-CN" altLang="en-US" sz="14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76" name="矩形: 圆角 303">
            <a:extLst>
              <a:ext uri="{FF2B5EF4-FFF2-40B4-BE49-F238E27FC236}">
                <a16:creationId xmlns:a16="http://schemas.microsoft.com/office/drawing/2014/main" id="{D3B8BD4E-5F7F-4C96-BE37-96E903FFEA9C}"/>
              </a:ext>
            </a:extLst>
          </p:cNvPr>
          <p:cNvSpPr/>
          <p:nvPr/>
        </p:nvSpPr>
        <p:spPr>
          <a:xfrm>
            <a:off x="2234292" y="3782621"/>
            <a:ext cx="871759" cy="1453591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关联单位信息</a:t>
            </a:r>
            <a:endParaRPr lang="en-US" altLang="zh-CN" sz="14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单位名称、联络人、联系方式；</a:t>
            </a:r>
            <a:endParaRPr lang="zh-CN" altLang="en-US" sz="14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77" name="矩形: 圆角 303">
            <a:extLst>
              <a:ext uri="{FF2B5EF4-FFF2-40B4-BE49-F238E27FC236}">
                <a16:creationId xmlns:a16="http://schemas.microsoft.com/office/drawing/2014/main" id="{D3B8BD4E-5F7F-4C96-BE37-96E903FFEA9C}"/>
              </a:ext>
            </a:extLst>
          </p:cNvPr>
          <p:cNvSpPr/>
          <p:nvPr/>
        </p:nvSpPr>
        <p:spPr>
          <a:xfrm>
            <a:off x="3186793" y="3782621"/>
            <a:ext cx="1120910" cy="1453591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关联人员信息</a:t>
            </a:r>
            <a:endParaRPr lang="en-US" altLang="zh-CN" sz="14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单位员工信息；阳性、密接、高风险人员列表；工作人员</a:t>
            </a:r>
          </a:p>
        </p:txBody>
      </p:sp>
      <p:sp>
        <p:nvSpPr>
          <p:cNvPr id="88" name="矩形: 圆角 303">
            <a:extLst>
              <a:ext uri="{FF2B5EF4-FFF2-40B4-BE49-F238E27FC236}">
                <a16:creationId xmlns:a16="http://schemas.microsoft.com/office/drawing/2014/main" id="{D3B8BD4E-5F7F-4C96-BE37-96E903FFEA9C}"/>
              </a:ext>
            </a:extLst>
          </p:cNvPr>
          <p:cNvSpPr/>
          <p:nvPr/>
        </p:nvSpPr>
        <p:spPr>
          <a:xfrm>
            <a:off x="4495800" y="3849786"/>
            <a:ext cx="1299357" cy="143359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风险人员信息</a:t>
            </a:r>
            <a:endParaRPr lang="en-US" altLang="zh-CN" sz="14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风险类型、姓名、身份证、电话、住址、工作地点、码的状态、最后位置；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89" name="矩形: 圆角 303">
            <a:extLst>
              <a:ext uri="{FF2B5EF4-FFF2-40B4-BE49-F238E27FC236}">
                <a16:creationId xmlns:a16="http://schemas.microsoft.com/office/drawing/2014/main" id="{D3B8BD4E-5F7F-4C96-BE37-96E903FFEA9C}"/>
              </a:ext>
            </a:extLst>
          </p:cNvPr>
          <p:cNvSpPr/>
          <p:nvPr/>
        </p:nvSpPr>
        <p:spPr>
          <a:xfrm>
            <a:off x="5811517" y="3855155"/>
            <a:ext cx="1180011" cy="1429962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关联人员</a:t>
            </a:r>
            <a:endParaRPr lang="en-US" altLang="zh-CN" sz="14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社会关系（血缘、婚姻、嫡亲、拟法定关系）；同居住人员；密接人员；工作人员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90" name="矩形: 圆角 303">
            <a:extLst>
              <a:ext uri="{FF2B5EF4-FFF2-40B4-BE49-F238E27FC236}">
                <a16:creationId xmlns:a16="http://schemas.microsoft.com/office/drawing/2014/main" id="{D3B8BD4E-5F7F-4C96-BE37-96E903FFEA9C}"/>
              </a:ext>
            </a:extLst>
          </p:cNvPr>
          <p:cNvSpPr/>
          <p:nvPr/>
        </p:nvSpPr>
        <p:spPr>
          <a:xfrm>
            <a:off x="7039426" y="3867725"/>
            <a:ext cx="695437" cy="139448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健康状态</a:t>
            </a:r>
            <a:endParaRPr lang="en-US" altLang="zh-CN" sz="14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核酸检测、疫苗接种记录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91" name="矩形: 圆角 303">
            <a:extLst>
              <a:ext uri="{FF2B5EF4-FFF2-40B4-BE49-F238E27FC236}">
                <a16:creationId xmlns:a16="http://schemas.microsoft.com/office/drawing/2014/main" id="{D3B8BD4E-5F7F-4C96-BE37-96E903FFEA9C}"/>
              </a:ext>
            </a:extLst>
          </p:cNvPr>
          <p:cNvSpPr/>
          <p:nvPr/>
        </p:nvSpPr>
        <p:spPr>
          <a:xfrm>
            <a:off x="7765143" y="3867410"/>
            <a:ext cx="758112" cy="139448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人地访问关系</a:t>
            </a:r>
            <a:endParaRPr lang="en-US" altLang="zh-CN" sz="14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时间、地点、行为、状态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67" name="矩形: 圆角 303">
            <a:extLst>
              <a:ext uri="{FF2B5EF4-FFF2-40B4-BE49-F238E27FC236}">
                <a16:creationId xmlns:a16="http://schemas.microsoft.com/office/drawing/2014/main" id="{D3B8BD4E-5F7F-4C96-BE37-96E903FFEA9C}"/>
              </a:ext>
            </a:extLst>
          </p:cNvPr>
          <p:cNvSpPr/>
          <p:nvPr/>
        </p:nvSpPr>
        <p:spPr>
          <a:xfrm>
            <a:off x="8793684" y="3752672"/>
            <a:ext cx="794451" cy="151403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场地</a:t>
            </a:r>
            <a:endParaRPr lang="en-US" altLang="zh-CN" sz="14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医院、方舱、隔离点、核酸检测点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68" name="矩形: 圆角 303">
            <a:extLst>
              <a:ext uri="{FF2B5EF4-FFF2-40B4-BE49-F238E27FC236}">
                <a16:creationId xmlns:a16="http://schemas.microsoft.com/office/drawing/2014/main" id="{D3B8BD4E-5F7F-4C96-BE37-96E903FFEA9C}"/>
              </a:ext>
            </a:extLst>
          </p:cNvPr>
          <p:cNvSpPr/>
          <p:nvPr/>
        </p:nvSpPr>
        <p:spPr>
          <a:xfrm>
            <a:off x="9657811" y="3735384"/>
            <a:ext cx="1123401" cy="151608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人力</a:t>
            </a:r>
            <a:endParaRPr lang="en-US" altLang="zh-CN" sz="14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医护人员、流调人员、排查人员、管控人员、社区工作者、志愿者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69" name="矩形: 圆角 303">
            <a:extLst>
              <a:ext uri="{FF2B5EF4-FFF2-40B4-BE49-F238E27FC236}">
                <a16:creationId xmlns:a16="http://schemas.microsoft.com/office/drawing/2014/main" id="{D3B8BD4E-5F7F-4C96-BE37-96E903FFEA9C}"/>
              </a:ext>
            </a:extLst>
          </p:cNvPr>
          <p:cNvSpPr/>
          <p:nvPr/>
        </p:nvSpPr>
        <p:spPr>
          <a:xfrm>
            <a:off x="10859592" y="3744883"/>
            <a:ext cx="814647" cy="1499458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物资</a:t>
            </a:r>
            <a:endParaRPr lang="en-US" altLang="zh-CN" sz="14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试剂、疫苗、帐篷、隔离服、转运车辆、食品供应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39" name="圆角矩形 65">
            <a:extLst>
              <a:ext uri="{FF2B5EF4-FFF2-40B4-BE49-F238E27FC236}">
                <a16:creationId xmlns:a16="http://schemas.microsoft.com/office/drawing/2014/main" id="{84628C75-FC92-4AA7-8D7E-AE9B8D24BE6E}"/>
              </a:ext>
            </a:extLst>
          </p:cNvPr>
          <p:cNvSpPr/>
          <p:nvPr/>
        </p:nvSpPr>
        <p:spPr>
          <a:xfrm>
            <a:off x="226422" y="221856"/>
            <a:ext cx="3830189" cy="2959019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 b="1">
              <a:solidFill>
                <a:prstClr val="black">
                  <a:lumMod val="65000"/>
                  <a:lumOff val="35000"/>
                </a:prstClr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90D988E-A4A4-498A-A503-B9F5A7A35369}"/>
              </a:ext>
            </a:extLst>
          </p:cNvPr>
          <p:cNvSpPr txBox="1"/>
          <p:nvPr/>
        </p:nvSpPr>
        <p:spPr>
          <a:xfrm>
            <a:off x="1213242" y="191052"/>
            <a:ext cx="1875064" cy="4336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 algn="ctr" defTabSz="1028065">
              <a:defRPr kumimoji="1" sz="1200" kern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单个病例专题</a:t>
            </a:r>
          </a:p>
        </p:txBody>
      </p:sp>
      <p:sp>
        <p:nvSpPr>
          <p:cNvPr id="21" name="矩形: 圆角 303">
            <a:extLst>
              <a:ext uri="{FF2B5EF4-FFF2-40B4-BE49-F238E27FC236}">
                <a16:creationId xmlns:a16="http://schemas.microsoft.com/office/drawing/2014/main" id="{83EC82B9-DCA5-46B9-92F4-78AFA6E1ED9D}"/>
              </a:ext>
            </a:extLst>
          </p:cNvPr>
          <p:cNvSpPr/>
          <p:nvPr/>
        </p:nvSpPr>
        <p:spPr>
          <a:xfrm>
            <a:off x="1314829" y="1667031"/>
            <a:ext cx="1154052" cy="143311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关联人员</a:t>
            </a:r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社会关系、同居住人、密接、十混一关联人员、工作人员</a:t>
            </a:r>
          </a:p>
        </p:txBody>
      </p:sp>
      <p:sp>
        <p:nvSpPr>
          <p:cNvPr id="24" name="矩形: 圆角 303">
            <a:extLst>
              <a:ext uri="{FF2B5EF4-FFF2-40B4-BE49-F238E27FC236}">
                <a16:creationId xmlns:a16="http://schemas.microsoft.com/office/drawing/2014/main" id="{274247EA-30C1-4067-BC00-0F6119C70C08}"/>
              </a:ext>
            </a:extLst>
          </p:cNvPr>
          <p:cNvSpPr/>
          <p:nvPr/>
        </p:nvSpPr>
        <p:spPr>
          <a:xfrm>
            <a:off x="2635136" y="1669963"/>
            <a:ext cx="1319544" cy="143311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病例行为轨迹</a:t>
            </a:r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驻留、访问、通行、转运、隔离、解观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(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时间、地点、行为、状态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)</a:t>
            </a:r>
          </a:p>
        </p:txBody>
      </p:sp>
      <p:sp>
        <p:nvSpPr>
          <p:cNvPr id="30" name="矩形: 圆角 303">
            <a:extLst>
              <a:ext uri="{FF2B5EF4-FFF2-40B4-BE49-F238E27FC236}">
                <a16:creationId xmlns:a16="http://schemas.microsoft.com/office/drawing/2014/main" id="{028854E3-AB8C-4F5D-B0D9-518F8525DCDF}"/>
              </a:ext>
            </a:extLst>
          </p:cNvPr>
          <p:cNvSpPr/>
          <p:nvPr/>
        </p:nvSpPr>
        <p:spPr>
          <a:xfrm>
            <a:off x="1329122" y="538931"/>
            <a:ext cx="1148072" cy="104266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状态监测</a:t>
            </a:r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历次核酸、疫苗、体温监测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(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时序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)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50" name="矩形: 圆角 303">
            <a:extLst>
              <a:ext uri="{FF2B5EF4-FFF2-40B4-BE49-F238E27FC236}">
                <a16:creationId xmlns:a16="http://schemas.microsoft.com/office/drawing/2014/main" id="{96B4135A-A801-426C-BBE3-9E0BBE7C523C}"/>
              </a:ext>
            </a:extLst>
          </p:cNvPr>
          <p:cNvSpPr/>
          <p:nvPr/>
        </p:nvSpPr>
        <p:spPr>
          <a:xfrm>
            <a:off x="354292" y="541214"/>
            <a:ext cx="900929" cy="254917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基础信息</a:t>
            </a:r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姓名、身份证、电话、住址、工作地点、单位名称、当前位置、管控状态</a:t>
            </a:r>
          </a:p>
        </p:txBody>
      </p:sp>
      <p:sp>
        <p:nvSpPr>
          <p:cNvPr id="66" name="矩形: 圆角 303">
            <a:extLst>
              <a:ext uri="{FF2B5EF4-FFF2-40B4-BE49-F238E27FC236}">
                <a16:creationId xmlns:a16="http://schemas.microsoft.com/office/drawing/2014/main" id="{028854E3-AB8C-4F5D-B0D9-518F8525DCDF}"/>
              </a:ext>
            </a:extLst>
          </p:cNvPr>
          <p:cNvSpPr/>
          <p:nvPr/>
        </p:nvSpPr>
        <p:spPr>
          <a:xfrm>
            <a:off x="2668386" y="545326"/>
            <a:ext cx="1289197" cy="104266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关联风险点位</a:t>
            </a:r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到访地点（点位联络人）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165729" y="346365"/>
            <a:ext cx="4288842" cy="2834510"/>
            <a:chOff x="4165729" y="180291"/>
            <a:chExt cx="4288842" cy="2959019"/>
          </a:xfrm>
        </p:grpSpPr>
        <p:sp>
          <p:nvSpPr>
            <p:cNvPr id="38" name="圆角矩形 54">
              <a:extLst>
                <a:ext uri="{FF2B5EF4-FFF2-40B4-BE49-F238E27FC236}">
                  <a16:creationId xmlns:a16="http://schemas.microsoft.com/office/drawing/2014/main" id="{69ACCC62-E2E6-4848-936D-4633F6898516}"/>
                </a:ext>
              </a:extLst>
            </p:cNvPr>
            <p:cNvSpPr/>
            <p:nvPr/>
          </p:nvSpPr>
          <p:spPr>
            <a:xfrm>
              <a:off x="4165729" y="180291"/>
              <a:ext cx="4288842" cy="2959019"/>
            </a:xfrm>
            <a:prstGeom prst="round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 b="1">
                <a:solidFill>
                  <a:prstClr val="black">
                    <a:lumMod val="65000"/>
                    <a:lumOff val="35000"/>
                  </a:prstClr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9112D27-5E1D-48FE-BE8B-F0CC5C1740E5}"/>
                </a:ext>
              </a:extLst>
            </p:cNvPr>
            <p:cNvSpPr txBox="1"/>
            <p:nvPr/>
          </p:nvSpPr>
          <p:spPr>
            <a:xfrm>
              <a:off x="5256561" y="180508"/>
              <a:ext cx="2200154" cy="4336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 defTabSz="1028065">
                <a:defRPr kumimoji="1" sz="1200" kern="0"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800" dirty="0">
                  <a:latin typeface="+mn-ea"/>
                  <a:ea typeface="+mn-ea"/>
                </a:rPr>
                <a:t>单个风险点位专题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31236" y="489858"/>
              <a:ext cx="4107221" cy="2550756"/>
              <a:chOff x="4231236" y="604588"/>
              <a:chExt cx="4107221" cy="2436025"/>
            </a:xfrm>
          </p:grpSpPr>
          <p:sp>
            <p:nvSpPr>
              <p:cNvPr id="57" name="矩形: 圆角 303">
                <a:extLst>
                  <a:ext uri="{FF2B5EF4-FFF2-40B4-BE49-F238E27FC236}">
                    <a16:creationId xmlns:a16="http://schemas.microsoft.com/office/drawing/2014/main" id="{38A9E2E6-A84A-4067-B3B9-9B3FF52BFA42}"/>
                  </a:ext>
                </a:extLst>
              </p:cNvPr>
              <p:cNvSpPr/>
              <p:nvPr/>
            </p:nvSpPr>
            <p:spPr>
              <a:xfrm>
                <a:off x="4231236" y="604588"/>
                <a:ext cx="1729517" cy="118507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+mn-ea"/>
                    <a:sym typeface="Calibri" panose="020F0502020204030204"/>
                  </a:rPr>
                  <a:t>风险地基础信息</a:t>
                </a:r>
                <a:endParaRPr lang="en-US" altLang="zh-CN" sz="1600" dirty="0">
                  <a:solidFill>
                    <a:schemeClr val="tx1"/>
                  </a:solidFill>
                  <a:latin typeface="+mn-ea"/>
                  <a:sym typeface="Calibri" panose="020F0502020204030204"/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Calibri" panose="020F0502020204030204"/>
                  </a:rPr>
                  <a:t>名称、地址、坐标、类型、风险等级、空间范围、起始时间</a:t>
                </a:r>
              </a:p>
            </p:txBody>
          </p:sp>
          <p:sp>
            <p:nvSpPr>
              <p:cNvPr id="58" name="矩形: 圆角 303">
                <a:extLst>
                  <a:ext uri="{FF2B5EF4-FFF2-40B4-BE49-F238E27FC236}">
                    <a16:creationId xmlns:a16="http://schemas.microsoft.com/office/drawing/2014/main" id="{62E95AA9-0542-4B5D-B715-7B90447E8059}"/>
                  </a:ext>
                </a:extLst>
              </p:cNvPr>
              <p:cNvSpPr/>
              <p:nvPr/>
            </p:nvSpPr>
            <p:spPr>
              <a:xfrm>
                <a:off x="4245552" y="1880426"/>
                <a:ext cx="1715266" cy="114887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+mn-ea"/>
                    <a:sym typeface="Calibri" panose="020F0502020204030204"/>
                  </a:rPr>
                  <a:t>关联地信息</a:t>
                </a:r>
                <a:endParaRPr lang="en-US" altLang="zh-CN" sz="1600" dirty="0">
                  <a:solidFill>
                    <a:schemeClr val="tx1"/>
                  </a:solidFill>
                  <a:latin typeface="+mn-ea"/>
                  <a:sym typeface="Calibri" panose="020F0502020204030204"/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Calibri" panose="020F0502020204030204"/>
                  </a:rPr>
                  <a:t>周边敏感地区和风险点位、确诊轨迹关联点位、相关电子围栏</a:t>
                </a:r>
              </a:p>
            </p:txBody>
          </p:sp>
          <p:sp>
            <p:nvSpPr>
              <p:cNvPr id="59" name="矩形: 圆角 303">
                <a:extLst>
                  <a:ext uri="{FF2B5EF4-FFF2-40B4-BE49-F238E27FC236}">
                    <a16:creationId xmlns:a16="http://schemas.microsoft.com/office/drawing/2014/main" id="{6E18E345-B3A1-41F7-9F81-D1F007376F98}"/>
                  </a:ext>
                </a:extLst>
              </p:cNvPr>
              <p:cNvSpPr/>
              <p:nvPr/>
            </p:nvSpPr>
            <p:spPr>
              <a:xfrm>
                <a:off x="6003595" y="604588"/>
                <a:ext cx="1347989" cy="118507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+mn-ea"/>
                    <a:sym typeface="Calibri" panose="020F0502020204030204"/>
                  </a:rPr>
                  <a:t>关联人信息</a:t>
                </a:r>
                <a:endParaRPr lang="en-US" altLang="zh-CN" sz="1600" dirty="0">
                  <a:solidFill>
                    <a:schemeClr val="tx1"/>
                  </a:solidFill>
                  <a:latin typeface="+mn-ea"/>
                  <a:sym typeface="Calibri" panose="020F0502020204030204"/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Calibri" panose="020F0502020204030204"/>
                  </a:rPr>
                  <a:t>阳性、确诊、密接、次密；其它居民信息；工作人员</a:t>
                </a:r>
                <a:endParaRPr lang="zh-CN" altLang="en-US" sz="1200" dirty="0">
                  <a:solidFill>
                    <a:schemeClr val="tx1"/>
                  </a:solidFill>
                  <a:latin typeface="+mn-ea"/>
                  <a:sym typeface="Calibri" panose="020F0502020204030204"/>
                </a:endParaRPr>
              </a:p>
            </p:txBody>
          </p:sp>
          <p:sp>
            <p:nvSpPr>
              <p:cNvPr id="60" name="矩形: 圆角 303">
                <a:extLst>
                  <a:ext uri="{FF2B5EF4-FFF2-40B4-BE49-F238E27FC236}">
                    <a16:creationId xmlns:a16="http://schemas.microsoft.com/office/drawing/2014/main" id="{009E5DEC-F44C-433C-A251-B379888F8AF9}"/>
                  </a:ext>
                </a:extLst>
              </p:cNvPr>
              <p:cNvSpPr/>
              <p:nvPr/>
            </p:nvSpPr>
            <p:spPr>
              <a:xfrm>
                <a:off x="6003595" y="1880426"/>
                <a:ext cx="1347989" cy="114887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+mn-ea"/>
                    <a:sym typeface="Calibri" panose="020F0502020204030204"/>
                  </a:rPr>
                  <a:t>关联组织</a:t>
                </a:r>
                <a:endParaRPr lang="en-US" altLang="zh-CN" sz="1600" dirty="0">
                  <a:solidFill>
                    <a:schemeClr val="tx1"/>
                  </a:solidFill>
                  <a:latin typeface="+mn-ea"/>
                  <a:sym typeface="Calibri" panose="020F0502020204030204"/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Calibri" panose="020F0502020204030204"/>
                  </a:rPr>
                  <a:t>区域内单位、管理专班、属地责任单位</a:t>
                </a:r>
                <a:endParaRPr lang="zh-CN" altLang="en-US" sz="1600" dirty="0">
                  <a:solidFill>
                    <a:schemeClr val="tx1"/>
                  </a:solidFill>
                  <a:latin typeface="+mn-ea"/>
                  <a:sym typeface="Calibri" panose="020F0502020204030204"/>
                </a:endParaRPr>
              </a:p>
            </p:txBody>
          </p:sp>
          <p:sp>
            <p:nvSpPr>
              <p:cNvPr id="63" name="矩形: 圆角 303">
                <a:extLst>
                  <a:ext uri="{FF2B5EF4-FFF2-40B4-BE49-F238E27FC236}">
                    <a16:creationId xmlns:a16="http://schemas.microsoft.com/office/drawing/2014/main" id="{009E5DEC-F44C-433C-A251-B379888F8AF9}"/>
                  </a:ext>
                </a:extLst>
              </p:cNvPr>
              <p:cNvSpPr/>
              <p:nvPr/>
            </p:nvSpPr>
            <p:spPr>
              <a:xfrm>
                <a:off x="7418613" y="610723"/>
                <a:ext cx="919844" cy="242989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+mn-ea"/>
                    <a:sym typeface="Calibri" panose="020F0502020204030204"/>
                  </a:rPr>
                  <a:t>态势播报</a:t>
                </a:r>
                <a:endParaRPr lang="en-US" altLang="zh-CN" sz="1600" dirty="0">
                  <a:solidFill>
                    <a:schemeClr val="tx1"/>
                  </a:solidFill>
                  <a:latin typeface="+mn-ea"/>
                  <a:sym typeface="Calibri" panose="020F0502020204030204"/>
                </a:endParaRPr>
              </a:p>
              <a:p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每日新增确诊人数、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每日新增阳性人数、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前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14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日确诊人、风险决策、对外播报地名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p:grpSp>
      </p:grpSp>
      <p:sp>
        <p:nvSpPr>
          <p:cNvPr id="61" name="矩形: 圆角 303">
            <a:extLst>
              <a:ext uri="{FF2B5EF4-FFF2-40B4-BE49-F238E27FC236}">
                <a16:creationId xmlns:a16="http://schemas.microsoft.com/office/drawing/2014/main" id="{6E18E345-B3A1-41F7-9F81-D1F007376F98}"/>
              </a:ext>
            </a:extLst>
          </p:cNvPr>
          <p:cNvSpPr/>
          <p:nvPr/>
        </p:nvSpPr>
        <p:spPr>
          <a:xfrm>
            <a:off x="9737499" y="2343893"/>
            <a:ext cx="2098901" cy="8001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执行过程</a:t>
            </a:r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风险人姓名、电话、排查方式、排查时间、排查结果、排查执行人员</a:t>
            </a:r>
            <a:endParaRPr lang="zh-CN" altLang="en-US" sz="12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64" name="矩形: 圆角 303">
            <a:extLst>
              <a:ext uri="{FF2B5EF4-FFF2-40B4-BE49-F238E27FC236}">
                <a16:creationId xmlns:a16="http://schemas.microsoft.com/office/drawing/2014/main" id="{470EE9C0-384B-4E03-9805-FAB0826B448C}"/>
              </a:ext>
            </a:extLst>
          </p:cNvPr>
          <p:cNvSpPr/>
          <p:nvPr/>
        </p:nvSpPr>
        <p:spPr>
          <a:xfrm>
            <a:off x="9492872" y="5593531"/>
            <a:ext cx="765099" cy="468000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人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-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物关系库</a:t>
            </a:r>
          </a:p>
        </p:txBody>
      </p:sp>
    </p:spTree>
    <p:extLst>
      <p:ext uri="{BB962C8B-B14F-4D97-AF65-F5344CB8AC3E}">
        <p14:creationId xmlns:p14="http://schemas.microsoft.com/office/powerpoint/2010/main" val="2893374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流调系统跟数据底层的关系</a:t>
            </a:r>
          </a:p>
        </p:txBody>
      </p:sp>
      <p:sp>
        <p:nvSpPr>
          <p:cNvPr id="3" name="圆角矩形 141">
            <a:extLst>
              <a:ext uri="{FF2B5EF4-FFF2-40B4-BE49-F238E27FC236}">
                <a16:creationId xmlns:a16="http://schemas.microsoft.com/office/drawing/2014/main" id="{7C6F09A8-F9CD-4F14-808A-C15E3F519356}"/>
              </a:ext>
            </a:extLst>
          </p:cNvPr>
          <p:cNvSpPr/>
          <p:nvPr/>
        </p:nvSpPr>
        <p:spPr>
          <a:xfrm>
            <a:off x="1170315" y="3212928"/>
            <a:ext cx="10399022" cy="586773"/>
          </a:xfrm>
          <a:prstGeom prst="roundRect">
            <a:avLst>
              <a:gd name="adj" fmla="val 0"/>
            </a:avLst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028065"/>
            <a:endParaRPr kumimoji="1" lang="zh-CN" altLang="en-US" sz="1000" kern="0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4B2F99-106F-4206-9EFF-423CDD5E42D8}"/>
              </a:ext>
            </a:extLst>
          </p:cNvPr>
          <p:cNvSpPr txBox="1"/>
          <p:nvPr/>
        </p:nvSpPr>
        <p:spPr>
          <a:xfrm>
            <a:off x="1088569" y="3191736"/>
            <a:ext cx="98921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 algn="ctr" defTabSz="1028065">
              <a:defRPr kumimoji="1" sz="1200" kern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1800" b="1" dirty="0">
                <a:latin typeface="+mn-ea"/>
                <a:ea typeface="+mn-ea"/>
              </a:rPr>
              <a:t>基础数据层</a:t>
            </a:r>
          </a:p>
        </p:txBody>
      </p:sp>
      <p:sp>
        <p:nvSpPr>
          <p:cNvPr id="8" name="圆角矩形 70">
            <a:extLst>
              <a:ext uri="{FF2B5EF4-FFF2-40B4-BE49-F238E27FC236}">
                <a16:creationId xmlns:a16="http://schemas.microsoft.com/office/drawing/2014/main" id="{80A86DB9-3C21-4002-95DF-6905ABC44682}"/>
              </a:ext>
            </a:extLst>
          </p:cNvPr>
          <p:cNvSpPr>
            <a:spLocks noChangeAspect="1"/>
          </p:cNvSpPr>
          <p:nvPr/>
        </p:nvSpPr>
        <p:spPr>
          <a:xfrm>
            <a:off x="5235956" y="5629889"/>
            <a:ext cx="1295333" cy="317893"/>
          </a:xfrm>
          <a:prstGeom prst="round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2419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流调数据库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" name="圆角矩形 141">
            <a:extLst>
              <a:ext uri="{FF2B5EF4-FFF2-40B4-BE49-F238E27FC236}">
                <a16:creationId xmlns:a16="http://schemas.microsoft.com/office/drawing/2014/main" id="{7C6F09A8-F9CD-4F14-808A-C15E3F519356}"/>
              </a:ext>
            </a:extLst>
          </p:cNvPr>
          <p:cNvSpPr/>
          <p:nvPr/>
        </p:nvSpPr>
        <p:spPr>
          <a:xfrm>
            <a:off x="1178627" y="5548081"/>
            <a:ext cx="9571710" cy="497445"/>
          </a:xfrm>
          <a:prstGeom prst="roundRect">
            <a:avLst>
              <a:gd name="adj" fmla="val 0"/>
            </a:avLst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028065"/>
            <a:endParaRPr kumimoji="1" lang="zh-CN" altLang="en-US" sz="1000" kern="0" dirty="0">
              <a:latin typeface="+mn-ea"/>
            </a:endParaRPr>
          </a:p>
        </p:txBody>
      </p:sp>
      <p:sp>
        <p:nvSpPr>
          <p:cNvPr id="14" name="矩形: 圆角 303">
            <a:extLst>
              <a:ext uri="{FF2B5EF4-FFF2-40B4-BE49-F238E27FC236}">
                <a16:creationId xmlns:a16="http://schemas.microsoft.com/office/drawing/2014/main" id="{D7EB14C6-5F26-4C98-B9B7-4788E9EEEC13}"/>
              </a:ext>
            </a:extLst>
          </p:cNvPr>
          <p:cNvSpPr/>
          <p:nvPr/>
        </p:nvSpPr>
        <p:spPr>
          <a:xfrm>
            <a:off x="7400659" y="3276691"/>
            <a:ext cx="955129" cy="468000"/>
          </a:xfrm>
          <a:prstGeom prst="roundRect">
            <a:avLst/>
          </a:prstGeom>
          <a:solidFill>
            <a:srgbClr val="C0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  <a:sym typeface="Calibri" panose="020F0502020204030204"/>
              </a:rPr>
              <a:t>人地常驻关系库</a:t>
            </a:r>
          </a:p>
        </p:txBody>
      </p:sp>
      <p:sp>
        <p:nvSpPr>
          <p:cNvPr id="15" name="矩形: 圆角 303">
            <a:extLst>
              <a:ext uri="{FF2B5EF4-FFF2-40B4-BE49-F238E27FC236}">
                <a16:creationId xmlns:a16="http://schemas.microsoft.com/office/drawing/2014/main" id="{470EE9C0-384B-4E03-9805-FAB0826B448C}"/>
              </a:ext>
            </a:extLst>
          </p:cNvPr>
          <p:cNvSpPr/>
          <p:nvPr/>
        </p:nvSpPr>
        <p:spPr>
          <a:xfrm>
            <a:off x="8429595" y="3276691"/>
            <a:ext cx="955129" cy="468000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  <a:sym typeface="Calibri" panose="020F0502020204030204"/>
              </a:rPr>
              <a:t>人地行为关系库</a:t>
            </a:r>
          </a:p>
        </p:txBody>
      </p:sp>
      <p:sp>
        <p:nvSpPr>
          <p:cNvPr id="16" name="矩形: 圆角 303">
            <a:extLst>
              <a:ext uri="{FF2B5EF4-FFF2-40B4-BE49-F238E27FC236}">
                <a16:creationId xmlns:a16="http://schemas.microsoft.com/office/drawing/2014/main" id="{16A9CD92-8292-4A9E-B9C2-B342344998B4}"/>
              </a:ext>
            </a:extLst>
          </p:cNvPr>
          <p:cNvSpPr/>
          <p:nvPr/>
        </p:nvSpPr>
        <p:spPr>
          <a:xfrm>
            <a:off x="4739065" y="3276691"/>
            <a:ext cx="772597" cy="468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人员关系库</a:t>
            </a:r>
          </a:p>
        </p:txBody>
      </p:sp>
      <p:sp>
        <p:nvSpPr>
          <p:cNvPr id="17" name="矩形: 圆角 303">
            <a:extLst>
              <a:ext uri="{FF2B5EF4-FFF2-40B4-BE49-F238E27FC236}">
                <a16:creationId xmlns:a16="http://schemas.microsoft.com/office/drawing/2014/main" id="{D3B8BD4E-5F7F-4C96-BE37-96E903FFEA9C}"/>
              </a:ext>
            </a:extLst>
          </p:cNvPr>
          <p:cNvSpPr/>
          <p:nvPr/>
        </p:nvSpPr>
        <p:spPr>
          <a:xfrm>
            <a:off x="2977925" y="3276691"/>
            <a:ext cx="772597" cy="468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地点信息库</a:t>
            </a:r>
          </a:p>
        </p:txBody>
      </p:sp>
      <p:sp>
        <p:nvSpPr>
          <p:cNvPr id="18" name="矩形: 圆角 303">
            <a:extLst>
              <a:ext uri="{FF2B5EF4-FFF2-40B4-BE49-F238E27FC236}">
                <a16:creationId xmlns:a16="http://schemas.microsoft.com/office/drawing/2014/main" id="{CAFC7703-D1CF-4FF2-82E6-E40DF597DA63}"/>
              </a:ext>
            </a:extLst>
          </p:cNvPr>
          <p:cNvSpPr/>
          <p:nvPr/>
        </p:nvSpPr>
        <p:spPr>
          <a:xfrm>
            <a:off x="5647445" y="3276691"/>
            <a:ext cx="772597" cy="468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  <a:sym typeface="Calibri" panose="020F0502020204030204"/>
              </a:rPr>
              <a:t>地点关系库</a:t>
            </a:r>
          </a:p>
        </p:txBody>
      </p:sp>
      <p:sp>
        <p:nvSpPr>
          <p:cNvPr id="19" name="矩形: 圆角 303">
            <a:extLst>
              <a:ext uri="{FF2B5EF4-FFF2-40B4-BE49-F238E27FC236}">
                <a16:creationId xmlns:a16="http://schemas.microsoft.com/office/drawing/2014/main" id="{A5E16036-8658-4901-AEBF-6F23F505180E}"/>
              </a:ext>
            </a:extLst>
          </p:cNvPr>
          <p:cNvSpPr/>
          <p:nvPr/>
        </p:nvSpPr>
        <p:spPr>
          <a:xfrm>
            <a:off x="3863940" y="3276691"/>
            <a:ext cx="772597" cy="468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组织信息库</a:t>
            </a:r>
          </a:p>
        </p:txBody>
      </p:sp>
      <p:sp>
        <p:nvSpPr>
          <p:cNvPr id="20" name="矩形: 圆角 303">
            <a:extLst>
              <a:ext uri="{FF2B5EF4-FFF2-40B4-BE49-F238E27FC236}">
                <a16:creationId xmlns:a16="http://schemas.microsoft.com/office/drawing/2014/main" id="{C1599E16-5E32-4BFC-B30A-FF75204EEB73}"/>
              </a:ext>
            </a:extLst>
          </p:cNvPr>
          <p:cNvSpPr/>
          <p:nvPr/>
        </p:nvSpPr>
        <p:spPr>
          <a:xfrm>
            <a:off x="6533464" y="3276691"/>
            <a:ext cx="772597" cy="468000"/>
          </a:xfrm>
          <a:prstGeom prst="roundRect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  <a:sym typeface="Calibri" panose="020F0502020204030204"/>
              </a:rPr>
              <a:t>组织关系库</a:t>
            </a:r>
          </a:p>
        </p:txBody>
      </p:sp>
      <p:sp>
        <p:nvSpPr>
          <p:cNvPr id="21" name="矩形: 圆角 303">
            <a:extLst>
              <a:ext uri="{FF2B5EF4-FFF2-40B4-BE49-F238E27FC236}">
                <a16:creationId xmlns:a16="http://schemas.microsoft.com/office/drawing/2014/main" id="{0F7D4680-67B8-4276-B928-7151CFF49183}"/>
              </a:ext>
            </a:extLst>
          </p:cNvPr>
          <p:cNvSpPr/>
          <p:nvPr/>
        </p:nvSpPr>
        <p:spPr>
          <a:xfrm>
            <a:off x="2100815" y="3276691"/>
            <a:ext cx="772597" cy="46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人员信息库</a:t>
            </a:r>
          </a:p>
        </p:txBody>
      </p:sp>
      <p:sp>
        <p:nvSpPr>
          <p:cNvPr id="22" name="矩形: 圆角 303">
            <a:extLst>
              <a:ext uri="{FF2B5EF4-FFF2-40B4-BE49-F238E27FC236}">
                <a16:creationId xmlns:a16="http://schemas.microsoft.com/office/drawing/2014/main" id="{470EE9C0-384B-4E03-9805-FAB0826B448C}"/>
              </a:ext>
            </a:extLst>
          </p:cNvPr>
          <p:cNvSpPr/>
          <p:nvPr/>
        </p:nvSpPr>
        <p:spPr>
          <a:xfrm>
            <a:off x="9465717" y="3271248"/>
            <a:ext cx="943908" cy="4680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  <a:sym typeface="Calibri" panose="020F0502020204030204"/>
              </a:rPr>
              <a:t>人员组织关系库</a:t>
            </a:r>
          </a:p>
        </p:txBody>
      </p:sp>
      <p:cxnSp>
        <p:nvCxnSpPr>
          <p:cNvPr id="32" name="肘形连接符 31"/>
          <p:cNvCxnSpPr>
            <a:stCxn id="8" idx="0"/>
            <a:endCxn id="21" idx="2"/>
          </p:cNvCxnSpPr>
          <p:nvPr/>
        </p:nvCxnSpPr>
        <p:spPr>
          <a:xfrm rot="16200000" flipV="1">
            <a:off x="3242770" y="2989035"/>
            <a:ext cx="1885198" cy="3396509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950805" y="3829197"/>
            <a:ext cx="6037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病例及密接人员基础信息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</p:txBody>
      </p:sp>
      <p:cxnSp>
        <p:nvCxnSpPr>
          <p:cNvPr id="35" name="肘形连接符 34"/>
          <p:cNvCxnSpPr>
            <a:stCxn id="8" idx="0"/>
            <a:endCxn id="17" idx="2"/>
          </p:cNvCxnSpPr>
          <p:nvPr/>
        </p:nvCxnSpPr>
        <p:spPr>
          <a:xfrm rot="16200000" flipV="1">
            <a:off x="3681325" y="3427590"/>
            <a:ext cx="1885198" cy="2519399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8" idx="0"/>
            <a:endCxn id="16" idx="2"/>
          </p:cNvCxnSpPr>
          <p:nvPr/>
        </p:nvCxnSpPr>
        <p:spPr>
          <a:xfrm rot="16200000" flipV="1">
            <a:off x="4561895" y="4308160"/>
            <a:ext cx="1885198" cy="758259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8" idx="0"/>
            <a:endCxn id="15" idx="2"/>
          </p:cNvCxnSpPr>
          <p:nvPr/>
        </p:nvCxnSpPr>
        <p:spPr>
          <a:xfrm rot="5400000" flipH="1" flipV="1">
            <a:off x="6452792" y="3175522"/>
            <a:ext cx="1885198" cy="302353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stCxn id="8" idx="0"/>
            <a:endCxn id="15" idx="2"/>
          </p:cNvCxnSpPr>
          <p:nvPr/>
        </p:nvCxnSpPr>
        <p:spPr>
          <a:xfrm rot="5400000" flipH="1" flipV="1">
            <a:off x="6452792" y="3175522"/>
            <a:ext cx="1885198" cy="302353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2734577" y="3840083"/>
            <a:ext cx="6037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风险地点基础信息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550314" y="3844437"/>
            <a:ext cx="6037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病例社会关系、服务关系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294999" y="3871651"/>
            <a:ext cx="6037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病例到访地点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255413" y="3855323"/>
            <a:ext cx="6037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病例居住和刚工作场所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</p:txBody>
      </p:sp>
      <p:cxnSp>
        <p:nvCxnSpPr>
          <p:cNvPr id="57" name="肘形连接符 56"/>
          <p:cNvCxnSpPr>
            <a:stCxn id="8" idx="0"/>
            <a:endCxn id="14" idx="2"/>
          </p:cNvCxnSpPr>
          <p:nvPr/>
        </p:nvCxnSpPr>
        <p:spPr>
          <a:xfrm rot="5400000" flipH="1" flipV="1">
            <a:off x="5938324" y="3689990"/>
            <a:ext cx="1885198" cy="199460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/>
          <p:cNvCxnSpPr>
            <a:stCxn id="8" idx="0"/>
            <a:endCxn id="22" idx="2"/>
          </p:cNvCxnSpPr>
          <p:nvPr/>
        </p:nvCxnSpPr>
        <p:spPr>
          <a:xfrm rot="5400000" flipH="1" flipV="1">
            <a:off x="6965327" y="2657545"/>
            <a:ext cx="1890641" cy="405404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9303742" y="3951480"/>
            <a:ext cx="6037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病例工作单位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63" name="矩形: 圆角 303">
            <a:extLst>
              <a:ext uri="{FF2B5EF4-FFF2-40B4-BE49-F238E27FC236}">
                <a16:creationId xmlns:a16="http://schemas.microsoft.com/office/drawing/2014/main" id="{0DB65181-16C3-46DE-9A01-E881F4491AEA}"/>
              </a:ext>
            </a:extLst>
          </p:cNvPr>
          <p:cNvSpPr/>
          <p:nvPr/>
        </p:nvSpPr>
        <p:spPr>
          <a:xfrm>
            <a:off x="1520370" y="1072793"/>
            <a:ext cx="4155838" cy="184395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+mn-ea"/>
                <a:sym typeface="Calibri" panose="020F0502020204030204"/>
              </a:rPr>
              <a:t>风险地点主题库</a:t>
            </a:r>
            <a:endParaRPr lang="en-US" altLang="zh-CN" b="1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zh-CN" altLang="en-US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64" name="矩形: 圆角 303">
            <a:extLst>
              <a:ext uri="{FF2B5EF4-FFF2-40B4-BE49-F238E27FC236}">
                <a16:creationId xmlns:a16="http://schemas.microsoft.com/office/drawing/2014/main" id="{D3B8BD4E-5F7F-4C96-BE37-96E903FFEA9C}"/>
              </a:ext>
            </a:extLst>
          </p:cNvPr>
          <p:cNvSpPr/>
          <p:nvPr/>
        </p:nvSpPr>
        <p:spPr>
          <a:xfrm>
            <a:off x="1569357" y="1378859"/>
            <a:ext cx="1916797" cy="1453591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点位信息</a:t>
            </a:r>
            <a:endParaRPr lang="en-US" altLang="zh-CN" sz="14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名称、地址（结构化层级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+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非结构化描述）、类型、外包边界、面积、容量、创建和关闭时间；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可用资源：支付码、摄像头、健康宝码；</a:t>
            </a:r>
            <a:endParaRPr lang="zh-CN" altLang="en-US" sz="14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65" name="矩形: 圆角 303">
            <a:extLst>
              <a:ext uri="{FF2B5EF4-FFF2-40B4-BE49-F238E27FC236}">
                <a16:creationId xmlns:a16="http://schemas.microsoft.com/office/drawing/2014/main" id="{D3B8BD4E-5F7F-4C96-BE37-96E903FFEA9C}"/>
              </a:ext>
            </a:extLst>
          </p:cNvPr>
          <p:cNvSpPr/>
          <p:nvPr/>
        </p:nvSpPr>
        <p:spPr>
          <a:xfrm>
            <a:off x="3529693" y="1378859"/>
            <a:ext cx="871759" cy="1453591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关联单位信息</a:t>
            </a:r>
            <a:endParaRPr lang="en-US" altLang="zh-CN" sz="14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单位名称、联络人、联系方式；</a:t>
            </a:r>
            <a:endParaRPr lang="zh-CN" altLang="en-US" sz="14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66" name="矩形: 圆角 303">
            <a:extLst>
              <a:ext uri="{FF2B5EF4-FFF2-40B4-BE49-F238E27FC236}">
                <a16:creationId xmlns:a16="http://schemas.microsoft.com/office/drawing/2014/main" id="{D3B8BD4E-5F7F-4C96-BE37-96E903FFEA9C}"/>
              </a:ext>
            </a:extLst>
          </p:cNvPr>
          <p:cNvSpPr/>
          <p:nvPr/>
        </p:nvSpPr>
        <p:spPr>
          <a:xfrm>
            <a:off x="4482194" y="1378859"/>
            <a:ext cx="1120910" cy="1453591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关联人员信息</a:t>
            </a:r>
            <a:endParaRPr lang="en-US" altLang="zh-CN" sz="14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单位员工信息；阳性、密接、高风险人员列表；工作人员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A4B2F99-106F-4206-9EFF-423CDD5E42D8}"/>
              </a:ext>
            </a:extLst>
          </p:cNvPr>
          <p:cNvSpPr txBox="1"/>
          <p:nvPr/>
        </p:nvSpPr>
        <p:spPr>
          <a:xfrm>
            <a:off x="1037311" y="5463223"/>
            <a:ext cx="853440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 algn="ctr" defTabSz="1028065">
              <a:defRPr kumimoji="1" sz="1200" kern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1800" b="1" dirty="0">
                <a:latin typeface="+mn-ea"/>
                <a:ea typeface="+mn-ea"/>
              </a:rPr>
              <a:t>源数据层</a:t>
            </a:r>
          </a:p>
        </p:txBody>
      </p:sp>
      <p:sp>
        <p:nvSpPr>
          <p:cNvPr id="49" name="矩形: 圆角 303">
            <a:extLst>
              <a:ext uri="{FF2B5EF4-FFF2-40B4-BE49-F238E27FC236}">
                <a16:creationId xmlns:a16="http://schemas.microsoft.com/office/drawing/2014/main" id="{58ACB69A-CFBE-4EB1-BA6E-F35998A1003D}"/>
              </a:ext>
            </a:extLst>
          </p:cNvPr>
          <p:cNvSpPr/>
          <p:nvPr/>
        </p:nvSpPr>
        <p:spPr>
          <a:xfrm>
            <a:off x="6118628" y="1079221"/>
            <a:ext cx="4098704" cy="184891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风险人员主题库</a:t>
            </a:r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endParaRPr lang="zh-CN" altLang="en-US" sz="16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50" name="矩形: 圆角 303">
            <a:extLst>
              <a:ext uri="{FF2B5EF4-FFF2-40B4-BE49-F238E27FC236}">
                <a16:creationId xmlns:a16="http://schemas.microsoft.com/office/drawing/2014/main" id="{D3B8BD4E-5F7F-4C96-BE37-96E903FFEA9C}"/>
              </a:ext>
            </a:extLst>
          </p:cNvPr>
          <p:cNvSpPr/>
          <p:nvPr/>
        </p:nvSpPr>
        <p:spPr>
          <a:xfrm>
            <a:off x="6219307" y="1435138"/>
            <a:ext cx="1026886" cy="143359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人员信息</a:t>
            </a:r>
            <a:endParaRPr lang="en-US" altLang="zh-CN" sz="14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风险类型、姓名、身份证、电话、住址、工作地点；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51" name="矩形: 圆角 303">
            <a:extLst>
              <a:ext uri="{FF2B5EF4-FFF2-40B4-BE49-F238E27FC236}">
                <a16:creationId xmlns:a16="http://schemas.microsoft.com/office/drawing/2014/main" id="{D3B8BD4E-5F7F-4C96-BE37-96E903FFEA9C}"/>
              </a:ext>
            </a:extLst>
          </p:cNvPr>
          <p:cNvSpPr/>
          <p:nvPr/>
        </p:nvSpPr>
        <p:spPr>
          <a:xfrm>
            <a:off x="7321735" y="1440507"/>
            <a:ext cx="1029657" cy="1429962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关联人员</a:t>
            </a:r>
            <a:endParaRPr lang="en-US" altLang="zh-CN" sz="14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家庭成员；同居住人员；密接人员；工作人员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56" name="矩形: 圆角 303">
            <a:extLst>
              <a:ext uri="{FF2B5EF4-FFF2-40B4-BE49-F238E27FC236}">
                <a16:creationId xmlns:a16="http://schemas.microsoft.com/office/drawing/2014/main" id="{D3B8BD4E-5F7F-4C96-BE37-96E903FFEA9C}"/>
              </a:ext>
            </a:extLst>
          </p:cNvPr>
          <p:cNvSpPr/>
          <p:nvPr/>
        </p:nvSpPr>
        <p:spPr>
          <a:xfrm>
            <a:off x="8438674" y="1453077"/>
            <a:ext cx="752170" cy="139448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健康状态</a:t>
            </a:r>
            <a:endParaRPr lang="en-US" altLang="zh-CN" sz="14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核酸检测、疫苗接种记录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58" name="矩形: 圆角 303">
            <a:extLst>
              <a:ext uri="{FF2B5EF4-FFF2-40B4-BE49-F238E27FC236}">
                <a16:creationId xmlns:a16="http://schemas.microsoft.com/office/drawing/2014/main" id="{D3B8BD4E-5F7F-4C96-BE37-96E903FFEA9C}"/>
              </a:ext>
            </a:extLst>
          </p:cNvPr>
          <p:cNvSpPr/>
          <p:nvPr/>
        </p:nvSpPr>
        <p:spPr>
          <a:xfrm>
            <a:off x="9276416" y="1452762"/>
            <a:ext cx="818932" cy="139448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+mn-ea"/>
                <a:sym typeface="Calibri" panose="020F0502020204030204"/>
              </a:rPr>
              <a:t>人地访问关系</a:t>
            </a:r>
            <a:endParaRPr lang="en-US" altLang="zh-CN" sz="1400" dirty="0">
              <a:solidFill>
                <a:schemeClr val="tx1"/>
              </a:solidFill>
              <a:latin typeface="+mn-ea"/>
              <a:sym typeface="Calibri" panose="020F0502020204030204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时间、地点、行为、状态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</p:txBody>
      </p:sp>
      <p:cxnSp>
        <p:nvCxnSpPr>
          <p:cNvPr id="34" name="肘形连接符 33"/>
          <p:cNvCxnSpPr>
            <a:stCxn id="64" idx="1"/>
            <a:endCxn id="13" idx="2"/>
          </p:cNvCxnSpPr>
          <p:nvPr/>
        </p:nvCxnSpPr>
        <p:spPr>
          <a:xfrm rot="10800000" flipH="1" flipV="1">
            <a:off x="1569356" y="2105654"/>
            <a:ext cx="4395125" cy="3939871"/>
          </a:xfrm>
          <a:prstGeom prst="bentConnector4">
            <a:avLst>
              <a:gd name="adj1" fmla="val -14091"/>
              <a:gd name="adj2" fmla="val 10580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50" idx="0"/>
            <a:endCxn id="13" idx="2"/>
          </p:cNvCxnSpPr>
          <p:nvPr/>
        </p:nvCxnSpPr>
        <p:spPr>
          <a:xfrm rot="16200000" flipH="1" flipV="1">
            <a:off x="4043422" y="3356198"/>
            <a:ext cx="4610388" cy="768268"/>
          </a:xfrm>
          <a:prstGeom prst="bentConnector5">
            <a:avLst>
              <a:gd name="adj1" fmla="val -12750"/>
              <a:gd name="adj2" fmla="val 752696"/>
              <a:gd name="adj3" fmla="val 104958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: 圆角 303">
            <a:extLst>
              <a:ext uri="{FF2B5EF4-FFF2-40B4-BE49-F238E27FC236}">
                <a16:creationId xmlns:a16="http://schemas.microsoft.com/office/drawing/2014/main" id="{470EE9C0-384B-4E03-9805-FAB0826B448C}"/>
              </a:ext>
            </a:extLst>
          </p:cNvPr>
          <p:cNvSpPr/>
          <p:nvPr/>
        </p:nvSpPr>
        <p:spPr>
          <a:xfrm>
            <a:off x="10490988" y="3264980"/>
            <a:ext cx="943430" cy="468000"/>
          </a:xfrm>
          <a:prstGeom prst="roundRect">
            <a:avLst/>
          </a:prstGeom>
          <a:solidFill>
            <a:srgbClr val="00206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+mn-ea"/>
                <a:sym typeface="Calibri" panose="020F0502020204030204"/>
              </a:rPr>
              <a:t>健康防疫事件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Calibri" panose="020F0502020204030204"/>
              </a:rPr>
              <a:t>库</a:t>
            </a:r>
          </a:p>
        </p:txBody>
      </p:sp>
      <p:cxnSp>
        <p:nvCxnSpPr>
          <p:cNvPr id="42" name="肘形连接符 41"/>
          <p:cNvCxnSpPr>
            <a:stCxn id="60" idx="2"/>
            <a:endCxn id="8" idx="3"/>
          </p:cNvCxnSpPr>
          <p:nvPr/>
        </p:nvCxnSpPr>
        <p:spPr>
          <a:xfrm rot="5400000">
            <a:off x="7719068" y="2545201"/>
            <a:ext cx="2055856" cy="4431414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10390497" y="3940627"/>
            <a:ext cx="6037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核酸检测记录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985156" y="2149927"/>
            <a:ext cx="5275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风险地点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872841" y="805540"/>
            <a:ext cx="8218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Calibri" panose="020F0502020204030204"/>
              </a:rPr>
              <a:t>风险人员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Calibri" panose="020F0502020204030204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466850" y="40281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（数据上行）</a:t>
            </a:r>
          </a:p>
        </p:txBody>
      </p:sp>
      <p:sp>
        <p:nvSpPr>
          <p:cNvPr id="71" name="矩形 70"/>
          <p:cNvSpPr/>
          <p:nvPr/>
        </p:nvSpPr>
        <p:spPr>
          <a:xfrm>
            <a:off x="6294164" y="6194364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（数据下行）</a:t>
            </a:r>
          </a:p>
        </p:txBody>
      </p:sp>
      <p:cxnSp>
        <p:nvCxnSpPr>
          <p:cNvPr id="6" name="肘形连接符 5"/>
          <p:cNvCxnSpPr>
            <a:stCxn id="21" idx="1"/>
            <a:endCxn id="8" idx="1"/>
          </p:cNvCxnSpPr>
          <p:nvPr/>
        </p:nvCxnSpPr>
        <p:spPr>
          <a:xfrm rot="10800000" flipH="1" flipV="1">
            <a:off x="2100814" y="3510690"/>
            <a:ext cx="3135141" cy="2278145"/>
          </a:xfrm>
          <a:prstGeom prst="bentConnector3">
            <a:avLst>
              <a:gd name="adj1" fmla="val -729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73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678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产品经理职责</a:t>
            </a:r>
            <a:r>
              <a:rPr lang="en-US" altLang="zh-CN" dirty="0"/>
              <a:t>-</a:t>
            </a:r>
            <a:r>
              <a:rPr lang="zh-CN" altLang="en-US" dirty="0"/>
              <a:t>挖掘问题根因</a:t>
            </a:r>
            <a:r>
              <a:rPr lang="en-US" altLang="zh-CN" dirty="0"/>
              <a:t>-B</a:t>
            </a:r>
            <a:r>
              <a:rPr lang="zh-CN" altLang="en-US" dirty="0"/>
              <a:t>端产品经理</a:t>
            </a:r>
          </a:p>
        </p:txBody>
      </p:sp>
      <p:sp>
        <p:nvSpPr>
          <p:cNvPr id="10" name="矩形 9"/>
          <p:cNvSpPr/>
          <p:nvPr/>
        </p:nvSpPr>
        <p:spPr>
          <a:xfrm>
            <a:off x="855025" y="2032063"/>
            <a:ext cx="10177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以客户为中心不就是把客户当上帝，一切按照客户的意思来吗？</a:t>
            </a:r>
          </a:p>
        </p:txBody>
      </p:sp>
      <p:sp>
        <p:nvSpPr>
          <p:cNvPr id="11" name="矩形 10"/>
          <p:cNvSpPr/>
          <p:nvPr/>
        </p:nvSpPr>
        <p:spPr>
          <a:xfrm>
            <a:off x="831274" y="3077091"/>
            <a:ext cx="101771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以客户为中心不就是要深入一线，把用户的反馈当作我们改进产品的需求吗？</a:t>
            </a:r>
          </a:p>
        </p:txBody>
      </p:sp>
    </p:spTree>
    <p:extLst>
      <p:ext uri="{BB962C8B-B14F-4D97-AF65-F5344CB8AC3E}">
        <p14:creationId xmlns:p14="http://schemas.microsoft.com/office/powerpoint/2010/main" val="4035544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323850" y="182245"/>
            <a:ext cx="8857615" cy="285305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4390521" y="908412"/>
            <a:ext cx="1600200" cy="5372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dirty="0"/>
              <a:t>学生、教职工</a:t>
            </a:r>
            <a:r>
              <a:rPr lang="zh-CN" altLang="en-US" dirty="0"/>
              <a:t>名单</a:t>
            </a:r>
            <a:endParaRPr lang="zh-CN" dirty="0"/>
          </a:p>
        </p:txBody>
      </p:sp>
      <p:sp>
        <p:nvSpPr>
          <p:cNvPr id="15" name="矩形 14"/>
          <p:cNvSpPr/>
          <p:nvPr/>
        </p:nvSpPr>
        <p:spPr>
          <a:xfrm>
            <a:off x="702374" y="1658347"/>
            <a:ext cx="1472565" cy="514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dirty="0"/>
              <a:t>核酸记录</a:t>
            </a:r>
            <a:r>
              <a:rPr lang="zh-CN" altLang="en-US" dirty="0"/>
              <a:t>接口请求</a:t>
            </a:r>
            <a:endParaRPr 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1784081" y="2096497"/>
            <a:ext cx="39554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定时请求所有用户（增量模式）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0,4,6,10,14,18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点</a:t>
            </a:r>
          </a:p>
        </p:txBody>
      </p:sp>
      <p:sp>
        <p:nvSpPr>
          <p:cNvPr id="10" name="矩形 9"/>
          <p:cNvSpPr/>
          <p:nvPr/>
        </p:nvSpPr>
        <p:spPr>
          <a:xfrm>
            <a:off x="702374" y="926918"/>
            <a:ext cx="1472565" cy="5054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dirty="0"/>
              <a:t>疫苗记录</a:t>
            </a:r>
            <a:r>
              <a:rPr lang="zh-CN" altLang="en-US" dirty="0"/>
              <a:t>接口请求</a:t>
            </a:r>
            <a:endParaRPr lang="zh-CN" dirty="0"/>
          </a:p>
        </p:txBody>
      </p:sp>
      <p:cxnSp>
        <p:nvCxnSpPr>
          <p:cNvPr id="12" name="肘形连接符 11"/>
          <p:cNvCxnSpPr>
            <a:stCxn id="9" idx="1"/>
            <a:endCxn id="10" idx="3"/>
          </p:cNvCxnSpPr>
          <p:nvPr/>
        </p:nvCxnSpPr>
        <p:spPr>
          <a:xfrm rot="10800000" flipV="1">
            <a:off x="2174939" y="1177016"/>
            <a:ext cx="2215582" cy="2631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9" idx="1"/>
            <a:endCxn id="15" idx="3"/>
          </p:cNvCxnSpPr>
          <p:nvPr/>
        </p:nvCxnSpPr>
        <p:spPr>
          <a:xfrm rot="10800000" flipV="1">
            <a:off x="2174939" y="1177016"/>
            <a:ext cx="2215582" cy="73850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128161" y="1238794"/>
            <a:ext cx="24949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sz="1600" dirty="0">
                <a:solidFill>
                  <a:schemeClr val="tx1"/>
                </a:solidFill>
                <a:sym typeface="+mn-ea"/>
              </a:rPr>
              <a:t>初始化新加入用户</a:t>
            </a:r>
          </a:p>
          <a:p>
            <a:pPr algn="ctr"/>
            <a:r>
              <a:rPr lang="zh-CN" sz="1600" dirty="0">
                <a:solidFill>
                  <a:schemeClr val="tx1"/>
                </a:solidFill>
                <a:sym typeface="+mn-ea"/>
              </a:rPr>
              <a:t>每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10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分钟</a:t>
            </a:r>
          </a:p>
        </p:txBody>
      </p:sp>
      <p:cxnSp>
        <p:nvCxnSpPr>
          <p:cNvPr id="17" name="肘形连接符 16"/>
          <p:cNvCxnSpPr>
            <a:stCxn id="9" idx="2"/>
            <a:endCxn id="15" idx="2"/>
          </p:cNvCxnSpPr>
          <p:nvPr/>
        </p:nvCxnSpPr>
        <p:spPr>
          <a:xfrm rot="5400000">
            <a:off x="2951102" y="-66823"/>
            <a:ext cx="727075" cy="3751964"/>
          </a:xfrm>
          <a:prstGeom prst="bentConnector3">
            <a:avLst>
              <a:gd name="adj1" fmla="val 131441"/>
            </a:avLst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23850" y="4239260"/>
            <a:ext cx="8857615" cy="238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2900" y="182880"/>
            <a:ext cx="21450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sym typeface="+mn-ea"/>
              </a:rPr>
              <a:t>MYSQL</a:t>
            </a:r>
            <a:r>
              <a:rPr lang="zh-CN" altLang="en-US" sz="2400" b="1">
                <a:solidFill>
                  <a:schemeClr val="bg1"/>
                </a:solidFill>
                <a:sym typeface="+mn-ea"/>
              </a:rPr>
              <a:t>数据库</a:t>
            </a:r>
            <a:endParaRPr lang="en-US" altLang="zh-CN" sz="2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23850" y="6146165"/>
            <a:ext cx="23298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sym typeface="+mn-ea"/>
              </a:rPr>
              <a:t>Doris</a:t>
            </a:r>
            <a:r>
              <a:rPr lang="zh-CN" altLang="en-US" sz="2400" b="1">
                <a:solidFill>
                  <a:schemeClr val="bg1"/>
                </a:solidFill>
                <a:sym typeface="+mn-ea"/>
              </a:rPr>
              <a:t>数据库</a:t>
            </a:r>
          </a:p>
        </p:txBody>
      </p:sp>
      <p:sp>
        <p:nvSpPr>
          <p:cNvPr id="26" name="下箭头 25"/>
          <p:cNvSpPr/>
          <p:nvPr/>
        </p:nvSpPr>
        <p:spPr>
          <a:xfrm>
            <a:off x="1777365" y="2793365"/>
            <a:ext cx="357505" cy="165608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39445" y="4613910"/>
            <a:ext cx="1596390" cy="5372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/>
              <a:t>学生、教职工</a:t>
            </a:r>
          </a:p>
        </p:txBody>
      </p:sp>
      <p:sp>
        <p:nvSpPr>
          <p:cNvPr id="28" name="矩形 27"/>
          <p:cNvSpPr/>
          <p:nvPr/>
        </p:nvSpPr>
        <p:spPr>
          <a:xfrm>
            <a:off x="2351405" y="5299075"/>
            <a:ext cx="1596390" cy="5524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/>
              <a:t>核酸记录</a:t>
            </a:r>
          </a:p>
        </p:txBody>
      </p:sp>
      <p:sp>
        <p:nvSpPr>
          <p:cNvPr id="29" name="矩形 28"/>
          <p:cNvSpPr/>
          <p:nvPr/>
        </p:nvSpPr>
        <p:spPr>
          <a:xfrm>
            <a:off x="2351405" y="4614545"/>
            <a:ext cx="1596390" cy="536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/>
              <a:t>疫苗记录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911985" y="3361055"/>
            <a:ext cx="15309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>
                <a:sym typeface="+mn-ea"/>
              </a:rPr>
              <a:t>数据同步</a:t>
            </a:r>
          </a:p>
          <a:p>
            <a:pPr algn="ctr"/>
            <a:r>
              <a:rPr lang="zh-CN">
                <a:sym typeface="+mn-ea"/>
              </a:rPr>
              <a:t>（每</a:t>
            </a:r>
            <a:r>
              <a:rPr lang="en-US" altLang="zh-CN">
                <a:sym typeface="+mn-ea"/>
              </a:rPr>
              <a:t>10</a:t>
            </a:r>
            <a:r>
              <a:rPr lang="zh-CN" altLang="en-US">
                <a:sym typeface="+mn-ea"/>
              </a:rPr>
              <a:t>分钟</a:t>
            </a:r>
            <a:r>
              <a:rPr lang="zh-CN">
                <a:sym typeface="+mn-ea"/>
              </a:rPr>
              <a:t>）</a:t>
            </a:r>
          </a:p>
        </p:txBody>
      </p:sp>
      <p:sp>
        <p:nvSpPr>
          <p:cNvPr id="33" name="矩形 32"/>
          <p:cNvSpPr/>
          <p:nvPr/>
        </p:nvSpPr>
        <p:spPr>
          <a:xfrm>
            <a:off x="639445" y="5307965"/>
            <a:ext cx="1596390" cy="5372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/>
              <a:t>组织架构</a:t>
            </a:r>
          </a:p>
        </p:txBody>
      </p:sp>
      <p:sp>
        <p:nvSpPr>
          <p:cNvPr id="35" name="矩形 34"/>
          <p:cNvSpPr/>
          <p:nvPr/>
        </p:nvSpPr>
        <p:spPr>
          <a:xfrm>
            <a:off x="7126605" y="5307965"/>
            <a:ext cx="1769110" cy="5372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>
                <a:sym typeface="+mn-ea"/>
              </a:rPr>
              <a:t>组织标签统计</a:t>
            </a:r>
            <a:endParaRPr lang="zh-CN"/>
          </a:p>
        </p:txBody>
      </p:sp>
      <p:sp>
        <p:nvSpPr>
          <p:cNvPr id="36" name="矩形 35"/>
          <p:cNvSpPr/>
          <p:nvPr/>
        </p:nvSpPr>
        <p:spPr>
          <a:xfrm>
            <a:off x="7126605" y="4623435"/>
            <a:ext cx="1769110" cy="536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/>
              <a:t>用户标签统计</a:t>
            </a:r>
          </a:p>
        </p:txBody>
      </p:sp>
      <p:sp>
        <p:nvSpPr>
          <p:cNvPr id="37" name="矩形 36"/>
          <p:cNvSpPr/>
          <p:nvPr/>
        </p:nvSpPr>
        <p:spPr>
          <a:xfrm>
            <a:off x="441960" y="4467860"/>
            <a:ext cx="3666490" cy="158813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501515" y="4467860"/>
            <a:ext cx="2018665" cy="158813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BI</a:t>
            </a:r>
            <a:r>
              <a:rPr lang="zh-CN" altLang="en-US"/>
              <a:t>统计</a:t>
            </a:r>
          </a:p>
          <a:p>
            <a:pPr algn="ctr"/>
            <a:r>
              <a:rPr lang="en-US" altLang="zh-CN"/>
              <a:t>2,5,7,11,15,19</a:t>
            </a:r>
            <a:r>
              <a:rPr lang="zh-CN" altLang="en-US"/>
              <a:t>点</a:t>
            </a:r>
          </a:p>
        </p:txBody>
      </p:sp>
      <p:cxnSp>
        <p:nvCxnSpPr>
          <p:cNvPr id="40" name="肘形连接符 39"/>
          <p:cNvCxnSpPr>
            <a:stCxn id="37" idx="3"/>
            <a:endCxn id="39" idx="1"/>
          </p:cNvCxnSpPr>
          <p:nvPr/>
        </p:nvCxnSpPr>
        <p:spPr>
          <a:xfrm>
            <a:off x="4108450" y="5262245"/>
            <a:ext cx="393065" cy="3175"/>
          </a:xfrm>
          <a:prstGeom prst="bentConnector2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6921500" y="4469765"/>
            <a:ext cx="2118360" cy="158813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肘形连接符 43"/>
          <p:cNvCxnSpPr>
            <a:stCxn id="39" idx="3"/>
            <a:endCxn id="41" idx="1"/>
          </p:cNvCxnSpPr>
          <p:nvPr/>
        </p:nvCxnSpPr>
        <p:spPr>
          <a:xfrm>
            <a:off x="6520180" y="5262245"/>
            <a:ext cx="401320" cy="190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下箭头 44"/>
          <p:cNvSpPr/>
          <p:nvPr/>
        </p:nvSpPr>
        <p:spPr>
          <a:xfrm rot="10800000">
            <a:off x="7666355" y="2786380"/>
            <a:ext cx="357505" cy="166306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6956425" y="2151292"/>
            <a:ext cx="1814195" cy="5372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dirty="0">
                <a:sym typeface="+mn-ea"/>
              </a:rPr>
              <a:t>组织标签统计</a:t>
            </a:r>
            <a:endParaRPr lang="zh-CN" dirty="0"/>
          </a:p>
        </p:txBody>
      </p:sp>
      <p:sp>
        <p:nvSpPr>
          <p:cNvPr id="53" name="矩形 52"/>
          <p:cNvSpPr/>
          <p:nvPr/>
        </p:nvSpPr>
        <p:spPr>
          <a:xfrm>
            <a:off x="6956425" y="1532078"/>
            <a:ext cx="1814195" cy="536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dirty="0"/>
              <a:t>用户标签统计</a:t>
            </a:r>
          </a:p>
        </p:txBody>
      </p:sp>
      <p:sp>
        <p:nvSpPr>
          <p:cNvPr id="54" name="矩形 53"/>
          <p:cNvSpPr/>
          <p:nvPr/>
        </p:nvSpPr>
        <p:spPr>
          <a:xfrm>
            <a:off x="6751320" y="742950"/>
            <a:ext cx="2186940" cy="205168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447675" y="742315"/>
            <a:ext cx="5767705" cy="205232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0525760" y="182245"/>
            <a:ext cx="1524000" cy="65138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京办、微信等客户端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383655" y="3361055"/>
            <a:ext cx="13843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>
                <a:sym typeface="+mn-ea"/>
              </a:rPr>
              <a:t>数据同步</a:t>
            </a:r>
          </a:p>
          <a:p>
            <a:pPr algn="ctr"/>
            <a:r>
              <a:rPr lang="zh-CN">
                <a:sym typeface="+mn-ea"/>
              </a:rPr>
              <a:t>（</a:t>
            </a:r>
            <a:r>
              <a:rPr lang="zh-CN" altLang="en-US">
                <a:sym typeface="+mn-ea"/>
              </a:rPr>
              <a:t>小时级</a:t>
            </a:r>
            <a:r>
              <a:rPr lang="zh-CN">
                <a:sym typeface="+mn-ea"/>
              </a:rPr>
              <a:t>）</a:t>
            </a:r>
          </a:p>
        </p:txBody>
      </p:sp>
      <p:sp>
        <p:nvSpPr>
          <p:cNvPr id="61" name="上下箭头 60"/>
          <p:cNvSpPr/>
          <p:nvPr/>
        </p:nvSpPr>
        <p:spPr>
          <a:xfrm rot="5400000">
            <a:off x="9700895" y="1018540"/>
            <a:ext cx="304800" cy="1339850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183370" y="1809750"/>
            <a:ext cx="13843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dirty="0">
                <a:sym typeface="+mn-ea"/>
              </a:rPr>
              <a:t>用户交互</a:t>
            </a:r>
          </a:p>
          <a:p>
            <a:pPr algn="ctr"/>
            <a:r>
              <a:rPr lang="zh-CN" dirty="0">
                <a:sym typeface="+mn-ea"/>
              </a:rPr>
              <a:t>读取</a:t>
            </a:r>
            <a:r>
              <a:rPr lang="en-US" altLang="zh-CN" dirty="0">
                <a:sym typeface="+mn-ea"/>
              </a:rPr>
              <a:t>&amp;</a:t>
            </a:r>
            <a:r>
              <a:rPr lang="zh-CN" dirty="0">
                <a:sym typeface="+mn-ea"/>
              </a:rPr>
              <a:t>写入</a:t>
            </a:r>
          </a:p>
        </p:txBody>
      </p:sp>
      <p:sp>
        <p:nvSpPr>
          <p:cNvPr id="42" name="矩形 41"/>
          <p:cNvSpPr/>
          <p:nvPr/>
        </p:nvSpPr>
        <p:spPr>
          <a:xfrm>
            <a:off x="6956424" y="911592"/>
            <a:ext cx="1814195" cy="536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师生和组织</a:t>
            </a:r>
            <a:endParaRPr lang="zh-CN" dirty="0"/>
          </a:p>
        </p:txBody>
      </p:sp>
      <p:cxnSp>
        <p:nvCxnSpPr>
          <p:cNvPr id="16" name="肘形连接符 15"/>
          <p:cNvCxnSpPr>
            <a:stCxn id="42" idx="1"/>
            <a:endCxn id="9" idx="3"/>
          </p:cNvCxnSpPr>
          <p:nvPr/>
        </p:nvCxnSpPr>
        <p:spPr>
          <a:xfrm rot="10800000">
            <a:off x="5990722" y="1177018"/>
            <a:ext cx="965703" cy="2863"/>
          </a:xfrm>
          <a:prstGeom prst="bentConnector3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9161598" y="1167493"/>
            <a:ext cx="13843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dirty="0">
                <a:sym typeface="+mn-ea"/>
              </a:rPr>
              <a:t>OLTP</a:t>
            </a:r>
            <a:endParaRPr lang="zh-CN" dirty="0"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067084" y="3834493"/>
            <a:ext cx="13843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>
                <a:sym typeface="+mn-ea"/>
              </a:rPr>
              <a:t>OLAP</a:t>
            </a:r>
            <a:endParaRPr lang="zh-CN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3313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6781"/>
          </a:xfrm>
        </p:spPr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指导产品开发（</a:t>
            </a:r>
            <a:r>
              <a:rPr lang="en-US" altLang="zh-CN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T</a:t>
            </a:r>
            <a:r>
              <a:rPr lang="en-US" altLang="zh-CN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our</a:t>
            </a:r>
            <a:r>
              <a:rPr lang="zh-CN" altLang="en-US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）</a:t>
            </a:r>
            <a:endParaRPr lang="zh-CN" altLang="en-US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65662"/>
            <a:ext cx="10515600" cy="4811301"/>
          </a:xfrm>
        </p:spPr>
        <p:txBody>
          <a:bodyPr/>
          <a:lstStyle/>
          <a:p>
            <a:r>
              <a:rPr lang="zh-CN" altLang="en-US" b="1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建立关联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：将产品原型图与业务架构图中拆解的动作映射，并添加行为描述；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lvl="1"/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避免遗漏；（产品助理）</a:t>
            </a:r>
          </a:p>
          <a:p>
            <a:pPr lvl="1"/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帮助理解；（研发人员）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lvl="1"/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协助沟通；（产研、运营沟通）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r>
              <a:rPr lang="zh-CN" altLang="en-US" b="1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串联流程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：单个、静态原型图</a:t>
            </a:r>
            <a:r>
              <a:rPr lang="en-US" altLang="zh-CN" dirty="0">
                <a:latin typeface="京东朗正体 玲珑" panose="02000400000000000000" pitchFamily="2" charset="-122"/>
                <a:ea typeface="京东朗正体 玲珑" panose="02000400000000000000" pitchFamily="2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串联成动态工作流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lvl="1"/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查看完整链路，逻辑闭环；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lvl="1"/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体现分支，交叉验证；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r>
              <a:rPr lang="zh-CN" altLang="en-US" b="1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强调逻辑</a:t>
            </a:r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：备注界面背后的注意事项；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lvl="1"/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揭示页面上无法体现的深层次逻辑；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lvl="1"/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强调注意事项和理由；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9182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4EAB9D5-6ACF-1D49-B2B8-9E2219A77FA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62081" y="1542189"/>
            <a:ext cx="1872000" cy="4284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25" name="图片 24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306" y="1568899"/>
            <a:ext cx="1872000" cy="4284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6E101C-B0C7-B249-A8AF-001D5DB96701}"/>
              </a:ext>
            </a:extLst>
          </p:cNvPr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053" y="1568899"/>
            <a:ext cx="1872000" cy="4284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134AE49-2E80-4548-8050-1A59634EC186}"/>
              </a:ext>
            </a:extLst>
          </p:cNvPr>
          <p:cNvPicPr>
            <a:picLocks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3" y="1579291"/>
            <a:ext cx="1872000" cy="4284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59510" y="190295"/>
            <a:ext cx="8825701" cy="338461"/>
          </a:xfrm>
        </p:spPr>
        <p:txBody>
          <a:bodyPr/>
          <a:lstStyle/>
          <a:p>
            <a:r>
              <a:rPr lang="en-US" altLang="zh-CN" dirty="0">
                <a:latin typeface=""/>
                <a:ea typeface="微软雅黑" panose="020B0503020204020204" pitchFamily="34" charset="-122"/>
                <a:sym typeface=""/>
              </a:rPr>
              <a:t>6.1</a:t>
            </a:r>
            <a:r>
              <a:rPr lang="zh-CN" altLang="en-US" dirty="0">
                <a:latin typeface=""/>
                <a:ea typeface="微软雅黑" panose="020B0503020204020204" pitchFamily="34" charset="-122"/>
                <a:sym typeface=""/>
              </a:rPr>
              <a:t>  市级管理部门：</a:t>
            </a:r>
            <a:r>
              <a:rPr lang="zh-CN" altLang="en-US" spc="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模版统一、规则配置、权限制定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灯片编号占位符 7">
            <a:extLst>
              <a:ext uri="{FF2B5EF4-FFF2-40B4-BE49-F238E27FC236}">
                <a16:creationId xmlns:a16="http://schemas.microsoft.com/office/drawing/2014/main" id="{CA599B50-1888-C14F-A1AA-C83953E16028}"/>
              </a:ext>
            </a:extLst>
          </p:cNvPr>
          <p:cNvSpPr txBox="1">
            <a:spLocks/>
          </p:cNvSpPr>
          <p:nvPr/>
        </p:nvSpPr>
        <p:spPr>
          <a:xfrm>
            <a:off x="10493375" y="6538913"/>
            <a:ext cx="1698625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>
                <a:latin typeface=""/>
                <a:ea typeface="微软雅黑" panose="020B0503020204020204" pitchFamily="34" charset="-122"/>
                <a:sym typeface=""/>
              </a:rPr>
              <a:pPr/>
              <a:t>42</a:t>
            </a:fld>
            <a:endParaRPr lang="en-US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47" name="灯片编号占位符 7">
            <a:extLst>
              <a:ext uri="{FF2B5EF4-FFF2-40B4-BE49-F238E27FC236}">
                <a16:creationId xmlns:a16="http://schemas.microsoft.com/office/drawing/2014/main" id="{B028449E-849F-4441-B452-7562D526B310}"/>
              </a:ext>
            </a:extLst>
          </p:cNvPr>
          <p:cNvSpPr txBox="1">
            <a:spLocks/>
          </p:cNvSpPr>
          <p:nvPr/>
        </p:nvSpPr>
        <p:spPr>
          <a:xfrm>
            <a:off x="10493375" y="6538913"/>
            <a:ext cx="1698625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>
                <a:latin typeface=""/>
                <a:ea typeface="微软雅黑" panose="020B0503020204020204" pitchFamily="34" charset="-122"/>
                <a:sym typeface=""/>
              </a:rPr>
              <a:pPr/>
              <a:t>42</a:t>
            </a:fld>
            <a:endParaRPr lang="en-US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A339791-7561-D743-93E3-5E7206EDD469}"/>
              </a:ext>
            </a:extLst>
          </p:cNvPr>
          <p:cNvSpPr/>
          <p:nvPr/>
        </p:nvSpPr>
        <p:spPr>
          <a:xfrm>
            <a:off x="571931" y="6053648"/>
            <a:ext cx="1005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spc="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采集创建</a:t>
            </a:r>
            <a:endParaRPr lang="zh-CN" alt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5FB87FE-46B1-6B48-B0A6-48B36BE3AF1C}"/>
              </a:ext>
            </a:extLst>
          </p:cNvPr>
          <p:cNvSpPr/>
          <p:nvPr/>
        </p:nvSpPr>
        <p:spPr>
          <a:xfrm>
            <a:off x="3030936" y="6064534"/>
            <a:ext cx="1005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spc="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题目添加</a:t>
            </a:r>
            <a:endParaRPr lang="zh-CN" alt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219EC26-E0E0-234F-B0C0-66E8EC115F3A}"/>
              </a:ext>
            </a:extLst>
          </p:cNvPr>
          <p:cNvSpPr/>
          <p:nvPr/>
        </p:nvSpPr>
        <p:spPr>
          <a:xfrm>
            <a:off x="5388143" y="6069091"/>
            <a:ext cx="1005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规则配置</a:t>
            </a:r>
            <a:endParaRPr lang="zh-CN" altLang="en-US" sz="1400" b="1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BDF093D-623D-454A-9887-226BF6813DFD}"/>
              </a:ext>
            </a:extLst>
          </p:cNvPr>
          <p:cNvSpPr/>
          <p:nvPr/>
        </p:nvSpPr>
        <p:spPr>
          <a:xfrm>
            <a:off x="7873670" y="6053648"/>
            <a:ext cx="1005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默认共享</a:t>
            </a:r>
            <a:endParaRPr lang="zh-CN" altLang="en-US" sz="1400" b="1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1F8D901-F966-4143-84F1-A8CF3C9235A9}"/>
              </a:ext>
            </a:extLst>
          </p:cNvPr>
          <p:cNvSpPr/>
          <p:nvPr/>
        </p:nvSpPr>
        <p:spPr>
          <a:xfrm>
            <a:off x="123188" y="2362044"/>
            <a:ext cx="943765" cy="722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6" name="连接符: 肘形 22">
            <a:extLst>
              <a:ext uri="{FF2B5EF4-FFF2-40B4-BE49-F238E27FC236}">
                <a16:creationId xmlns:a16="http://schemas.microsoft.com/office/drawing/2014/main" id="{A5995AE3-CB2A-744A-825D-2780B5434285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066953" y="2723232"/>
            <a:ext cx="1456254" cy="1000174"/>
          </a:xfrm>
          <a:prstGeom prst="bentConnector3">
            <a:avLst>
              <a:gd name="adj1" fmla="val 80069"/>
            </a:avLst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E0B61E8B-3B1E-C745-AF50-D2213C07587F}"/>
              </a:ext>
            </a:extLst>
          </p:cNvPr>
          <p:cNvSpPr/>
          <p:nvPr/>
        </p:nvSpPr>
        <p:spPr>
          <a:xfrm>
            <a:off x="3004291" y="5386964"/>
            <a:ext cx="1369144" cy="31568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8" name="连接符: 肘形 22">
            <a:extLst>
              <a:ext uri="{FF2B5EF4-FFF2-40B4-BE49-F238E27FC236}">
                <a16:creationId xmlns:a16="http://schemas.microsoft.com/office/drawing/2014/main" id="{8BBE7EB0-6F22-D84D-87B2-70A3297C460B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4373435" y="3717152"/>
            <a:ext cx="576464" cy="1827656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C9FE9C2D-EF6F-9148-B8A9-62EC54C83C88}"/>
              </a:ext>
            </a:extLst>
          </p:cNvPr>
          <p:cNvSpPr/>
          <p:nvPr/>
        </p:nvSpPr>
        <p:spPr>
          <a:xfrm>
            <a:off x="4959977" y="4704642"/>
            <a:ext cx="1864026" cy="212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0" name="连接符: 肘形 22">
            <a:extLst>
              <a:ext uri="{FF2B5EF4-FFF2-40B4-BE49-F238E27FC236}">
                <a16:creationId xmlns:a16="http://schemas.microsoft.com/office/drawing/2014/main" id="{A70EACA2-FD85-AE44-B58F-42EC5939F5DE}"/>
              </a:ext>
            </a:extLst>
          </p:cNvPr>
          <p:cNvCxnSpPr>
            <a:cxnSpLocks/>
            <a:stCxn id="59" idx="3"/>
            <a:endCxn id="6" idx="1"/>
          </p:cNvCxnSpPr>
          <p:nvPr/>
        </p:nvCxnSpPr>
        <p:spPr>
          <a:xfrm flipV="1">
            <a:off x="6824003" y="3710899"/>
            <a:ext cx="676050" cy="109982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FEF93F7A-5BC0-294A-8107-FEE1C7FC199A}"/>
              </a:ext>
            </a:extLst>
          </p:cNvPr>
          <p:cNvSpPr txBox="1"/>
          <p:nvPr/>
        </p:nvSpPr>
        <p:spPr>
          <a:xfrm>
            <a:off x="2721767" y="85426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一类重点人群对应一个采集模版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BDF093D-623D-454A-9887-226BF6813DFD}"/>
              </a:ext>
            </a:extLst>
          </p:cNvPr>
          <p:cNvSpPr/>
          <p:nvPr/>
        </p:nvSpPr>
        <p:spPr>
          <a:xfrm>
            <a:off x="7418908" y="803525"/>
            <a:ext cx="19409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书记、市长、分管副市长、责任部门负责人、分管副职</a:t>
            </a:r>
            <a:endParaRPr lang="zh-CN" altLang="en-US" sz="1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52A872-826F-5F4D-80EF-66B978BE6DF0}"/>
              </a:ext>
            </a:extLst>
          </p:cNvPr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8025" y="1568899"/>
            <a:ext cx="1872000" cy="4284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BD442ABC-AE39-824F-8406-A1FEDE0B1EE5}"/>
              </a:ext>
            </a:extLst>
          </p:cNvPr>
          <p:cNvSpPr/>
          <p:nvPr/>
        </p:nvSpPr>
        <p:spPr>
          <a:xfrm>
            <a:off x="4959977" y="4990882"/>
            <a:ext cx="1864026" cy="2327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3" name="连接符: 肘形 22">
            <a:extLst>
              <a:ext uri="{FF2B5EF4-FFF2-40B4-BE49-F238E27FC236}">
                <a16:creationId xmlns:a16="http://schemas.microsoft.com/office/drawing/2014/main" id="{39FD5CD9-F8A4-454D-B5B1-7739A5269610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824003" y="3710899"/>
            <a:ext cx="3214022" cy="139638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28DFEEB6-FD09-7647-A89C-1C28B2EBD955}"/>
              </a:ext>
            </a:extLst>
          </p:cNvPr>
          <p:cNvSpPr/>
          <p:nvPr/>
        </p:nvSpPr>
        <p:spPr>
          <a:xfrm>
            <a:off x="10538163" y="6053647"/>
            <a:ext cx="1005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更多选择</a:t>
            </a:r>
            <a:endParaRPr lang="zh-CN" altLang="en-US" sz="1400" b="1" dirty="0"/>
          </a:p>
        </p:txBody>
      </p:sp>
      <p:cxnSp>
        <p:nvCxnSpPr>
          <p:cNvPr id="27" name="直接箭头连接符 28">
            <a:extLst>
              <a:ext uri="{FF2B5EF4-FFF2-40B4-BE49-F238E27FC236}">
                <a16:creationId xmlns:a16="http://schemas.microsoft.com/office/drawing/2014/main" id="{00E398EA-9A17-164D-A186-A8F429638331}"/>
              </a:ext>
            </a:extLst>
          </p:cNvPr>
          <p:cNvCxnSpPr>
            <a:cxnSpLocks/>
          </p:cNvCxnSpPr>
          <p:nvPr/>
        </p:nvCxnSpPr>
        <p:spPr>
          <a:xfrm flipH="1">
            <a:off x="502433" y="1327766"/>
            <a:ext cx="185273" cy="10342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C7877BE-9C27-D644-9BB4-7019DFE8E40B}"/>
              </a:ext>
            </a:extLst>
          </p:cNvPr>
          <p:cNvSpPr txBox="1"/>
          <p:nvPr/>
        </p:nvSpPr>
        <p:spPr>
          <a:xfrm>
            <a:off x="48193" y="1049487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需提供白名单开通此功能权限</a:t>
            </a:r>
          </a:p>
        </p:txBody>
      </p:sp>
    </p:spTree>
    <p:extLst>
      <p:ext uri="{BB962C8B-B14F-4D97-AF65-F5344CB8AC3E}">
        <p14:creationId xmlns:p14="http://schemas.microsoft.com/office/powerpoint/2010/main" val="2754299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145CE39C-D48E-7F4E-BDB7-E1A465F1CF7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6909" y="968571"/>
            <a:ext cx="1872000" cy="4284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59510" y="190295"/>
            <a:ext cx="8825701" cy="338461"/>
          </a:xfrm>
        </p:spPr>
        <p:txBody>
          <a:bodyPr/>
          <a:lstStyle/>
          <a:p>
            <a:r>
              <a:rPr lang="en-US" altLang="zh-CN" dirty="0">
                <a:latin typeface=""/>
                <a:ea typeface="微软雅黑" panose="020B0503020204020204" pitchFamily="34" charset="-122"/>
                <a:sym typeface=""/>
              </a:rPr>
              <a:t>7.3</a:t>
            </a:r>
            <a:r>
              <a:rPr lang="zh-CN" altLang="en-US" dirty="0">
                <a:latin typeface=""/>
                <a:ea typeface="微软雅黑" panose="020B0503020204020204" pitchFamily="34" charset="-122"/>
                <a:sym typeface=""/>
              </a:rPr>
              <a:t> 基层人员：</a:t>
            </a:r>
            <a:r>
              <a:rPr lang="zh-CN" altLang="en-US" spc="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任务领取、单位管理、编码发放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灯片编号占位符 7">
            <a:extLst>
              <a:ext uri="{FF2B5EF4-FFF2-40B4-BE49-F238E27FC236}">
                <a16:creationId xmlns:a16="http://schemas.microsoft.com/office/drawing/2014/main" id="{CA599B50-1888-C14F-A1AA-C83953E16028}"/>
              </a:ext>
            </a:extLst>
          </p:cNvPr>
          <p:cNvSpPr txBox="1">
            <a:spLocks/>
          </p:cNvSpPr>
          <p:nvPr/>
        </p:nvSpPr>
        <p:spPr>
          <a:xfrm>
            <a:off x="10493375" y="6538913"/>
            <a:ext cx="1698625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>
                <a:latin typeface=""/>
                <a:ea typeface="微软雅黑" panose="020B0503020204020204" pitchFamily="34" charset="-122"/>
                <a:sym typeface=""/>
              </a:rPr>
              <a:pPr/>
              <a:t>43</a:t>
            </a:fld>
            <a:endParaRPr lang="en-US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47" name="灯片编号占位符 7">
            <a:extLst>
              <a:ext uri="{FF2B5EF4-FFF2-40B4-BE49-F238E27FC236}">
                <a16:creationId xmlns:a16="http://schemas.microsoft.com/office/drawing/2014/main" id="{B028449E-849F-4441-B452-7562D526B310}"/>
              </a:ext>
            </a:extLst>
          </p:cNvPr>
          <p:cNvSpPr txBox="1">
            <a:spLocks/>
          </p:cNvSpPr>
          <p:nvPr/>
        </p:nvSpPr>
        <p:spPr>
          <a:xfrm>
            <a:off x="10493375" y="6538913"/>
            <a:ext cx="1698625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>
                <a:latin typeface=""/>
                <a:ea typeface="微软雅黑" panose="020B0503020204020204" pitchFamily="34" charset="-122"/>
                <a:sym typeface=""/>
              </a:rPr>
              <a:pPr/>
              <a:t>43</a:t>
            </a:fld>
            <a:endParaRPr lang="en-US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E40566-449B-D14C-9B55-671A6D0C6D15}"/>
              </a:ext>
            </a:extLst>
          </p:cNvPr>
          <p:cNvSpPr/>
          <p:nvPr/>
        </p:nvSpPr>
        <p:spPr>
          <a:xfrm>
            <a:off x="957575" y="5497248"/>
            <a:ext cx="1745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手动添加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默认规则</a:t>
            </a:r>
          </a:p>
          <a:p>
            <a:pPr algn="ctr"/>
            <a:endParaRPr lang="zh-CN" alt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8C8D395-5C41-3B43-B525-78E28EAE715A}"/>
              </a:ext>
            </a:extLst>
          </p:cNvPr>
          <p:cNvSpPr/>
          <p:nvPr/>
        </p:nvSpPr>
        <p:spPr>
          <a:xfrm>
            <a:off x="831566" y="4155811"/>
            <a:ext cx="1872000" cy="7506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1DC57F7-EC63-B542-8BC1-AA873EC776D4}"/>
              </a:ext>
            </a:extLst>
          </p:cNvPr>
          <p:cNvSpPr/>
          <p:nvPr/>
        </p:nvSpPr>
        <p:spPr>
          <a:xfrm>
            <a:off x="4689990" y="1658725"/>
            <a:ext cx="6192981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纵向部门基层工作者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向上两级管理者；区委书记、区长（分管副区长，区里提供名单）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街道基层工作者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街道书记、主任；区委书记、区长（分管副区长，区里提供名单）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BE4426-C8B5-9E40-AB2F-9B53621477DE}"/>
              </a:ext>
            </a:extLst>
          </p:cNvPr>
          <p:cNvSpPr/>
          <p:nvPr/>
        </p:nvSpPr>
        <p:spPr>
          <a:xfrm>
            <a:off x="4723289" y="348964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手动添加、京办约束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E80087D-C0D3-1A47-86FF-2B0AFAAC06FD}"/>
              </a:ext>
            </a:extLst>
          </p:cNvPr>
          <p:cNvSpPr/>
          <p:nvPr/>
        </p:nvSpPr>
        <p:spPr>
          <a:xfrm>
            <a:off x="4698349" y="115536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纵横区分、自动共享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4" name="直接连接符 3">
            <a:extLst>
              <a:ext uri="{FF2B5EF4-FFF2-40B4-BE49-F238E27FC236}">
                <a16:creationId xmlns:a16="http://schemas.microsoft.com/office/drawing/2014/main" id="{1A9DD241-A374-6549-96A8-B5CB1B244304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611468" y="3674312"/>
            <a:ext cx="2111821" cy="105401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5">
            <a:extLst>
              <a:ext uri="{FF2B5EF4-FFF2-40B4-BE49-F238E27FC236}">
                <a16:creationId xmlns:a16="http://schemas.microsoft.com/office/drawing/2014/main" id="{B85BBFEA-6148-8440-B0CC-CBD05C9BE65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611468" y="1340028"/>
            <a:ext cx="2086881" cy="310079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ACE0AA84-A26B-F842-9CE7-88C4D1C34832}"/>
              </a:ext>
            </a:extLst>
          </p:cNvPr>
          <p:cNvSpPr/>
          <p:nvPr/>
        </p:nvSpPr>
        <p:spPr>
          <a:xfrm>
            <a:off x="4699539" y="3942171"/>
            <a:ext cx="35352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按照京办通讯录可见和添加规则约束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权限分享后可以传递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CCCFCEE-6A1C-EE47-AA08-36F5723EF5F2}"/>
              </a:ext>
            </a:extLst>
          </p:cNvPr>
          <p:cNvSpPr/>
          <p:nvPr/>
        </p:nvSpPr>
        <p:spPr>
          <a:xfrm>
            <a:off x="4730341" y="4955583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从任务设置菜单可再次进入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731DAF37-34AE-1844-B863-2A48919B4A5F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9515" y="3292606"/>
            <a:ext cx="1242809" cy="22607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29" name="肘形连接符 28">
            <a:extLst>
              <a:ext uri="{FF2B5EF4-FFF2-40B4-BE49-F238E27FC236}">
                <a16:creationId xmlns:a16="http://schemas.microsoft.com/office/drawing/2014/main" id="{707FB138-9187-3244-8723-F43789C377E8}"/>
              </a:ext>
            </a:extLst>
          </p:cNvPr>
          <p:cNvCxnSpPr>
            <a:cxnSpLocks/>
            <a:stCxn id="30" idx="2"/>
            <a:endCxn id="15" idx="2"/>
          </p:cNvCxnSpPr>
          <p:nvPr/>
        </p:nvCxnSpPr>
        <p:spPr>
          <a:xfrm rot="5400000">
            <a:off x="5066817" y="1931900"/>
            <a:ext cx="852323" cy="7324813"/>
          </a:xfrm>
          <a:prstGeom prst="bentConnector3">
            <a:avLst>
              <a:gd name="adj1" fmla="val 12682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E3388C8-2419-E94C-8D0C-8C437B4E2959}"/>
              </a:ext>
            </a:extLst>
          </p:cNvPr>
          <p:cNvSpPr/>
          <p:nvPr/>
        </p:nvSpPr>
        <p:spPr>
          <a:xfrm>
            <a:off x="9000883" y="4728330"/>
            <a:ext cx="309001" cy="439815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7293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9B2049DA-4889-7743-A8B7-31501A40387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821" y="1798333"/>
            <a:ext cx="1872000" cy="4284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6" name="图片 5"/>
          <p:cNvPicPr>
            <a:picLocks/>
          </p:cNvPicPr>
          <p:nvPr/>
        </p:nvPicPr>
        <p:blipFill rotWithShape="1">
          <a:blip r:embed="rId4"/>
          <a:srcRect b="21130"/>
          <a:stretch/>
        </p:blipFill>
        <p:spPr>
          <a:xfrm>
            <a:off x="7461721" y="1717199"/>
            <a:ext cx="1872000" cy="4284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5" name="图片 4"/>
          <p:cNvPicPr>
            <a:picLocks/>
          </p:cNvPicPr>
          <p:nvPr/>
        </p:nvPicPr>
        <p:blipFill rotWithShape="1">
          <a:blip r:embed="rId5"/>
          <a:srcRect b="22196"/>
          <a:stretch/>
        </p:blipFill>
        <p:spPr>
          <a:xfrm>
            <a:off x="4638298" y="1752438"/>
            <a:ext cx="1872000" cy="4284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"/>
                <a:ea typeface="微软雅黑" panose="020B0503020204020204" pitchFamily="34" charset="-122"/>
                <a:sym typeface=""/>
              </a:rPr>
              <a:t>9.2</a:t>
            </a:r>
            <a:r>
              <a:rPr lang="zh-CN" altLang="en-US" dirty="0">
                <a:latin typeface=""/>
                <a:ea typeface="微软雅黑" panose="020B0503020204020204" pitchFamily="34" charset="-122"/>
                <a:sym typeface=""/>
              </a:rPr>
              <a:t> 市级管理部门：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  <a:sym typeface="Microsoft YaHei"/>
              </a:rPr>
              <a:t>报表规则、进度追踪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8" name="连接符: 肘形 22">
            <a:extLst>
              <a:ext uri="{FF2B5EF4-FFF2-40B4-BE49-F238E27FC236}">
                <a16:creationId xmlns:a16="http://schemas.microsoft.com/office/drawing/2014/main" id="{88F05297-E8F1-5642-B5BB-E32F6FE6C4FA}"/>
              </a:ext>
            </a:extLst>
          </p:cNvPr>
          <p:cNvCxnSpPr>
            <a:cxnSpLocks/>
            <a:stCxn id="73" idx="3"/>
            <a:endCxn id="4" idx="1"/>
          </p:cNvCxnSpPr>
          <p:nvPr/>
        </p:nvCxnSpPr>
        <p:spPr>
          <a:xfrm>
            <a:off x="1921403" y="2119389"/>
            <a:ext cx="417439" cy="1820944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80E3B0D9-4A54-7A41-9A92-E7DC156456F8}"/>
              </a:ext>
            </a:extLst>
          </p:cNvPr>
          <p:cNvSpPr/>
          <p:nvPr/>
        </p:nvSpPr>
        <p:spPr>
          <a:xfrm>
            <a:off x="451039" y="6151860"/>
            <a:ext cx="100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spc="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任务列表</a:t>
            </a:r>
            <a:endParaRPr lang="zh-CN" alt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C6316DD-D23B-4549-BA39-2DF940DA433B}"/>
              </a:ext>
            </a:extLst>
          </p:cNvPr>
          <p:cNvSpPr/>
          <p:nvPr/>
        </p:nvSpPr>
        <p:spPr>
          <a:xfrm>
            <a:off x="4989383" y="6138160"/>
            <a:ext cx="1005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spc="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行业维度</a:t>
            </a:r>
            <a:endParaRPr lang="zh-CN" alt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灯片编号占位符 7">
            <a:extLst>
              <a:ext uri="{FF2B5EF4-FFF2-40B4-BE49-F238E27FC236}">
                <a16:creationId xmlns:a16="http://schemas.microsoft.com/office/drawing/2014/main" id="{B8E91B33-5214-D94C-859E-370FE6D2FB07}"/>
              </a:ext>
            </a:extLst>
          </p:cNvPr>
          <p:cNvSpPr txBox="1">
            <a:spLocks/>
          </p:cNvSpPr>
          <p:nvPr/>
        </p:nvSpPr>
        <p:spPr>
          <a:xfrm>
            <a:off x="10493375" y="6538913"/>
            <a:ext cx="1698625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>
                <a:latin typeface=""/>
                <a:ea typeface="微软雅黑" panose="020B0503020204020204" pitchFamily="34" charset="-122"/>
                <a:sym typeface=""/>
              </a:rPr>
              <a:pPr/>
              <a:t>44</a:t>
            </a:fld>
            <a:endParaRPr lang="en-US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cxnSp>
        <p:nvCxnSpPr>
          <p:cNvPr id="25" name="连接符: 肘形 22">
            <a:extLst>
              <a:ext uri="{FF2B5EF4-FFF2-40B4-BE49-F238E27FC236}">
                <a16:creationId xmlns:a16="http://schemas.microsoft.com/office/drawing/2014/main" id="{88F05297-E8F1-5642-B5BB-E32F6FE6C4F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464719" y="3919387"/>
            <a:ext cx="879609" cy="1988805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2D587F87-D568-DA4F-9B0E-8BF170471A4F}"/>
              </a:ext>
            </a:extLst>
          </p:cNvPr>
          <p:cNvSpPr/>
          <p:nvPr/>
        </p:nvSpPr>
        <p:spPr>
          <a:xfrm>
            <a:off x="4663847" y="5779945"/>
            <a:ext cx="1800872" cy="256493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C6316DD-D23B-4549-BA39-2DF940DA433B}"/>
              </a:ext>
            </a:extLst>
          </p:cNvPr>
          <p:cNvSpPr/>
          <p:nvPr/>
        </p:nvSpPr>
        <p:spPr>
          <a:xfrm>
            <a:off x="7777626" y="6151859"/>
            <a:ext cx="1005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spc="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下钻区县</a:t>
            </a:r>
            <a:endParaRPr lang="zh-CN" alt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C6316DD-D23B-4549-BA39-2DF940DA433B}"/>
              </a:ext>
            </a:extLst>
          </p:cNvPr>
          <p:cNvSpPr/>
          <p:nvPr/>
        </p:nvSpPr>
        <p:spPr>
          <a:xfrm>
            <a:off x="10565869" y="6151860"/>
            <a:ext cx="1005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spc="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下钻街道</a:t>
            </a:r>
            <a:endParaRPr lang="zh-CN" alt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D587F87-D568-DA4F-9B0E-8BF170471A4F}"/>
              </a:ext>
            </a:extLst>
          </p:cNvPr>
          <p:cNvSpPr/>
          <p:nvPr/>
        </p:nvSpPr>
        <p:spPr>
          <a:xfrm>
            <a:off x="7490498" y="5748996"/>
            <a:ext cx="1726246" cy="256493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标题 6"/>
          <p:cNvSpPr txBox="1">
            <a:spLocks/>
          </p:cNvSpPr>
          <p:nvPr/>
        </p:nvSpPr>
        <p:spPr>
          <a:xfrm>
            <a:off x="508020" y="744974"/>
            <a:ext cx="8825701" cy="338461"/>
          </a:xfrm>
          <a:prstGeom prst="rect">
            <a:avLst/>
          </a:prstGeom>
          <a:ln w="12700">
            <a:miter lim="400000"/>
          </a:ln>
        </p:spPr>
        <p:txBody>
          <a:bodyPr vert="horz" lIns="45719" tIns="45720" rIns="45719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rgbClr val="FF0000"/>
                </a:solidFill>
                <a:latin typeface=""/>
                <a:ea typeface="微软雅黑" panose="020B0503020204020204" pitchFamily="34" charset="-122"/>
                <a:sym typeface=""/>
              </a:rPr>
              <a:t>市级综合管理：市委书记、市长（分行业下钻地区）</a:t>
            </a:r>
            <a:endParaRPr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D587F87-D568-DA4F-9B0E-8BF170471A4F}"/>
              </a:ext>
            </a:extLst>
          </p:cNvPr>
          <p:cNvSpPr/>
          <p:nvPr/>
        </p:nvSpPr>
        <p:spPr>
          <a:xfrm>
            <a:off x="1456442" y="1991142"/>
            <a:ext cx="464961" cy="256493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3" name="连接符: 肘形 22">
            <a:extLst>
              <a:ext uri="{FF2B5EF4-FFF2-40B4-BE49-F238E27FC236}">
                <a16:creationId xmlns:a16="http://schemas.microsoft.com/office/drawing/2014/main" id="{88F05297-E8F1-5642-B5BB-E32F6FE6C4F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9216744" y="4015780"/>
            <a:ext cx="1034119" cy="1861463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849300" y="1083435"/>
            <a:ext cx="53887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注册单位数、注册登记簿数、登记簿进度滞后数、登记簿进度滞后率、已登记人数、本周期已检测人数、本周期检测率、昨日已检测人数、昨日检测率</a:t>
            </a:r>
          </a:p>
        </p:txBody>
      </p:sp>
      <p:cxnSp>
        <p:nvCxnSpPr>
          <p:cNvPr id="17" name="直接箭头连接符 16"/>
          <p:cNvCxnSpPr>
            <a:cxnSpLocks/>
            <a:stCxn id="14" idx="1"/>
          </p:cNvCxnSpPr>
          <p:nvPr/>
        </p:nvCxnSpPr>
        <p:spPr>
          <a:xfrm flipH="1">
            <a:off x="6417587" y="1314268"/>
            <a:ext cx="431713" cy="44347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/>
          </p:cNvPicPr>
          <p:nvPr/>
        </p:nvPicPr>
        <p:blipFill rotWithShape="1">
          <a:blip r:embed="rId6"/>
          <a:srcRect b="13871"/>
          <a:stretch/>
        </p:blipFill>
        <p:spPr>
          <a:xfrm>
            <a:off x="10269538" y="1721489"/>
            <a:ext cx="1872000" cy="4284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50F47B23-49A5-9A4E-998A-D05A9DB28CC6}"/>
              </a:ext>
            </a:extLst>
          </p:cNvPr>
          <p:cNvSpPr/>
          <p:nvPr/>
        </p:nvSpPr>
        <p:spPr>
          <a:xfrm>
            <a:off x="4628282" y="1207030"/>
            <a:ext cx="2038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可导出、下载日报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5A25107-A135-E64E-80D0-BB8E3DE13831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>
            <a:off x="5647404" y="1576362"/>
            <a:ext cx="704292" cy="40107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5F9F063-1F93-0146-8851-D3DADC6607C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338842" y="1798333"/>
            <a:ext cx="1872000" cy="4284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0" name="连接符: 肘形 22">
            <a:extLst>
              <a:ext uri="{FF2B5EF4-FFF2-40B4-BE49-F238E27FC236}">
                <a16:creationId xmlns:a16="http://schemas.microsoft.com/office/drawing/2014/main" id="{1F8C7A89-CDD9-8847-B058-9743B067379D}"/>
              </a:ext>
            </a:extLst>
          </p:cNvPr>
          <p:cNvCxnSpPr>
            <a:cxnSpLocks/>
            <a:stCxn id="31" idx="3"/>
            <a:endCxn id="5" idx="1"/>
          </p:cNvCxnSpPr>
          <p:nvPr/>
        </p:nvCxnSpPr>
        <p:spPr>
          <a:xfrm flipV="1">
            <a:off x="4093865" y="3894438"/>
            <a:ext cx="544433" cy="304014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5AFCAFCD-69E2-8E4A-BED2-75C1C35AB0D0}"/>
              </a:ext>
            </a:extLst>
          </p:cNvPr>
          <p:cNvSpPr/>
          <p:nvPr/>
        </p:nvSpPr>
        <p:spPr>
          <a:xfrm>
            <a:off x="2424039" y="3887533"/>
            <a:ext cx="1669826" cy="62183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7A541D3-D89B-7F48-8025-65366424341E}"/>
              </a:ext>
            </a:extLst>
          </p:cNvPr>
          <p:cNvSpPr/>
          <p:nvPr/>
        </p:nvSpPr>
        <p:spPr>
          <a:xfrm>
            <a:off x="769491" y="1189288"/>
            <a:ext cx="40028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kern="1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只有一种类型的权限时，不展示此页面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3E3CC382-686F-8547-8E52-887847EF7CC0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2770926" y="1497065"/>
            <a:ext cx="490459" cy="48870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0DC466A0-26A3-E540-8238-A12A645732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6228" y="1945694"/>
            <a:ext cx="191065" cy="17369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4B91751-910F-CD4D-90A0-ECBF93FABA3F}"/>
              </a:ext>
            </a:extLst>
          </p:cNvPr>
          <p:cNvSpPr/>
          <p:nvPr/>
        </p:nvSpPr>
        <p:spPr>
          <a:xfrm>
            <a:off x="6075701" y="1977441"/>
            <a:ext cx="551990" cy="298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6AFDD81-E4EC-0A4D-99D4-0FEF847BB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8096" y="1923921"/>
            <a:ext cx="191065" cy="17369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1028E51C-9221-0F45-ACB6-C39B229D6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8934" y="1952769"/>
            <a:ext cx="191065" cy="17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50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</a:rPr>
              <a:t>拟定运营策略（</a:t>
            </a:r>
            <a:r>
              <a:rPr lang="en-US" altLang="zh-CN" dirty="0">
                <a:solidFill>
                  <a:prstClr val="black"/>
                </a:solidFill>
              </a:rPr>
              <a:t>Strateg</a:t>
            </a:r>
            <a:r>
              <a:rPr lang="en-US" altLang="zh-CN" dirty="0">
                <a:solidFill>
                  <a:srgbClr val="C00000"/>
                </a:solidFill>
              </a:rPr>
              <a:t>y</a:t>
            </a:r>
            <a:r>
              <a:rPr lang="zh-CN" altLang="en-US" dirty="0">
                <a:solidFill>
                  <a:prstClr val="black"/>
                </a:solidFill>
              </a:rPr>
              <a:t>）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838200" y="1092530"/>
            <a:ext cx="10515600" cy="50844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面向客户：策划产品推广计划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lvl="1"/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推广方式：如何发起、如何传播、如何督导；（自上而下、自下而上）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lvl="1"/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配合框架：各部门如何一起协作，明确职责分工；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面向用户：培育产品使用体验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lvl="1"/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灌输产品理念，抢占用户心智；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lvl="1"/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提炼操作流程，制作实战视频；</a:t>
            </a:r>
            <a:endParaRPr lang="en-US" altLang="zh-CN" dirty="0"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lvl="1"/>
            <a:r>
              <a:rPr lang="zh-CN" altLang="en-US" dirty="0"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构建帮助中心，拟定客服话术；</a:t>
            </a:r>
          </a:p>
        </p:txBody>
      </p:sp>
    </p:spTree>
    <p:extLst>
      <p:ext uri="{BB962C8B-B14F-4D97-AF65-F5344CB8AC3E}">
        <p14:creationId xmlns:p14="http://schemas.microsoft.com/office/powerpoint/2010/main" val="37976033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A152E-8EE3-564A-B55C-9A106055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登记簿简介</a:t>
            </a:r>
            <a:endParaRPr kumimoji="1" lang="zh-CN" altLang="en-US" dirty="0"/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14E95493-7BE1-BF40-8ABC-3DD8CBF70C25}"/>
              </a:ext>
            </a:extLst>
          </p:cNvPr>
          <p:cNvSpPr txBox="1">
            <a:spLocks/>
          </p:cNvSpPr>
          <p:nvPr/>
        </p:nvSpPr>
        <p:spPr>
          <a:xfrm>
            <a:off x="71755" y="601442"/>
            <a:ext cx="12048490" cy="76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742950">
              <a:lnSpc>
                <a:spcPct val="150000"/>
              </a:lnSpc>
              <a:defRPr sz="2000" spc="200">
                <a:solidFill>
                  <a:srgbClr val="0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800" dirty="0"/>
              <a:t>为落实精准防控、常态化防控要求，以单位为基本单元创建疫情防控重点人员信息台账，监测核酸检测执行效果，分级展示统计数据，筑牢防疫屏障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A4B8DD3-FCB8-4D65-83A3-677908AED56E}"/>
              </a:ext>
            </a:extLst>
          </p:cNvPr>
          <p:cNvSpPr/>
          <p:nvPr/>
        </p:nvSpPr>
        <p:spPr>
          <a:xfrm>
            <a:off x="368836" y="1477865"/>
            <a:ext cx="1980595" cy="4466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登记簿使用总览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6AFE04E-599B-49E2-84E7-F8BFC142A5BA}"/>
              </a:ext>
            </a:extLst>
          </p:cNvPr>
          <p:cNvGrpSpPr/>
          <p:nvPr/>
        </p:nvGrpSpPr>
        <p:grpSpPr>
          <a:xfrm>
            <a:off x="62129" y="2093375"/>
            <a:ext cx="7074387" cy="1938281"/>
            <a:chOff x="68432" y="2156435"/>
            <a:chExt cx="6285019" cy="193828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BDDCBB2-23CD-7242-8F2F-4A1B26F546C6}"/>
                </a:ext>
              </a:extLst>
            </p:cNvPr>
            <p:cNvSpPr/>
            <p:nvPr/>
          </p:nvSpPr>
          <p:spPr>
            <a:xfrm>
              <a:off x="68432" y="2968005"/>
              <a:ext cx="1150641" cy="519447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>
                <a:lnSpc>
                  <a:spcPct val="120000"/>
                </a:lnSpc>
              </a:pPr>
              <a:r>
                <a:rPr lang="zh-CN" altLang="en-US" sz="1050" b="1" spc="2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创建表单模板</a:t>
              </a:r>
              <a:endParaRPr lang="en-US" altLang="zh-CN" sz="1050" b="1" spc="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defTabSz="742950">
                <a:lnSpc>
                  <a:spcPct val="120000"/>
                </a:lnSpc>
              </a:pPr>
              <a:r>
                <a:rPr lang="zh-CN" altLang="en-US" sz="1050" b="1" spc="2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配置发放规则</a:t>
              </a:r>
              <a:endParaRPr lang="en-US" altLang="zh-CN" sz="1050" b="1" spc="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ís1îde">
              <a:extLst>
                <a:ext uri="{FF2B5EF4-FFF2-40B4-BE49-F238E27FC236}">
                  <a16:creationId xmlns:a16="http://schemas.microsoft.com/office/drawing/2014/main" id="{69B89FB0-1A5C-894C-A25B-E52D73A8CD7F}"/>
                </a:ext>
              </a:extLst>
            </p:cNvPr>
            <p:cNvSpPr/>
            <p:nvPr/>
          </p:nvSpPr>
          <p:spPr>
            <a:xfrm>
              <a:off x="633365" y="2706844"/>
              <a:ext cx="1156316" cy="289110"/>
            </a:xfrm>
            <a:prstGeom prst="roundRect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8384" tIns="34992" rIns="48384" bIns="24192" anchor="ctr">
              <a:noAutofit/>
            </a:bodyPr>
            <a:lstStyle/>
            <a:p>
              <a:pPr algn="ctr" defTabSz="241957"/>
              <a:r>
                <a:rPr lang="zh-CN" altLang="en-US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政府领导</a:t>
              </a:r>
              <a:endParaRPr lang="en-US" altLang="zh-CN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ís1îde">
              <a:extLst>
                <a:ext uri="{FF2B5EF4-FFF2-40B4-BE49-F238E27FC236}">
                  <a16:creationId xmlns:a16="http://schemas.microsoft.com/office/drawing/2014/main" id="{96541885-1E4D-EA4B-8F09-2550D2A3B1F4}"/>
                </a:ext>
              </a:extLst>
            </p:cNvPr>
            <p:cNvSpPr/>
            <p:nvPr/>
          </p:nvSpPr>
          <p:spPr>
            <a:xfrm>
              <a:off x="2227210" y="2156435"/>
              <a:ext cx="1113120" cy="320136"/>
            </a:xfrm>
            <a:prstGeom prst="roundRect">
              <a:avLst/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8384" tIns="34992" rIns="48384" bIns="24192" anchor="ctr">
              <a:noAutofit/>
            </a:bodyPr>
            <a:lstStyle/>
            <a:p>
              <a:pPr algn="ctr" defTabSz="241957"/>
              <a:r>
                <a:rPr lang="zh-CN" altLang="en-US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基层工作者</a:t>
              </a:r>
              <a:endParaRPr lang="en-US" altLang="zh-CN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ís1îde">
              <a:extLst>
                <a:ext uri="{FF2B5EF4-FFF2-40B4-BE49-F238E27FC236}">
                  <a16:creationId xmlns:a16="http://schemas.microsoft.com/office/drawing/2014/main" id="{6C77F48B-EB51-3741-8761-0C4EC7B19692}"/>
                </a:ext>
              </a:extLst>
            </p:cNvPr>
            <p:cNvSpPr/>
            <p:nvPr/>
          </p:nvSpPr>
          <p:spPr>
            <a:xfrm>
              <a:off x="3698505" y="2706845"/>
              <a:ext cx="1156317" cy="28910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8384" tIns="34992" rIns="48384" bIns="24192" anchor="ctr">
              <a:noAutofit/>
            </a:bodyPr>
            <a:lstStyle/>
            <a:p>
              <a:pPr algn="ctr" defTabSz="241957"/>
              <a:r>
                <a:rPr lang="zh-CN" altLang="en-US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单位管理员</a:t>
              </a:r>
              <a:endParaRPr lang="en-US" altLang="zh-CN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ís1îde">
              <a:extLst>
                <a:ext uri="{FF2B5EF4-FFF2-40B4-BE49-F238E27FC236}">
                  <a16:creationId xmlns:a16="http://schemas.microsoft.com/office/drawing/2014/main" id="{96759AFC-D7FB-464C-9BB4-FF4FC0115189}"/>
                </a:ext>
              </a:extLst>
            </p:cNvPr>
            <p:cNvSpPr/>
            <p:nvPr/>
          </p:nvSpPr>
          <p:spPr>
            <a:xfrm>
              <a:off x="5197134" y="2706844"/>
              <a:ext cx="1156317" cy="2891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8384" tIns="34992" rIns="48384" bIns="24192" anchor="ctr">
              <a:noAutofit/>
            </a:bodyPr>
            <a:lstStyle/>
            <a:p>
              <a:pPr algn="ctr" defTabSz="241957"/>
              <a:r>
                <a:rPr lang="zh-CN" altLang="en-US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单位员工</a:t>
              </a:r>
              <a:endParaRPr lang="en-US" altLang="zh-CN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28" name="直线箭头连接符 78">
              <a:extLst>
                <a:ext uri="{FF2B5EF4-FFF2-40B4-BE49-F238E27FC236}">
                  <a16:creationId xmlns:a16="http://schemas.microsoft.com/office/drawing/2014/main" id="{B41235FA-42AB-A44A-B67C-4BB3EF2CEBA6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4854822" y="2851399"/>
              <a:ext cx="34231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0E82E1F-AE72-FD4A-BBD9-46E90A6BC2D0}"/>
                </a:ext>
              </a:extLst>
            </p:cNvPr>
            <p:cNvSpPr/>
            <p:nvPr/>
          </p:nvSpPr>
          <p:spPr>
            <a:xfrm>
              <a:off x="5365072" y="2965660"/>
              <a:ext cx="820440" cy="519447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>
                <a:lnSpc>
                  <a:spcPct val="120000"/>
                </a:lnSpc>
              </a:pPr>
              <a:r>
                <a:rPr lang="zh-CN" altLang="en-US" sz="1050" b="1" spc="2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扫码认证</a:t>
              </a:r>
              <a:endParaRPr lang="en-US" altLang="zh-CN" sz="1050" b="1" spc="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defTabSz="742950">
                <a:lnSpc>
                  <a:spcPct val="120000"/>
                </a:lnSpc>
              </a:pPr>
              <a:r>
                <a:rPr lang="zh-CN" altLang="en-US" sz="1050" b="1" spc="2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填报信息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BE99FFF-F083-F144-9E20-F668C668ADA9}"/>
                </a:ext>
              </a:extLst>
            </p:cNvPr>
            <p:cNvSpPr/>
            <p:nvPr/>
          </p:nvSpPr>
          <p:spPr>
            <a:xfrm>
              <a:off x="4193371" y="2967065"/>
              <a:ext cx="977186" cy="519447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>
                <a:lnSpc>
                  <a:spcPct val="120000"/>
                </a:lnSpc>
              </a:pPr>
              <a:r>
                <a:rPr lang="zh-CN" altLang="en-US" sz="1050" b="1" spc="2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台账管理</a:t>
              </a:r>
              <a:endParaRPr lang="en-US" altLang="zh-CN" sz="1050" b="1" spc="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defTabSz="742950">
                <a:lnSpc>
                  <a:spcPct val="120000"/>
                </a:lnSpc>
              </a:pPr>
              <a:r>
                <a:rPr lang="zh-CN" altLang="en-US" sz="1050" b="1" spc="2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结果查看</a:t>
              </a:r>
              <a:endParaRPr lang="en-US" altLang="zh-CN" sz="1050" b="1" spc="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31" name="连接符: 肘形 22">
              <a:extLst>
                <a:ext uri="{FF2B5EF4-FFF2-40B4-BE49-F238E27FC236}">
                  <a16:creationId xmlns:a16="http://schemas.microsoft.com/office/drawing/2014/main" id="{ADE3DB42-1AD7-394C-AD60-F9900C5AD30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740996" y="1460286"/>
              <a:ext cx="1" cy="3071334"/>
            </a:xfrm>
            <a:prstGeom prst="bentConnector3">
              <a:avLst>
                <a:gd name="adj1" fmla="val -22860000000"/>
              </a:avLst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78">
              <a:extLst>
                <a:ext uri="{FF2B5EF4-FFF2-40B4-BE49-F238E27FC236}">
                  <a16:creationId xmlns:a16="http://schemas.microsoft.com/office/drawing/2014/main" id="{954D0705-0463-B541-881F-CE76C4BC5EC8}"/>
                </a:ext>
              </a:extLst>
            </p:cNvPr>
            <p:cNvCxnSpPr>
              <a:cxnSpLocks/>
              <a:stCxn id="24" idx="0"/>
              <a:endCxn id="25" idx="1"/>
            </p:cNvCxnSpPr>
            <p:nvPr/>
          </p:nvCxnSpPr>
          <p:spPr>
            <a:xfrm rot="5400000" flipH="1" flipV="1">
              <a:off x="1524196" y="2003831"/>
              <a:ext cx="390341" cy="1015687"/>
            </a:xfrm>
            <a:prstGeom prst="bentConnector2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右箭头 17">
              <a:extLst>
                <a:ext uri="{FF2B5EF4-FFF2-40B4-BE49-F238E27FC236}">
                  <a16:creationId xmlns:a16="http://schemas.microsoft.com/office/drawing/2014/main" id="{9F947CCB-22BC-EB47-A977-E968A1683C2E}"/>
                </a:ext>
              </a:extLst>
            </p:cNvPr>
            <p:cNvSpPr/>
            <p:nvPr/>
          </p:nvSpPr>
          <p:spPr>
            <a:xfrm rot="10800000">
              <a:off x="455950" y="3606097"/>
              <a:ext cx="5822044" cy="13786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C00000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06C3B89-A781-034B-B8B0-0234A553A08E}"/>
                </a:ext>
              </a:extLst>
            </p:cNvPr>
            <p:cNvSpPr/>
            <p:nvPr/>
          </p:nvSpPr>
          <p:spPr>
            <a:xfrm>
              <a:off x="1764547" y="3595078"/>
              <a:ext cx="3076620" cy="499638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742950">
                <a:lnSpc>
                  <a:spcPct val="150000"/>
                </a:lnSpc>
                <a:defRPr/>
              </a:pPr>
              <a:r>
                <a:rPr lang="zh-CN" altLang="en-US" sz="11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/>
                  <a:sym typeface="Microsoft YaHei"/>
                </a:rPr>
                <a:t>后台比对、统计结果多级共享</a:t>
              </a:r>
              <a:endParaRPr lang="en-US" altLang="zh-CN" sz="11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  <a:sym typeface="Microsoft YaHei"/>
              </a:endParaRPr>
            </a:p>
          </p:txBody>
        </p:sp>
        <p:cxnSp>
          <p:nvCxnSpPr>
            <p:cNvPr id="37" name="直线箭头连接符 78">
              <a:extLst>
                <a:ext uri="{FF2B5EF4-FFF2-40B4-BE49-F238E27FC236}">
                  <a16:creationId xmlns:a16="http://schemas.microsoft.com/office/drawing/2014/main" id="{2C70B5F2-8CF9-D843-97E2-EAB70B670579}"/>
                </a:ext>
              </a:extLst>
            </p:cNvPr>
            <p:cNvCxnSpPr>
              <a:cxnSpLocks/>
              <a:stCxn id="25" idx="3"/>
              <a:endCxn id="26" idx="0"/>
            </p:cNvCxnSpPr>
            <p:nvPr/>
          </p:nvCxnSpPr>
          <p:spPr>
            <a:xfrm>
              <a:off x="3340330" y="2316503"/>
              <a:ext cx="936334" cy="390342"/>
            </a:xfrm>
            <a:prstGeom prst="bentConnector2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F42DF43E-B656-46BA-9B0E-AA913E3BB8AD}"/>
                </a:ext>
              </a:extLst>
            </p:cNvPr>
            <p:cNvSpPr/>
            <p:nvPr/>
          </p:nvSpPr>
          <p:spPr>
            <a:xfrm>
              <a:off x="1500045" y="2424526"/>
              <a:ext cx="2707249" cy="337249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42950">
                <a:lnSpc>
                  <a:spcPct val="120000"/>
                </a:lnSpc>
              </a:pPr>
              <a:r>
                <a:rPr lang="zh-CN" altLang="en-US" sz="1100" b="1" spc="2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任务领取、单位管理、编码发放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A703673-4633-4241-84F5-0109507227AD}"/>
                </a:ext>
              </a:extLst>
            </p:cNvPr>
            <p:cNvSpPr/>
            <p:nvPr/>
          </p:nvSpPr>
          <p:spPr>
            <a:xfrm>
              <a:off x="1607504" y="3225384"/>
              <a:ext cx="2559290" cy="337249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42950">
                <a:lnSpc>
                  <a:spcPct val="120000"/>
                </a:lnSpc>
              </a:pPr>
              <a:r>
                <a:rPr lang="zh-CN" altLang="en-US" sz="1100" b="1" spc="2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全市统一注册链接、单位申报</a:t>
              </a: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76E7A4DB-01B8-4AC4-9205-629D6A6437F0}"/>
              </a:ext>
            </a:extLst>
          </p:cNvPr>
          <p:cNvSpPr/>
          <p:nvPr/>
        </p:nvSpPr>
        <p:spPr>
          <a:xfrm>
            <a:off x="7857494" y="1477866"/>
            <a:ext cx="1621730" cy="4466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登记簿海报</a:t>
            </a:r>
          </a:p>
        </p:txBody>
      </p:sp>
      <p:sp>
        <p:nvSpPr>
          <p:cNvPr id="51" name="ís1îde">
            <a:extLst>
              <a:ext uri="{FF2B5EF4-FFF2-40B4-BE49-F238E27FC236}">
                <a16:creationId xmlns:a16="http://schemas.microsoft.com/office/drawing/2014/main" id="{9B1DA2F1-30BE-4FFE-AD96-8D0010B75A13}"/>
              </a:ext>
            </a:extLst>
          </p:cNvPr>
          <p:cNvSpPr/>
          <p:nvPr/>
        </p:nvSpPr>
        <p:spPr>
          <a:xfrm>
            <a:off x="1333362" y="4192094"/>
            <a:ext cx="1227827" cy="400464"/>
          </a:xfrm>
          <a:prstGeom prst="roundRect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349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政府领导</a:t>
            </a:r>
            <a:endParaRPr lang="en-US" altLang="zh-CN" sz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ís1îde">
            <a:extLst>
              <a:ext uri="{FF2B5EF4-FFF2-40B4-BE49-F238E27FC236}">
                <a16:creationId xmlns:a16="http://schemas.microsoft.com/office/drawing/2014/main" id="{47EDE226-9445-4287-B8E3-DE1793DF7704}"/>
              </a:ext>
            </a:extLst>
          </p:cNvPr>
          <p:cNvSpPr/>
          <p:nvPr/>
        </p:nvSpPr>
        <p:spPr>
          <a:xfrm>
            <a:off x="1333361" y="4845113"/>
            <a:ext cx="1227827" cy="400464"/>
          </a:xfrm>
          <a:prstGeom prst="roundRect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349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基层工作者</a:t>
            </a:r>
            <a:endParaRPr lang="en-US" altLang="zh-CN" sz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ís1îde">
            <a:extLst>
              <a:ext uri="{FF2B5EF4-FFF2-40B4-BE49-F238E27FC236}">
                <a16:creationId xmlns:a16="http://schemas.microsoft.com/office/drawing/2014/main" id="{504CFF44-5580-4BB0-8BB6-084AE9FB443C}"/>
              </a:ext>
            </a:extLst>
          </p:cNvPr>
          <p:cNvSpPr/>
          <p:nvPr/>
        </p:nvSpPr>
        <p:spPr>
          <a:xfrm>
            <a:off x="1333361" y="5498132"/>
            <a:ext cx="1227827" cy="39675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349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单位管理员</a:t>
            </a:r>
            <a:endParaRPr lang="en-US" altLang="zh-CN" sz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ís1îde">
            <a:extLst>
              <a:ext uri="{FF2B5EF4-FFF2-40B4-BE49-F238E27FC236}">
                <a16:creationId xmlns:a16="http://schemas.microsoft.com/office/drawing/2014/main" id="{51915A0E-1AD5-4BF1-AD50-57C70B6C0D0E}"/>
              </a:ext>
            </a:extLst>
          </p:cNvPr>
          <p:cNvSpPr/>
          <p:nvPr/>
        </p:nvSpPr>
        <p:spPr>
          <a:xfrm>
            <a:off x="1333361" y="6147445"/>
            <a:ext cx="1227827" cy="4231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384" tIns="34992" rIns="48384" bIns="24192" anchor="ctr">
            <a:noAutofit/>
          </a:bodyPr>
          <a:lstStyle/>
          <a:p>
            <a:pPr algn="ctr" defTabSz="241957"/>
            <a:r>
              <a: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单位员工</a:t>
            </a:r>
            <a:endParaRPr lang="en-US" altLang="zh-CN" sz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59A97988-4D35-4C81-AFC4-36244CF1C164}"/>
              </a:ext>
            </a:extLst>
          </p:cNvPr>
          <p:cNvCxnSpPr>
            <a:cxnSpLocks/>
            <a:stCxn id="51" idx="1"/>
            <a:endCxn id="52" idx="1"/>
          </p:cNvCxnSpPr>
          <p:nvPr/>
        </p:nvCxnSpPr>
        <p:spPr>
          <a:xfrm rot="10800000" flipV="1">
            <a:off x="1333362" y="4392326"/>
            <a:ext cx="1" cy="653019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C6A27267-96FB-462F-B340-C51C7E8A8119}"/>
              </a:ext>
            </a:extLst>
          </p:cNvPr>
          <p:cNvSpPr txBox="1"/>
          <p:nvPr/>
        </p:nvSpPr>
        <p:spPr>
          <a:xfrm>
            <a:off x="289608" y="4418753"/>
            <a:ext cx="85151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spc="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任务下发</a:t>
            </a:r>
            <a:endParaRPr lang="en-US" altLang="zh-CN" sz="1100" b="1" spc="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100" b="1" spc="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任务督办</a:t>
            </a:r>
            <a:endParaRPr lang="en-US" altLang="zh-CN" sz="1100" b="1" spc="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100" b="1" spc="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统计查看</a:t>
            </a:r>
          </a:p>
        </p:txBody>
      </p:sp>
      <p:cxnSp>
        <p:nvCxnSpPr>
          <p:cNvPr id="60" name="直接箭头连接符 56">
            <a:extLst>
              <a:ext uri="{FF2B5EF4-FFF2-40B4-BE49-F238E27FC236}">
                <a16:creationId xmlns:a16="http://schemas.microsoft.com/office/drawing/2014/main" id="{B6EDDD72-0BE4-420F-BB5B-220798CF8655}"/>
              </a:ext>
            </a:extLst>
          </p:cNvPr>
          <p:cNvCxnSpPr>
            <a:cxnSpLocks/>
            <a:endCxn id="53" idx="1"/>
          </p:cNvCxnSpPr>
          <p:nvPr/>
        </p:nvCxnSpPr>
        <p:spPr>
          <a:xfrm rot="5400000">
            <a:off x="1053706" y="5416852"/>
            <a:ext cx="559315" cy="3"/>
          </a:xfrm>
          <a:prstGeom prst="bentConnector4">
            <a:avLst>
              <a:gd name="adj1" fmla="val -224"/>
              <a:gd name="adj2" fmla="val 76201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B1895801-9AE6-4F62-9F2F-7D96AFC9AE5C}"/>
              </a:ext>
            </a:extLst>
          </p:cNvPr>
          <p:cNvSpPr txBox="1"/>
          <p:nvPr/>
        </p:nvSpPr>
        <p:spPr>
          <a:xfrm>
            <a:off x="219698" y="5230668"/>
            <a:ext cx="977751" cy="497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spc="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单位管理</a:t>
            </a:r>
            <a:endParaRPr lang="en-US" altLang="zh-CN" sz="1100" b="1" spc="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100" b="1" spc="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任务督办</a:t>
            </a:r>
          </a:p>
        </p:txBody>
      </p:sp>
      <p:cxnSp>
        <p:nvCxnSpPr>
          <p:cNvPr id="72" name="直接箭头连接符 56">
            <a:extLst>
              <a:ext uri="{FF2B5EF4-FFF2-40B4-BE49-F238E27FC236}">
                <a16:creationId xmlns:a16="http://schemas.microsoft.com/office/drawing/2014/main" id="{7E6A5327-EE4B-4B5A-B1FF-91A771117CA3}"/>
              </a:ext>
            </a:extLst>
          </p:cNvPr>
          <p:cNvCxnSpPr>
            <a:cxnSpLocks/>
          </p:cNvCxnSpPr>
          <p:nvPr/>
        </p:nvCxnSpPr>
        <p:spPr>
          <a:xfrm rot="5400000">
            <a:off x="1053709" y="6064851"/>
            <a:ext cx="559315" cy="3"/>
          </a:xfrm>
          <a:prstGeom prst="bentConnector4">
            <a:avLst>
              <a:gd name="adj1" fmla="val -224"/>
              <a:gd name="adj2" fmla="val 76201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906DDCCB-01B2-43A9-A22D-71828B9F2290}"/>
              </a:ext>
            </a:extLst>
          </p:cNvPr>
          <p:cNvSpPr txBox="1"/>
          <p:nvPr/>
        </p:nvSpPr>
        <p:spPr>
          <a:xfrm>
            <a:off x="216906" y="5875201"/>
            <a:ext cx="977751" cy="497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spc="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台账管理</a:t>
            </a:r>
            <a:endParaRPr lang="en-US" altLang="zh-CN" sz="1100" b="1" spc="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100" b="1" spc="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检测催办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97D997E-71F1-402E-8506-3ACD0681B937}"/>
              </a:ext>
            </a:extLst>
          </p:cNvPr>
          <p:cNvSpPr/>
          <p:nvPr/>
        </p:nvSpPr>
        <p:spPr>
          <a:xfrm>
            <a:off x="2680921" y="6071982"/>
            <a:ext cx="46042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单位管理员：</a:t>
            </a:r>
            <a:r>
              <a:rPr lang="zh-CN" altLang="en-US" sz="1400" dirty="0"/>
              <a:t>被单位指派负责定期核酸监测事项的工作人员（不一定是企业的负责人和管理者）。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23D9C42-BC3C-4175-B8FB-FF109623264F}"/>
              </a:ext>
            </a:extLst>
          </p:cNvPr>
          <p:cNvSpPr/>
          <p:nvPr/>
        </p:nvSpPr>
        <p:spPr>
          <a:xfrm>
            <a:off x="2679345" y="4678445"/>
            <a:ext cx="46043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基层工作者：</a:t>
            </a:r>
            <a:r>
              <a:rPr lang="zh-CN" altLang="en-US" sz="1400" dirty="0"/>
              <a:t>包括街道工作人员、垂管部门在区和街道分支机构的工作人员、国企中指派监督下属多个单位核酸进度的工作人员等。</a:t>
            </a:r>
            <a:endParaRPr lang="en-US" altLang="zh-CN" sz="1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A39FC38-5647-4ACE-A427-1C22B48A91D0}"/>
              </a:ext>
            </a:extLst>
          </p:cNvPr>
          <p:cNvSpPr/>
          <p:nvPr/>
        </p:nvSpPr>
        <p:spPr>
          <a:xfrm>
            <a:off x="2679344" y="4099001"/>
            <a:ext cx="45697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政府领导：</a:t>
            </a:r>
            <a:r>
              <a:rPr lang="zh-CN" altLang="en-US" sz="1400" dirty="0"/>
              <a:t>包括各级政府、垂管委办局、国企、事业单位的主要负责领导和负责核酸监测事项的分管领导。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22D265-5D3D-4D81-8BBD-5EE91FBB00DC}"/>
              </a:ext>
            </a:extLst>
          </p:cNvPr>
          <p:cNvSpPr/>
          <p:nvPr/>
        </p:nvSpPr>
        <p:spPr>
          <a:xfrm>
            <a:off x="2679361" y="5493803"/>
            <a:ext cx="4604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单位：</a:t>
            </a:r>
            <a:r>
              <a:rPr lang="zh-CN" altLang="en-US" sz="1400" dirty="0"/>
              <a:t>不是笼统的企业名称。需具体到在某街道的单位、分支机构、部门、门店等细分名称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F90F1A-7B64-4657-90B9-491D5C6D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4"/>
          <a:stretch/>
        </p:blipFill>
        <p:spPr>
          <a:xfrm>
            <a:off x="7857493" y="2051744"/>
            <a:ext cx="3836183" cy="4518819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B30533C-9947-4E90-8168-94BC58F91F38}"/>
              </a:ext>
            </a:extLst>
          </p:cNvPr>
          <p:cNvCxnSpPr/>
          <p:nvPr/>
        </p:nvCxnSpPr>
        <p:spPr>
          <a:xfrm>
            <a:off x="7441324" y="1734207"/>
            <a:ext cx="0" cy="476118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20671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A152E-8EE3-564A-B55C-9A106055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政府领导操作指南</a:t>
            </a:r>
            <a:endParaRPr kumimoji="1"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D8AE26F-ACD3-4065-8040-C2B1CF914B59}"/>
              </a:ext>
            </a:extLst>
          </p:cNvPr>
          <p:cNvSpPr/>
          <p:nvPr/>
        </p:nvSpPr>
        <p:spPr>
          <a:xfrm>
            <a:off x="1526327" y="1510030"/>
            <a:ext cx="2090600" cy="92388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权限开通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E28D8A6F-4FB0-4ABE-93A6-B62FBD485129}"/>
              </a:ext>
            </a:extLst>
          </p:cNvPr>
          <p:cNvSpPr/>
          <p:nvPr/>
        </p:nvSpPr>
        <p:spPr>
          <a:xfrm>
            <a:off x="4069221" y="1510030"/>
            <a:ext cx="2262973" cy="92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京办权限开通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hlinkClick r:id="rId2"/>
              </a:rPr>
              <a:t>操作手册 </a:t>
            </a:r>
            <a:r>
              <a:rPr lang="en-US" altLang="zh-CN" sz="2000" dirty="0">
                <a:solidFill>
                  <a:schemeClr val="tx1"/>
                </a:solidFill>
                <a:hlinkClick r:id="rId2"/>
              </a:rPr>
              <a:t>1.1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F7198D8A-58CD-4FCE-A54D-E326D4F37902}"/>
              </a:ext>
            </a:extLst>
          </p:cNvPr>
          <p:cNvSpPr/>
          <p:nvPr/>
        </p:nvSpPr>
        <p:spPr>
          <a:xfrm>
            <a:off x="7236775" y="1510030"/>
            <a:ext cx="2383597" cy="92629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统计数据权限开通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操作手册 </a:t>
            </a:r>
            <a:r>
              <a:rPr lang="en-US" altLang="zh-CN" sz="2000" dirty="0">
                <a:solidFill>
                  <a:schemeClr val="tx1"/>
                </a:solidFill>
              </a:rPr>
              <a:t>1.1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1C73625-FC85-41CB-A0C1-2BD4A2AD5EE3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6332194" y="1970770"/>
            <a:ext cx="904581" cy="240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A3C515DE-0B55-4F3F-9927-3A860616B245}"/>
              </a:ext>
            </a:extLst>
          </p:cNvPr>
          <p:cNvSpPr/>
          <p:nvPr/>
        </p:nvSpPr>
        <p:spPr>
          <a:xfrm>
            <a:off x="1526328" y="2876229"/>
            <a:ext cx="2090600" cy="92388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模板任务创建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3F7F8B48-DE9E-41D2-B000-32FB87AEE33F}"/>
              </a:ext>
            </a:extLst>
          </p:cNvPr>
          <p:cNvSpPr/>
          <p:nvPr/>
        </p:nvSpPr>
        <p:spPr>
          <a:xfrm>
            <a:off x="7236775" y="2878634"/>
            <a:ext cx="2262973" cy="92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创建模板任务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hlinkClick r:id="rId2"/>
              </a:rPr>
              <a:t>操作手册 </a:t>
            </a:r>
            <a:r>
              <a:rPr lang="en-US" altLang="zh-CN" sz="2000" dirty="0">
                <a:solidFill>
                  <a:schemeClr val="tx1"/>
                </a:solidFill>
                <a:hlinkClick r:id="rId2"/>
              </a:rPr>
              <a:t>1.2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8FBAD26C-48E4-4D9D-9101-EF4E866CD4CC}"/>
              </a:ext>
            </a:extLst>
          </p:cNvPr>
          <p:cNvSpPr/>
          <p:nvPr/>
        </p:nvSpPr>
        <p:spPr>
          <a:xfrm>
            <a:off x="4069220" y="2878634"/>
            <a:ext cx="2262973" cy="92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汇总受监管单位名单，提供主管、分管领导名单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1B86E08-0929-4A6B-9A92-224670947657}"/>
              </a:ext>
            </a:extLst>
          </p:cNvPr>
          <p:cNvCxnSpPr>
            <a:cxnSpLocks/>
            <a:stCxn id="49" idx="3"/>
            <a:endCxn id="46" idx="1"/>
          </p:cNvCxnSpPr>
          <p:nvPr/>
        </p:nvCxnSpPr>
        <p:spPr>
          <a:xfrm>
            <a:off x="6332192" y="3339374"/>
            <a:ext cx="904583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F1705BDA-EB12-4635-B21F-21DF0FE1015A}"/>
              </a:ext>
            </a:extLst>
          </p:cNvPr>
          <p:cNvSpPr/>
          <p:nvPr/>
        </p:nvSpPr>
        <p:spPr>
          <a:xfrm>
            <a:off x="1526327" y="4241886"/>
            <a:ext cx="2090600" cy="92388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统计信息查看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FA3325E-930C-45E0-B4C6-11F516D6C164}"/>
              </a:ext>
            </a:extLst>
          </p:cNvPr>
          <p:cNvSpPr/>
          <p:nvPr/>
        </p:nvSpPr>
        <p:spPr>
          <a:xfrm>
            <a:off x="4067614" y="5607543"/>
            <a:ext cx="2262973" cy="92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修改模板任务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hlinkClick r:id="rId2"/>
              </a:rPr>
              <a:t>操作手册 </a:t>
            </a:r>
            <a:r>
              <a:rPr lang="en-US" altLang="zh-CN" sz="2000" dirty="0">
                <a:solidFill>
                  <a:schemeClr val="tx1"/>
                </a:solidFill>
                <a:hlinkClick r:id="rId2"/>
              </a:rPr>
              <a:t>1.3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13F845E9-E72C-45F8-8EC1-0A330CE31CB4}"/>
              </a:ext>
            </a:extLst>
          </p:cNvPr>
          <p:cNvSpPr/>
          <p:nvPr/>
        </p:nvSpPr>
        <p:spPr>
          <a:xfrm>
            <a:off x="1526328" y="5607543"/>
            <a:ext cx="2090600" cy="92388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模板任务修改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05A8BA8-CF23-46EB-862A-24CA0D9F8532}"/>
              </a:ext>
            </a:extLst>
          </p:cNvPr>
          <p:cNvCxnSpPr>
            <a:cxnSpLocks/>
            <a:stCxn id="4" idx="2"/>
            <a:endCxn id="43" idx="0"/>
          </p:cNvCxnSpPr>
          <p:nvPr/>
        </p:nvCxnSpPr>
        <p:spPr>
          <a:xfrm>
            <a:off x="2571627" y="2433915"/>
            <a:ext cx="1" cy="442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047E253B-3AA3-4B53-8D32-8BD41D61F02B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074035" y="4702627"/>
            <a:ext cx="452292" cy="120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FD5E7709-A4DD-42EB-AC03-5A99E86CB616}"/>
              </a:ext>
            </a:extLst>
          </p:cNvPr>
          <p:cNvCxnSpPr>
            <a:cxnSpLocks/>
            <a:stCxn id="43" idx="1"/>
            <a:endCxn id="62" idx="1"/>
          </p:cNvCxnSpPr>
          <p:nvPr/>
        </p:nvCxnSpPr>
        <p:spPr>
          <a:xfrm rot="10800000" flipV="1">
            <a:off x="1526328" y="3338171"/>
            <a:ext cx="12880" cy="2731315"/>
          </a:xfrm>
          <a:prstGeom prst="bentConnector3">
            <a:avLst>
              <a:gd name="adj1" fmla="val 3514283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9DE9BE16-74A9-441D-AABA-1D365271D181}"/>
              </a:ext>
            </a:extLst>
          </p:cNvPr>
          <p:cNvSpPr/>
          <p:nvPr/>
        </p:nvSpPr>
        <p:spPr>
          <a:xfrm>
            <a:off x="4067615" y="4275131"/>
            <a:ext cx="2262973" cy="92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查看统计信息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hlinkClick r:id="rId2"/>
              </a:rPr>
              <a:t>操作手册 </a:t>
            </a:r>
            <a:r>
              <a:rPr lang="en-US" altLang="zh-CN" sz="2000" dirty="0">
                <a:solidFill>
                  <a:schemeClr val="tx1"/>
                </a:solidFill>
                <a:hlinkClick r:id="rId2"/>
              </a:rPr>
              <a:t>1.4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20B50FBE-4EE3-4FD5-B9E2-66EF2450CF86}"/>
              </a:ext>
            </a:extLst>
          </p:cNvPr>
          <p:cNvSpPr txBox="1"/>
          <p:nvPr/>
        </p:nvSpPr>
        <p:spPr>
          <a:xfrm>
            <a:off x="654042" y="818406"/>
            <a:ext cx="8648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政府领导例子：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某区区委书记、某区经济发展局负责核酸监测事项的副局长</a:t>
            </a:r>
          </a:p>
        </p:txBody>
      </p:sp>
    </p:spTree>
    <p:extLst>
      <p:ext uri="{BB962C8B-B14F-4D97-AF65-F5344CB8AC3E}">
        <p14:creationId xmlns:p14="http://schemas.microsoft.com/office/powerpoint/2010/main" val="191116831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A152E-8EE3-564A-B55C-9A106055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政府领导操作指南</a:t>
            </a:r>
            <a:endParaRPr kumimoji="1"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0452DED-BC81-49EC-8BFE-B51F8950524B}"/>
              </a:ext>
            </a:extLst>
          </p:cNvPr>
          <p:cNvGrpSpPr/>
          <p:nvPr/>
        </p:nvGrpSpPr>
        <p:grpSpPr>
          <a:xfrm>
            <a:off x="4677107" y="612133"/>
            <a:ext cx="2627586" cy="5303244"/>
            <a:chOff x="1008993" y="905331"/>
            <a:chExt cx="2627586" cy="5303244"/>
          </a:xfrm>
        </p:grpSpPr>
        <p:pic>
          <p:nvPicPr>
            <p:cNvPr id="15" name="Picture 1">
              <a:extLst>
                <a:ext uri="{FF2B5EF4-FFF2-40B4-BE49-F238E27FC236}">
                  <a16:creationId xmlns:a16="http://schemas.microsoft.com/office/drawing/2014/main" id="{03B1ADAC-8186-4E6A-AE1E-67E85BE79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08993" y="905331"/>
              <a:ext cx="2627586" cy="5303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4979069-2E03-4CAB-82C2-8771C294DDE9}"/>
                </a:ext>
              </a:extLst>
            </p:cNvPr>
            <p:cNvSpPr/>
            <p:nvPr/>
          </p:nvSpPr>
          <p:spPr>
            <a:xfrm>
              <a:off x="1124607" y="1429408"/>
              <a:ext cx="2354317" cy="4109544"/>
            </a:xfrm>
            <a:prstGeom prst="rect">
              <a:avLst/>
            </a:prstGeom>
            <a:gradFill>
              <a:gsLst>
                <a:gs pos="0">
                  <a:srgbClr val="F5F5F5"/>
                </a:gs>
                <a:gs pos="100000">
                  <a:srgbClr val="EBECE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16637C83-2081-436E-A640-771AE9FB5156}"/>
              </a:ext>
            </a:extLst>
          </p:cNvPr>
          <p:cNvSpPr txBox="1"/>
          <p:nvPr/>
        </p:nvSpPr>
        <p:spPr>
          <a:xfrm>
            <a:off x="4954216" y="601935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查看统计数据</a:t>
            </a:r>
          </a:p>
        </p:txBody>
      </p:sp>
      <p:pic>
        <p:nvPicPr>
          <p:cNvPr id="7" name="领导界面演示">
            <a:hlinkClick r:id="" action="ppaction://media"/>
            <a:extLst>
              <a:ext uri="{FF2B5EF4-FFF2-40B4-BE49-F238E27FC236}">
                <a16:creationId xmlns:a16="http://schemas.microsoft.com/office/drawing/2014/main" id="{DA3DFFBE-1255-401C-BA90-8B57D70796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17" r="-1"/>
          <a:stretch/>
        </p:blipFill>
        <p:spPr>
          <a:xfrm>
            <a:off x="4883139" y="842017"/>
            <a:ext cx="2215521" cy="482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5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A152E-8EE3-564A-B55C-9A106055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基层工作者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操作指南</a:t>
            </a:r>
            <a:endParaRPr kumimoji="1" lang="zh-CN" altLang="en-US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20B50FBE-4EE3-4FD5-B9E2-66EF2450CF86}"/>
              </a:ext>
            </a:extLst>
          </p:cNvPr>
          <p:cNvSpPr txBox="1"/>
          <p:nvPr/>
        </p:nvSpPr>
        <p:spPr>
          <a:xfrm>
            <a:off x="633124" y="819338"/>
            <a:ext cx="7879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基层工作者例子：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某区经信局工作人员、某街道市场监管所工作人员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450C87D-00C3-4062-944B-2F16EEA3A7A6}"/>
              </a:ext>
            </a:extLst>
          </p:cNvPr>
          <p:cNvGrpSpPr/>
          <p:nvPr/>
        </p:nvGrpSpPr>
        <p:grpSpPr>
          <a:xfrm>
            <a:off x="1528698" y="1510030"/>
            <a:ext cx="9938087" cy="5021398"/>
            <a:chOff x="1528698" y="1510030"/>
            <a:chExt cx="9938087" cy="5021398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CD8AE26F-ACD3-4065-8040-C2B1CF914B59}"/>
                </a:ext>
              </a:extLst>
            </p:cNvPr>
            <p:cNvSpPr/>
            <p:nvPr/>
          </p:nvSpPr>
          <p:spPr>
            <a:xfrm>
              <a:off x="1528698" y="1510030"/>
              <a:ext cx="2090600" cy="92388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权限开通</a:t>
              </a: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E28D8A6F-4FB0-4ABE-93A6-B62FBD485129}"/>
                </a:ext>
              </a:extLst>
            </p:cNvPr>
            <p:cNvSpPr/>
            <p:nvPr/>
          </p:nvSpPr>
          <p:spPr>
            <a:xfrm>
              <a:off x="4071592" y="1510030"/>
              <a:ext cx="2262973" cy="92147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C00000"/>
                  </a:solidFill>
                </a:rPr>
                <a:t>京办权限开通</a:t>
              </a:r>
              <a:endParaRPr lang="en-US" altLang="zh-CN" sz="2000" b="1" dirty="0">
                <a:solidFill>
                  <a:srgbClr val="C00000"/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hlinkClick r:id="rId2"/>
                </a:rPr>
                <a:t>操作手册 </a:t>
              </a:r>
              <a:r>
                <a:rPr lang="en-US" altLang="zh-CN" sz="2000" dirty="0">
                  <a:solidFill>
                    <a:schemeClr val="tx1"/>
                  </a:solidFill>
                  <a:hlinkClick r:id="rId2"/>
                </a:rPr>
                <a:t>1.1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A3C515DE-0B55-4F3F-9927-3A860616B245}"/>
                </a:ext>
              </a:extLst>
            </p:cNvPr>
            <p:cNvSpPr/>
            <p:nvPr/>
          </p:nvSpPr>
          <p:spPr>
            <a:xfrm>
              <a:off x="1528699" y="2876229"/>
              <a:ext cx="2090600" cy="92388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领取任务</a:t>
              </a: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3F7F8B48-DE9E-41D2-B000-32FB87AEE33F}"/>
                </a:ext>
              </a:extLst>
            </p:cNvPr>
            <p:cNvSpPr/>
            <p:nvPr/>
          </p:nvSpPr>
          <p:spPr>
            <a:xfrm>
              <a:off x="7239146" y="2878634"/>
              <a:ext cx="2262973" cy="92147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C00000"/>
                  </a:solidFill>
                </a:rPr>
                <a:t>领取模板任务</a:t>
              </a:r>
              <a:endParaRPr lang="en-US" altLang="zh-CN" sz="2000" b="1" dirty="0">
                <a:solidFill>
                  <a:srgbClr val="C00000"/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hlinkClick r:id="rId2"/>
                </a:rPr>
                <a:t>操作手册 </a:t>
              </a:r>
              <a:r>
                <a:rPr lang="en-US" altLang="zh-CN" sz="2000" dirty="0">
                  <a:solidFill>
                    <a:schemeClr val="tx1"/>
                  </a:solidFill>
                  <a:hlinkClick r:id="rId2"/>
                </a:rPr>
                <a:t>2.1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8FBAD26C-48E4-4D9D-9101-EF4E866CD4CC}"/>
                </a:ext>
              </a:extLst>
            </p:cNvPr>
            <p:cNvSpPr/>
            <p:nvPr/>
          </p:nvSpPr>
          <p:spPr>
            <a:xfrm>
              <a:off x="4071591" y="2878634"/>
              <a:ext cx="2262973" cy="92147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打开京办，点击工作台，进入核酸比对登记簿</a:t>
              </a: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A1B86E08-0929-4A6B-9A92-224670947657}"/>
                </a:ext>
              </a:extLst>
            </p:cNvPr>
            <p:cNvCxnSpPr>
              <a:cxnSpLocks/>
              <a:stCxn id="49" idx="3"/>
              <a:endCxn id="46" idx="1"/>
            </p:cNvCxnSpPr>
            <p:nvPr/>
          </p:nvCxnSpPr>
          <p:spPr>
            <a:xfrm>
              <a:off x="6334563" y="3339374"/>
              <a:ext cx="904583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F1705BDA-EB12-4635-B21F-21DF0FE1015A}"/>
                </a:ext>
              </a:extLst>
            </p:cNvPr>
            <p:cNvSpPr/>
            <p:nvPr/>
          </p:nvSpPr>
          <p:spPr>
            <a:xfrm>
              <a:off x="1528698" y="4241886"/>
              <a:ext cx="2090600" cy="92388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单位纳入监管</a:t>
              </a: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13F845E9-E72C-45F8-8EC1-0A330CE31CB4}"/>
                </a:ext>
              </a:extLst>
            </p:cNvPr>
            <p:cNvSpPr/>
            <p:nvPr/>
          </p:nvSpPr>
          <p:spPr>
            <a:xfrm>
              <a:off x="1528699" y="5607543"/>
              <a:ext cx="2090600" cy="92388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单位管理</a:t>
              </a: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705A8BA8-CF23-46EB-862A-24CA0D9F8532}"/>
                </a:ext>
              </a:extLst>
            </p:cNvPr>
            <p:cNvCxnSpPr>
              <a:stCxn id="4" idx="2"/>
              <a:endCxn id="43" idx="0"/>
            </p:cNvCxnSpPr>
            <p:nvPr/>
          </p:nvCxnSpPr>
          <p:spPr>
            <a:xfrm>
              <a:off x="2573998" y="2433915"/>
              <a:ext cx="1" cy="44231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41D31F41-9C01-4DCD-901E-A3A7F7D72211}"/>
                </a:ext>
              </a:extLst>
            </p:cNvPr>
            <p:cNvCxnSpPr/>
            <p:nvPr/>
          </p:nvCxnSpPr>
          <p:spPr>
            <a:xfrm>
              <a:off x="2565336" y="3799030"/>
              <a:ext cx="1" cy="44231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4E6CDCDB-52EB-4C5C-9982-E9C9E029CCD9}"/>
                </a:ext>
              </a:extLst>
            </p:cNvPr>
            <p:cNvCxnSpPr/>
            <p:nvPr/>
          </p:nvCxnSpPr>
          <p:spPr>
            <a:xfrm>
              <a:off x="2565335" y="5165229"/>
              <a:ext cx="1" cy="44231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EEDC2E03-3574-4666-9290-EE12D474830E}"/>
                </a:ext>
              </a:extLst>
            </p:cNvPr>
            <p:cNvSpPr/>
            <p:nvPr/>
          </p:nvSpPr>
          <p:spPr>
            <a:xfrm>
              <a:off x="4071592" y="5607543"/>
              <a:ext cx="2262973" cy="92147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C00000"/>
                  </a:solidFill>
                </a:rPr>
                <a:t>单位管理</a:t>
              </a:r>
              <a:endParaRPr lang="en-US" altLang="zh-CN" sz="2000" b="1" dirty="0">
                <a:solidFill>
                  <a:srgbClr val="C00000"/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hlinkClick r:id="rId2"/>
                </a:rPr>
                <a:t>操作手册 </a:t>
              </a:r>
              <a:r>
                <a:rPr lang="en-US" altLang="zh-CN" sz="2000" dirty="0">
                  <a:solidFill>
                    <a:schemeClr val="tx1"/>
                  </a:solidFill>
                  <a:hlinkClick r:id="rId2"/>
                </a:rPr>
                <a:t>2.3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E32269F8-6A1A-45EF-8838-13F00BAD7DB4}"/>
                </a:ext>
              </a:extLst>
            </p:cNvPr>
            <p:cNvSpPr/>
            <p:nvPr/>
          </p:nvSpPr>
          <p:spPr>
            <a:xfrm>
              <a:off x="4071592" y="4197505"/>
              <a:ext cx="2288354" cy="352928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单位自主申领编码</a:t>
              </a: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35AA9B5A-6A00-4CF3-97C7-92D97A1527A8}"/>
                </a:ext>
              </a:extLst>
            </p:cNvPr>
            <p:cNvSpPr/>
            <p:nvPr/>
          </p:nvSpPr>
          <p:spPr>
            <a:xfrm>
              <a:off x="4071592" y="4889199"/>
              <a:ext cx="2288354" cy="352928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单位未申领编码</a:t>
              </a:r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114A057E-6545-4C2C-BA28-93111B89859F}"/>
                </a:ext>
              </a:extLst>
            </p:cNvPr>
            <p:cNvSpPr/>
            <p:nvPr/>
          </p:nvSpPr>
          <p:spPr>
            <a:xfrm>
              <a:off x="6676340" y="4070834"/>
              <a:ext cx="2010684" cy="54320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联系单位管理员获取单位蓝码</a:t>
              </a: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B8520C30-2BB1-49A2-97AB-A4AA12C37D0D}"/>
                </a:ext>
              </a:extLst>
            </p:cNvPr>
            <p:cNvSpPr/>
            <p:nvPr/>
          </p:nvSpPr>
          <p:spPr>
            <a:xfrm>
              <a:off x="6676340" y="4805833"/>
              <a:ext cx="2010684" cy="54320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7200" rIns="91440" bIns="45720" rtlCol="0" anchor="ctr"/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</a:rPr>
                <a:t>发码纳入监管</a:t>
              </a:r>
              <a:r>
                <a:rPr lang="en-US" altLang="zh-CN" sz="1600" b="1" dirty="0">
                  <a:solidFill>
                    <a:srgbClr val="C00000"/>
                  </a:solidFill>
                </a:rPr>
                <a:t> 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hlinkClick r:id="rId2"/>
                </a:rPr>
                <a:t>操作手册 </a:t>
              </a:r>
              <a:r>
                <a:rPr lang="en-US" altLang="zh-CN" sz="1600" dirty="0">
                  <a:solidFill>
                    <a:schemeClr val="tx1"/>
                  </a:solidFill>
                  <a:hlinkClick r:id="rId2"/>
                </a:rPr>
                <a:t>2.2.2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773CBB44-549B-4FCA-9325-3F4317AEB460}"/>
                </a:ext>
              </a:extLst>
            </p:cNvPr>
            <p:cNvSpPr/>
            <p:nvPr/>
          </p:nvSpPr>
          <p:spPr>
            <a:xfrm>
              <a:off x="9401379" y="4070833"/>
              <a:ext cx="2065406" cy="54320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7200" rIns="91440" bIns="45720" rtlCol="0" anchor="ctr"/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</a:rPr>
                <a:t>扫码纳入监管</a:t>
              </a:r>
              <a:r>
                <a:rPr lang="en-US" altLang="zh-CN" sz="1600" b="1" dirty="0">
                  <a:solidFill>
                    <a:srgbClr val="C00000"/>
                  </a:solidFill>
                </a:rPr>
                <a:t> 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hlinkClick r:id="rId2"/>
                </a:rPr>
                <a:t>操作手册 </a:t>
              </a:r>
              <a:r>
                <a:rPr lang="en-US" altLang="zh-CN" sz="1600" dirty="0">
                  <a:solidFill>
                    <a:schemeClr val="tx1"/>
                  </a:solidFill>
                  <a:hlinkClick r:id="rId2"/>
                </a:rPr>
                <a:t>2.2.1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76494A83-74A3-4242-9C7C-7BDCD79131D8}"/>
                </a:ext>
              </a:extLst>
            </p:cNvPr>
            <p:cNvCxnSpPr>
              <a:cxnSpLocks/>
              <a:stCxn id="60" idx="3"/>
              <a:endCxn id="65" idx="1"/>
            </p:cNvCxnSpPr>
            <p:nvPr/>
          </p:nvCxnSpPr>
          <p:spPr>
            <a:xfrm flipV="1">
              <a:off x="8687024" y="4342438"/>
              <a:ext cx="714355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7E8F8AE1-B35B-4832-8F11-40634F1BA9B6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8687024" y="5077438"/>
              <a:ext cx="714355" cy="9573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64E9B9D6-61E0-4F52-8C5B-C8EB23314B83}"/>
                </a:ext>
              </a:extLst>
            </p:cNvPr>
            <p:cNvSpPr/>
            <p:nvPr/>
          </p:nvSpPr>
          <p:spPr>
            <a:xfrm>
              <a:off x="9401378" y="4805833"/>
              <a:ext cx="2065407" cy="54320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联系单位并发放对应编码并督促其注册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77A6AC9-4FE4-4988-BC6F-BDBB8F5809FD}"/>
                </a:ext>
              </a:extLst>
            </p:cNvPr>
            <p:cNvCxnSpPr>
              <a:stCxn id="54" idx="3"/>
              <a:endCxn id="55" idx="1"/>
            </p:cNvCxnSpPr>
            <p:nvPr/>
          </p:nvCxnSpPr>
          <p:spPr>
            <a:xfrm flipV="1">
              <a:off x="3619298" y="4373969"/>
              <a:ext cx="452294" cy="32986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12">
              <a:extLst>
                <a:ext uri="{FF2B5EF4-FFF2-40B4-BE49-F238E27FC236}">
                  <a16:creationId xmlns:a16="http://schemas.microsoft.com/office/drawing/2014/main" id="{21F8B4B8-087E-4997-9631-628A2F360558}"/>
                </a:ext>
              </a:extLst>
            </p:cNvPr>
            <p:cNvCxnSpPr>
              <a:cxnSpLocks/>
              <a:stCxn id="54" idx="3"/>
              <a:endCxn id="57" idx="1"/>
            </p:cNvCxnSpPr>
            <p:nvPr/>
          </p:nvCxnSpPr>
          <p:spPr>
            <a:xfrm>
              <a:off x="3619298" y="4703829"/>
              <a:ext cx="452294" cy="361834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FC73209-AF5C-4762-B452-0942833340E7}"/>
              </a:ext>
            </a:extLst>
          </p:cNvPr>
          <p:cNvSpPr/>
          <p:nvPr/>
        </p:nvSpPr>
        <p:spPr>
          <a:xfrm>
            <a:off x="7236775" y="1510030"/>
            <a:ext cx="2381219" cy="92629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基层人员权限开通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操作手册 </a:t>
            </a:r>
            <a:r>
              <a:rPr lang="en-US" altLang="zh-CN" sz="2000" dirty="0">
                <a:solidFill>
                  <a:schemeClr val="tx1"/>
                </a:solidFill>
              </a:rPr>
              <a:t>1.1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BC78143-7D00-4BE0-9A18-DCBA3EBA0F19}"/>
              </a:ext>
            </a:extLst>
          </p:cNvPr>
          <p:cNvCxnSpPr>
            <a:cxnSpLocks/>
            <a:stCxn id="38" idx="3"/>
            <a:endCxn id="27" idx="1"/>
          </p:cNvCxnSpPr>
          <p:nvPr/>
        </p:nvCxnSpPr>
        <p:spPr>
          <a:xfrm>
            <a:off x="6334565" y="1970770"/>
            <a:ext cx="902210" cy="240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446983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076" y="0"/>
            <a:ext cx="10515600" cy="97678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产品经理职责</a:t>
            </a:r>
            <a:r>
              <a:rPr lang="en-US" altLang="zh-CN" dirty="0"/>
              <a:t>-</a:t>
            </a:r>
            <a:r>
              <a:rPr lang="zh-CN" altLang="en-US" dirty="0"/>
              <a:t>挖掘问题根因</a:t>
            </a:r>
            <a:r>
              <a:rPr lang="en-US" altLang="zh-CN" dirty="0"/>
              <a:t>-B</a:t>
            </a:r>
            <a:r>
              <a:rPr lang="zh-CN" altLang="en-US" dirty="0"/>
              <a:t>端产品经理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5628" y="1033153"/>
            <a:ext cx="9084625" cy="558140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在</a:t>
            </a:r>
            <a:r>
              <a:rPr lang="en-US" altLang="zh-CN" dirty="0"/>
              <a:t>2B</a:t>
            </a:r>
            <a:r>
              <a:rPr lang="zh-CN" altLang="en-US" dirty="0"/>
              <a:t>产品形态中，客户和用户是不同的主体；</a:t>
            </a:r>
            <a:endParaRPr lang="en-US" altLang="zh-CN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客户是产品购买决策者，客户有价值主张；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用户产品实际使用者，用户有体验反馈；</a:t>
            </a:r>
            <a:endParaRPr lang="en-US" altLang="zh-CN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大部分客户有价值诉求，但并不知道自己具体想要什么样的产品</a:t>
            </a:r>
            <a:endParaRPr lang="en-US" altLang="zh-CN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大部分客户会把自己认为的解决方案当作需求告诉我们；</a:t>
            </a:r>
            <a:endParaRPr lang="en-US" altLang="zh-CN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客户不一定有产品思维，也不一定懂技术，大部分客户只会把过去他们看过的东西作为产品形态告诉我们，很难给出创造性的答案；</a:t>
            </a:r>
            <a:endParaRPr lang="en-US" altLang="zh-CN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不可直接把客户描述的产品形态作为我们的需求拿回来开发；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用户的使用反馈可以改进已有产品功能的体验</a:t>
            </a:r>
            <a:endParaRPr lang="en-US" altLang="zh-CN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切不可简单记录用户的反馈，把反馈多的问题作为需求；</a:t>
            </a:r>
            <a:endParaRPr lang="en-US" altLang="zh-CN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用户跟客户的诉求有时可能是矛盾的；（例如：群消息免打扰提示、行政问效）</a:t>
            </a:r>
            <a:endParaRPr lang="en-US" altLang="zh-CN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出现矛盾时，以客户的价值主张来决定产品功能形态；</a:t>
            </a:r>
            <a:endParaRPr lang="en-US" altLang="zh-CN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通过优化用户体验来实现客户的价值主张；好的产品经理能将两者统一起来，互相促进；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9742047" y="2465212"/>
            <a:ext cx="1010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客户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42443" y="4688667"/>
            <a:ext cx="1010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用户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  <p:cxnSp>
        <p:nvCxnSpPr>
          <p:cNvPr id="6" name="肘形连接符 5"/>
          <p:cNvCxnSpPr>
            <a:stCxn id="4" idx="2"/>
            <a:endCxn id="5" idx="0"/>
          </p:cNvCxnSpPr>
          <p:nvPr/>
        </p:nvCxnSpPr>
        <p:spPr>
          <a:xfrm rot="16200000" flipH="1">
            <a:off x="9366845" y="3807574"/>
            <a:ext cx="1761790" cy="396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0546705" y="2435819"/>
            <a:ext cx="15067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产品购买决策者，客户有价值主张</a:t>
            </a:r>
          </a:p>
        </p:txBody>
      </p:sp>
      <p:sp>
        <p:nvSpPr>
          <p:cNvPr id="9" name="矩形 8"/>
          <p:cNvSpPr/>
          <p:nvPr/>
        </p:nvSpPr>
        <p:spPr>
          <a:xfrm>
            <a:off x="10557588" y="4688667"/>
            <a:ext cx="1492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产品实际使用者，用户有体验反馈</a:t>
            </a:r>
          </a:p>
        </p:txBody>
      </p:sp>
      <p:cxnSp>
        <p:nvCxnSpPr>
          <p:cNvPr id="10" name="直接箭头连接符 9"/>
          <p:cNvCxnSpPr>
            <a:stCxn id="9" idx="0"/>
            <a:endCxn id="8" idx="2"/>
          </p:cNvCxnSpPr>
          <p:nvPr/>
        </p:nvCxnSpPr>
        <p:spPr>
          <a:xfrm flipH="1" flipV="1">
            <a:off x="11300080" y="3359149"/>
            <a:ext cx="3599" cy="13295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204793" y="2958335"/>
            <a:ext cx="11267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规定职责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发布指令</a:t>
            </a:r>
          </a:p>
        </p:txBody>
      </p:sp>
      <p:sp>
        <p:nvSpPr>
          <p:cNvPr id="14" name="矩形 13"/>
          <p:cNvSpPr/>
          <p:nvPr/>
        </p:nvSpPr>
        <p:spPr>
          <a:xfrm>
            <a:off x="9310254" y="5131519"/>
            <a:ext cx="11637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按照规则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接收执行</a:t>
            </a:r>
          </a:p>
        </p:txBody>
      </p:sp>
      <p:sp>
        <p:nvSpPr>
          <p:cNvPr id="15" name="矩形 14"/>
          <p:cNvSpPr/>
          <p:nvPr/>
        </p:nvSpPr>
        <p:spPr>
          <a:xfrm>
            <a:off x="9967677" y="1871443"/>
            <a:ext cx="1622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客户价值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110578" y="5852449"/>
            <a:ext cx="15628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用户体验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308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A152E-8EE3-564A-B55C-9A106055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单位管理员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操作指南</a:t>
            </a:r>
            <a:endParaRPr kumimoji="1" lang="zh-CN" altLang="en-US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20B50FBE-4EE3-4FD5-B9E2-66EF2450CF86}"/>
              </a:ext>
            </a:extLst>
          </p:cNvPr>
          <p:cNvSpPr txBox="1"/>
          <p:nvPr/>
        </p:nvSpPr>
        <p:spPr>
          <a:xfrm>
            <a:off x="654042" y="818406"/>
            <a:ext cx="7366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单位管理员例子：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某企业人事部成员、某学校疫情防控小组成员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D8AE26F-ACD3-4065-8040-C2B1CF914B59}"/>
              </a:ext>
            </a:extLst>
          </p:cNvPr>
          <p:cNvSpPr/>
          <p:nvPr/>
        </p:nvSpPr>
        <p:spPr>
          <a:xfrm>
            <a:off x="1528698" y="1510030"/>
            <a:ext cx="2090600" cy="92388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单位申领编码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A3C515DE-0B55-4F3F-9927-3A860616B245}"/>
              </a:ext>
            </a:extLst>
          </p:cNvPr>
          <p:cNvSpPr/>
          <p:nvPr/>
        </p:nvSpPr>
        <p:spPr>
          <a:xfrm>
            <a:off x="1528699" y="2876229"/>
            <a:ext cx="2090600" cy="92388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接收单位编码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8FBAD26C-48E4-4D9D-9101-EF4E866CD4CC}"/>
              </a:ext>
            </a:extLst>
          </p:cNvPr>
          <p:cNvSpPr/>
          <p:nvPr/>
        </p:nvSpPr>
        <p:spPr>
          <a:xfrm>
            <a:off x="4071591" y="2878634"/>
            <a:ext cx="2262973" cy="92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单位联络人接收来自基层人员下发的单位某类重点人群的编码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1B86E08-0929-4A6B-9A92-22467094765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6334563" y="3339374"/>
            <a:ext cx="904583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F1705BDA-EB12-4635-B21F-21DF0FE1015A}"/>
              </a:ext>
            </a:extLst>
          </p:cNvPr>
          <p:cNvSpPr/>
          <p:nvPr/>
        </p:nvSpPr>
        <p:spPr>
          <a:xfrm>
            <a:off x="1528698" y="4241886"/>
            <a:ext cx="2090600" cy="92388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单位台账创建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13F845E9-E72C-45F8-8EC1-0A330CE31CB4}"/>
              </a:ext>
            </a:extLst>
          </p:cNvPr>
          <p:cNvSpPr/>
          <p:nvPr/>
        </p:nvSpPr>
        <p:spPr>
          <a:xfrm>
            <a:off x="1528699" y="5607543"/>
            <a:ext cx="2090600" cy="92388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单位管理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05A8BA8-CF23-46EB-862A-24CA0D9F8532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1528698" y="1971973"/>
            <a:ext cx="12700" cy="2868486"/>
          </a:xfrm>
          <a:prstGeom prst="bentConnector4">
            <a:avLst>
              <a:gd name="adj1" fmla="val 6641386"/>
              <a:gd name="adj2" fmla="val 100189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E6CDCDB-52EB-4C5C-9982-E9C9E029CCD9}"/>
              </a:ext>
            </a:extLst>
          </p:cNvPr>
          <p:cNvCxnSpPr/>
          <p:nvPr/>
        </p:nvCxnSpPr>
        <p:spPr>
          <a:xfrm>
            <a:off x="2565335" y="5165229"/>
            <a:ext cx="1" cy="4423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EDC2E03-3574-4666-9290-EE12D474830E}"/>
              </a:ext>
            </a:extLst>
          </p:cNvPr>
          <p:cNvSpPr/>
          <p:nvPr/>
        </p:nvSpPr>
        <p:spPr>
          <a:xfrm>
            <a:off x="4071592" y="5607543"/>
            <a:ext cx="2262973" cy="92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单位管理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hlinkClick r:id="rId2"/>
              </a:rPr>
              <a:t>操作手册 </a:t>
            </a:r>
            <a:r>
              <a:rPr lang="en-US" altLang="zh-CN" sz="2000" dirty="0">
                <a:solidFill>
                  <a:schemeClr val="tx1"/>
                </a:solidFill>
                <a:hlinkClick r:id="rId2"/>
              </a:rPr>
              <a:t>3.4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C54DCDD-6268-48BC-9B26-51DC4356421D}"/>
              </a:ext>
            </a:extLst>
          </p:cNvPr>
          <p:cNvSpPr/>
          <p:nvPr/>
        </p:nvSpPr>
        <p:spPr>
          <a:xfrm>
            <a:off x="4071590" y="1512436"/>
            <a:ext cx="2262973" cy="92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单位管理员在微信端进行自主申领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B515311-4B59-4802-87D4-5C9A5DF781B3}"/>
              </a:ext>
            </a:extLst>
          </p:cNvPr>
          <p:cNvSpPr/>
          <p:nvPr/>
        </p:nvSpPr>
        <p:spPr>
          <a:xfrm>
            <a:off x="7239146" y="1514776"/>
            <a:ext cx="2262973" cy="92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单位申报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hlinkClick r:id="rId2"/>
              </a:rPr>
              <a:t>操作手册 </a:t>
            </a:r>
            <a:r>
              <a:rPr lang="en-US" altLang="zh-CN" sz="2000" dirty="0">
                <a:solidFill>
                  <a:schemeClr val="tx1"/>
                </a:solidFill>
                <a:hlinkClick r:id="rId2"/>
              </a:rPr>
              <a:t>3.1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490D244-0382-4CC0-8AAE-A155A5FCF189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6334563" y="1975516"/>
            <a:ext cx="904583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C0E5C989-60A0-40FF-95BC-F41BC0587FC0}"/>
              </a:ext>
            </a:extLst>
          </p:cNvPr>
          <p:cNvSpPr>
            <a:spLocks/>
          </p:cNvSpPr>
          <p:nvPr/>
        </p:nvSpPr>
        <p:spPr>
          <a:xfrm>
            <a:off x="7239146" y="2876229"/>
            <a:ext cx="2262973" cy="92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用微信扫描单位编码，核对单位信息，填写单位管理员信息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3E7CB316-CCB6-41E2-B59F-5C2BA4808564}"/>
              </a:ext>
            </a:extLst>
          </p:cNvPr>
          <p:cNvSpPr/>
          <p:nvPr/>
        </p:nvSpPr>
        <p:spPr>
          <a:xfrm>
            <a:off x="4071589" y="4241343"/>
            <a:ext cx="2262973" cy="92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台账创建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hlinkClick r:id="rId2"/>
              </a:rPr>
              <a:t>操作手册 </a:t>
            </a:r>
            <a:r>
              <a:rPr lang="en-US" altLang="zh-CN" sz="2000" dirty="0">
                <a:solidFill>
                  <a:schemeClr val="tx1"/>
                </a:solidFill>
                <a:hlinkClick r:id="rId2"/>
              </a:rPr>
              <a:t>3.3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B97F2D48-95A0-42FF-AD22-8A3F5DC649B5}"/>
              </a:ext>
            </a:extLst>
          </p:cNvPr>
          <p:cNvSpPr>
            <a:spLocks/>
          </p:cNvSpPr>
          <p:nvPr/>
        </p:nvSpPr>
        <p:spPr>
          <a:xfrm>
            <a:off x="8562195" y="4244292"/>
            <a:ext cx="2262973" cy="92147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员工用微信扫对应人员类别的单位编码进行填报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F977E880-5E28-4632-A7E0-1A1D43BEE9DA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>
            <a:off x="6334562" y="4702083"/>
            <a:ext cx="2227633" cy="294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294E9643-8B7E-47A1-BAB5-8954E91EF5CA}"/>
              </a:ext>
            </a:extLst>
          </p:cNvPr>
          <p:cNvSpPr txBox="1"/>
          <p:nvPr/>
        </p:nvSpPr>
        <p:spPr>
          <a:xfrm>
            <a:off x="6405595" y="4207460"/>
            <a:ext cx="2011996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/>
              <a:t>若选择员工扫码</a:t>
            </a:r>
          </a:p>
        </p:txBody>
      </p:sp>
      <p:cxnSp>
        <p:nvCxnSpPr>
          <p:cNvPr id="80" name="直接箭头连接符 18">
            <a:extLst>
              <a:ext uri="{FF2B5EF4-FFF2-40B4-BE49-F238E27FC236}">
                <a16:creationId xmlns:a16="http://schemas.microsoft.com/office/drawing/2014/main" id="{82AFD01F-C275-4B71-965D-316FA88A371B}"/>
              </a:ext>
            </a:extLst>
          </p:cNvPr>
          <p:cNvCxnSpPr>
            <a:cxnSpLocks/>
            <a:stCxn id="43" idx="1"/>
          </p:cNvCxnSpPr>
          <p:nvPr/>
        </p:nvCxnSpPr>
        <p:spPr>
          <a:xfrm rot="10800000" flipH="1" flipV="1">
            <a:off x="1528699" y="3338172"/>
            <a:ext cx="12700" cy="1226080"/>
          </a:xfrm>
          <a:prstGeom prst="bentConnector4">
            <a:avLst>
              <a:gd name="adj1" fmla="val -3206898"/>
              <a:gd name="adj2" fmla="val 99698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D001614A-9431-4CCD-A177-73A85B508623}"/>
              </a:ext>
            </a:extLst>
          </p:cNvPr>
          <p:cNvSpPr txBox="1"/>
          <p:nvPr/>
        </p:nvSpPr>
        <p:spPr>
          <a:xfrm>
            <a:off x="690638" y="375115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或</a:t>
            </a:r>
          </a:p>
        </p:txBody>
      </p:sp>
    </p:spTree>
    <p:extLst>
      <p:ext uri="{BB962C8B-B14F-4D97-AF65-F5344CB8AC3E}">
        <p14:creationId xmlns:p14="http://schemas.microsoft.com/office/powerpoint/2010/main" val="125115874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Virility</a:t>
            </a:r>
            <a:r>
              <a:rPr lang="zh-CN" altLang="en-US" sz="3200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（力量、活力）</a:t>
            </a:r>
            <a:endParaRPr lang="zh-CN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1330036" y="1190869"/>
            <a:ext cx="9167750" cy="4631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把握行业动向（</a:t>
            </a:r>
            <a:r>
              <a:rPr lang="en-US" altLang="zh-CN" sz="2800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V</a:t>
            </a:r>
            <a:r>
              <a:rPr lang="en-US" altLang="zh-CN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ision</a:t>
            </a:r>
            <a:r>
              <a:rPr lang="zh-CN" altLang="en-US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）</a:t>
            </a:r>
            <a:endParaRPr lang="en-US" altLang="zh-CN" sz="28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挖掘问题根因（</a:t>
            </a:r>
            <a:r>
              <a:rPr lang="en-US" altLang="zh-CN" sz="2800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I</a:t>
            </a:r>
            <a:r>
              <a:rPr lang="en-US" altLang="zh-CN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nsights</a:t>
            </a:r>
            <a:r>
              <a:rPr lang="zh-CN" altLang="en-US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）</a:t>
            </a:r>
            <a:endParaRPr lang="en-US" altLang="zh-CN" sz="28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提炼共性需求（</a:t>
            </a:r>
            <a:r>
              <a:rPr lang="en-US" altLang="zh-CN" sz="2800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R</a:t>
            </a:r>
            <a:r>
              <a:rPr lang="en-US" altLang="zh-CN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equirements</a:t>
            </a:r>
            <a:r>
              <a:rPr lang="zh-CN" altLang="en-US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）</a:t>
            </a:r>
            <a:endParaRPr lang="en-US" altLang="zh-CN" sz="28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找准产品定位（</a:t>
            </a:r>
            <a:r>
              <a:rPr lang="en-US" altLang="zh-CN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Pos</a:t>
            </a:r>
            <a:r>
              <a:rPr lang="en-US" altLang="zh-CN" sz="2800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i</a:t>
            </a:r>
            <a:r>
              <a:rPr lang="en-US" altLang="zh-CN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tioning</a:t>
            </a:r>
            <a:r>
              <a:rPr lang="zh-CN" altLang="en-US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）</a:t>
            </a:r>
            <a:endParaRPr lang="en-US" altLang="zh-CN" sz="28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细化业务逻辑（</a:t>
            </a:r>
            <a:r>
              <a:rPr lang="en-US" altLang="zh-CN" sz="2800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L</a:t>
            </a:r>
            <a:r>
              <a:rPr lang="en-US" altLang="zh-CN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ogic</a:t>
            </a:r>
            <a:r>
              <a:rPr lang="zh-CN" altLang="en-US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）</a:t>
            </a:r>
            <a:endParaRPr lang="en-US" altLang="zh-CN" sz="28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拆解功能模块（</a:t>
            </a:r>
            <a:r>
              <a:rPr lang="en-US" altLang="zh-CN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Funct</a:t>
            </a:r>
            <a:r>
              <a:rPr lang="en-US" altLang="zh-CN" sz="2800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i</a:t>
            </a:r>
            <a:r>
              <a:rPr lang="en-US" altLang="zh-CN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ons</a:t>
            </a:r>
            <a:r>
              <a:rPr lang="zh-CN" altLang="en-US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）</a:t>
            </a:r>
            <a:endParaRPr lang="en-US" altLang="zh-CN" sz="28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指导产品开发（</a:t>
            </a:r>
            <a:r>
              <a:rPr lang="en-US" altLang="zh-CN" sz="2800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T</a:t>
            </a:r>
            <a:r>
              <a:rPr lang="en-US" altLang="zh-CN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our</a:t>
            </a:r>
            <a:r>
              <a:rPr lang="zh-CN" altLang="en-US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）</a:t>
            </a:r>
            <a:endParaRPr lang="en-US" altLang="zh-CN" sz="2800" dirty="0">
              <a:solidFill>
                <a:prstClr val="black"/>
              </a:solidFill>
              <a:latin typeface="京东朗正体 玲珑" panose="02000400000000000000" pitchFamily="2" charset="-122"/>
              <a:ea typeface="京东朗正体 玲珑" panose="02000400000000000000" pitchFamily="2" charset="-122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拟定运营策略（</a:t>
            </a:r>
            <a:r>
              <a:rPr lang="en-US" altLang="zh-CN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Strateg</a:t>
            </a:r>
            <a:r>
              <a:rPr lang="en-US" altLang="zh-CN" sz="2800" dirty="0">
                <a:solidFill>
                  <a:srgbClr val="C00000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y</a:t>
            </a:r>
            <a:r>
              <a:rPr lang="zh-CN" altLang="en-US" sz="2800" dirty="0">
                <a:solidFill>
                  <a:prstClr val="black"/>
                </a:solidFill>
                <a:latin typeface="京东朗正体 玲珑" panose="02000400000000000000" pitchFamily="2" charset="-122"/>
                <a:ea typeface="京东朗正体 玲珑" panose="02000400000000000000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4493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075" y="115744"/>
            <a:ext cx="10515600" cy="810532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举例</a:t>
            </a:r>
            <a:r>
              <a:rPr lang="en-US" altLang="zh-CN" sz="4000" dirty="0"/>
              <a:t>1</a:t>
            </a:r>
            <a:r>
              <a:rPr lang="zh-CN" altLang="en-US" sz="4000" dirty="0"/>
              <a:t>：京办的群消息免打扰功能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069" y="926279"/>
            <a:ext cx="11108378" cy="578922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政府用户：</a:t>
            </a:r>
            <a:r>
              <a:rPr lang="zh-CN" altLang="en-US" sz="2000" dirty="0"/>
              <a:t>有不少用户反馈，如果个人进入京办群较多，一有消息来就提示，会过于频繁，影响工作，能不能开发个功能，把某些群设置为免打扰模式，就像微信群一样的功能。</a:t>
            </a:r>
            <a:endParaRPr lang="en-US" altLang="zh-CN" sz="2000" dirty="0"/>
          </a:p>
          <a:p>
            <a:pPr>
              <a:lnSpc>
                <a:spcPct val="110000"/>
              </a:lnSpc>
            </a:pPr>
            <a:r>
              <a:rPr lang="zh-CN" altLang="en-US" dirty="0"/>
              <a:t>产品经理：</a:t>
            </a:r>
            <a:r>
              <a:rPr lang="zh-CN" altLang="en-US" sz="2000" dirty="0"/>
              <a:t>有道理，我们开发一个这样的功能，并且，为了防止漏掉群里重要人员的消息，可以指定某些人的消息要作强提示。</a:t>
            </a:r>
            <a:endParaRPr lang="en-US" altLang="zh-CN" sz="2000" dirty="0"/>
          </a:p>
          <a:p>
            <a:pPr>
              <a:lnSpc>
                <a:spcPct val="110000"/>
              </a:lnSpc>
            </a:pPr>
            <a:r>
              <a:rPr lang="zh-CN" altLang="en-US" dirty="0"/>
              <a:t>导致问题：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客户和用户的诉求出现了不一致（看上去）</a:t>
            </a:r>
            <a:endParaRPr lang="en-US" altLang="zh-CN" dirty="0"/>
          </a:p>
          <a:p>
            <a:pPr lvl="2">
              <a:lnSpc>
                <a:spcPct val="110000"/>
              </a:lnSpc>
            </a:pPr>
            <a:r>
              <a:rPr lang="zh-CN" altLang="en-US" sz="1800" dirty="0"/>
              <a:t>客户希望工作人员都能积极使用、快速响应；市长希望消息和任务的提示更加及时、强烈一些，每个人都要第一时间回复；曾经在某些任务中要求回复时间不超过</a:t>
            </a:r>
            <a:r>
              <a:rPr lang="en-US" altLang="zh-CN" sz="1800" dirty="0"/>
              <a:t>5</a:t>
            </a:r>
            <a:r>
              <a:rPr lang="zh-CN" altLang="en-US" sz="1800" dirty="0"/>
              <a:t>分钟；</a:t>
            </a:r>
            <a:endParaRPr lang="en-US" altLang="zh-CN" sz="1800" dirty="0"/>
          </a:p>
          <a:p>
            <a:pPr lvl="2">
              <a:lnSpc>
                <a:spcPct val="110000"/>
              </a:lnSpc>
            </a:pPr>
            <a:r>
              <a:rPr lang="zh-CN" altLang="en-US" sz="1800" dirty="0"/>
              <a:t>用户希望个人体验更加舒适一些，并不是以保障工作效率为第一要义；</a:t>
            </a:r>
            <a:endParaRPr lang="en-US" altLang="zh-CN" sz="1800" dirty="0"/>
          </a:p>
          <a:p>
            <a:pPr lvl="1">
              <a:lnSpc>
                <a:spcPct val="110000"/>
              </a:lnSpc>
            </a:pPr>
            <a:r>
              <a:rPr lang="zh-CN" altLang="en-US" sz="2200" dirty="0"/>
              <a:t>政治风险极大：</a:t>
            </a:r>
            <a:endParaRPr lang="en-US" altLang="zh-CN" sz="2200" dirty="0"/>
          </a:p>
          <a:p>
            <a:pPr lvl="2">
              <a:lnSpc>
                <a:spcPct val="110000"/>
              </a:lnSpc>
            </a:pPr>
            <a:r>
              <a:rPr lang="zh-CN" altLang="en-US" sz="1800" dirty="0"/>
              <a:t>一个群里如果有人知道你把他甚至成了免打扰模式</a:t>
            </a:r>
            <a:r>
              <a:rPr lang="en-US" altLang="zh-CN" sz="1800" dirty="0"/>
              <a:t>……</a:t>
            </a:r>
            <a:r>
              <a:rPr lang="zh-CN" altLang="en-US" sz="1800" dirty="0"/>
              <a:t>不重视我？？</a:t>
            </a:r>
            <a:endParaRPr lang="en-US" altLang="zh-CN" sz="1800" dirty="0"/>
          </a:p>
          <a:p>
            <a:pPr lvl="2">
              <a:lnSpc>
                <a:spcPct val="110000"/>
              </a:lnSpc>
            </a:pPr>
            <a:r>
              <a:rPr lang="zh-CN" altLang="en-US" sz="1800" dirty="0"/>
              <a:t>如果一个群里的人员岗位发生了变动</a:t>
            </a:r>
            <a:r>
              <a:rPr lang="en-US" altLang="zh-CN" sz="1800" dirty="0"/>
              <a:t>……xxx</a:t>
            </a:r>
            <a:r>
              <a:rPr lang="zh-CN" altLang="en-US" sz="1800" dirty="0"/>
              <a:t>升值了，从科长变成了副处长？？</a:t>
            </a:r>
            <a:endParaRPr lang="en-US" altLang="zh-CN" sz="1800" dirty="0"/>
          </a:p>
          <a:p>
            <a:pPr lvl="2">
              <a:lnSpc>
                <a:spcPct val="110000"/>
              </a:lnSpc>
            </a:pPr>
            <a:r>
              <a:rPr lang="zh-CN" altLang="en-US" sz="1800" dirty="0"/>
              <a:t>在很多专班里，并不是只有官阶高说的话才重要；有时一个一线工作人员的信息上报却非常重要；</a:t>
            </a:r>
            <a:endParaRPr lang="en-US" altLang="zh-CN" sz="1800" dirty="0"/>
          </a:p>
          <a:p>
            <a:pPr lvl="1">
              <a:lnSpc>
                <a:spcPct val="110000"/>
              </a:lnSpc>
            </a:pPr>
            <a:r>
              <a:rPr lang="zh-CN" altLang="en-US" sz="2200" dirty="0"/>
              <a:t>用户操作极其复杂</a:t>
            </a:r>
            <a:endParaRPr lang="en-US" altLang="zh-CN" sz="2200" dirty="0"/>
          </a:p>
          <a:p>
            <a:pPr lvl="2">
              <a:lnSpc>
                <a:spcPct val="110000"/>
              </a:lnSpc>
            </a:pPr>
            <a:r>
              <a:rPr lang="zh-CN" altLang="en-US" sz="1800" dirty="0"/>
              <a:t>用户能记住在哪个群里曾经做了何种免打扰设置，忘记改了怎么办？</a:t>
            </a:r>
            <a:endParaRPr lang="en-US" altLang="zh-CN" sz="1800" dirty="0"/>
          </a:p>
          <a:p>
            <a:pPr lvl="2">
              <a:lnSpc>
                <a:spcPct val="110000"/>
              </a:lnSpc>
            </a:pPr>
            <a:r>
              <a:rPr lang="zh-CN" altLang="en-US" sz="1800" dirty="0"/>
              <a:t>于是大家不得不提心吊胆的设置和回忆，并及时修复，最终因为太累心，而放弃使用这种功能；</a:t>
            </a:r>
          </a:p>
        </p:txBody>
      </p:sp>
    </p:spTree>
    <p:extLst>
      <p:ext uri="{BB962C8B-B14F-4D97-AF65-F5344CB8AC3E}">
        <p14:creationId xmlns:p14="http://schemas.microsoft.com/office/powerpoint/2010/main" val="2760293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1951" y="91994"/>
            <a:ext cx="10515600" cy="953036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举例</a:t>
            </a:r>
            <a:r>
              <a:rPr lang="en-US" altLang="zh-CN" sz="4000" dirty="0"/>
              <a:t>1</a:t>
            </a:r>
            <a:r>
              <a:rPr lang="zh-CN" altLang="en-US" sz="4000" dirty="0"/>
              <a:t>：京办的群消息免打扰功能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0075" y="1080654"/>
            <a:ext cx="10515600" cy="54982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CN" altLang="en-US" dirty="0"/>
              <a:t>深层次原因：挖掘问题根因不足</a:t>
            </a:r>
            <a:endParaRPr lang="en-US" altLang="zh-CN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zh-CN" altLang="en-US" sz="2000" dirty="0"/>
              <a:t>产品经理简单把</a:t>
            </a:r>
            <a:r>
              <a:rPr lang="zh-CN" altLang="en-US" sz="2000" b="1" dirty="0">
                <a:solidFill>
                  <a:srgbClr val="C00000"/>
                </a:solidFill>
              </a:rPr>
              <a:t>用户</a:t>
            </a:r>
            <a:r>
              <a:rPr lang="zh-CN" altLang="en-US" sz="2000" dirty="0"/>
              <a:t>提输出的</a:t>
            </a:r>
            <a:r>
              <a:rPr lang="zh-CN" altLang="en-US" sz="2000" dirty="0">
                <a:solidFill>
                  <a:srgbClr val="C00000"/>
                </a:solidFill>
              </a:rPr>
              <a:t>解决方案</a:t>
            </a:r>
            <a:r>
              <a:rPr lang="zh-CN" altLang="en-US" sz="2000" dirty="0"/>
              <a:t>当作真实需求；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zh-CN" altLang="en-US" sz="2000" dirty="0"/>
              <a:t>没有得到真实的需求：用户在意的并不是消息的提示过多，而是不希望被</a:t>
            </a:r>
            <a:r>
              <a:rPr lang="zh-CN" altLang="en-US" sz="2000" b="1" dirty="0">
                <a:solidFill>
                  <a:srgbClr val="C00000"/>
                </a:solidFill>
              </a:rPr>
              <a:t>重复无效的提示</a:t>
            </a:r>
            <a:r>
              <a:rPr lang="zh-CN" altLang="en-US" sz="2000" dirty="0"/>
              <a:t>打扰（例如，大家在群里回复“收到”），应该按照</a:t>
            </a:r>
            <a:r>
              <a:rPr lang="zh-CN" altLang="en-US" sz="2000" b="1" dirty="0">
                <a:solidFill>
                  <a:srgbClr val="C00000"/>
                </a:solidFill>
              </a:rPr>
              <a:t>无效消息的降噪</a:t>
            </a:r>
            <a:r>
              <a:rPr lang="zh-CN" altLang="en-US" sz="2000" dirty="0"/>
              <a:t>方式来解决问题，而不应采用免打扰方式来解决问题。在这点上用户和客户是一致的；</a:t>
            </a:r>
            <a:endParaRPr lang="en-US" altLang="zh-CN" sz="20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CN" altLang="en-US" dirty="0"/>
              <a:t>更深层次原因：</a:t>
            </a:r>
            <a:endParaRPr lang="en-US" altLang="zh-CN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CN" altLang="en-US" sz="2400" dirty="0"/>
              <a:t>产品定位问题：京办跟微信不同</a:t>
            </a:r>
            <a:endParaRPr lang="en-US" altLang="zh-CN" sz="2400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zh-CN" altLang="en-US" sz="1800" dirty="0"/>
              <a:t>京办</a:t>
            </a:r>
            <a:r>
              <a:rPr lang="zh-CN" altLang="en-US" sz="1800" b="1" dirty="0">
                <a:solidFill>
                  <a:srgbClr val="C00000"/>
                </a:solidFill>
              </a:rPr>
              <a:t>以任务为中心</a:t>
            </a:r>
            <a:r>
              <a:rPr lang="zh-CN" altLang="en-US" sz="1800" dirty="0"/>
              <a:t>，是工作办事的平台；</a:t>
            </a:r>
            <a:endParaRPr lang="en-US" altLang="zh-CN" sz="1800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zh-CN" altLang="en-US" sz="1800" dirty="0"/>
              <a:t>京办</a:t>
            </a:r>
            <a:r>
              <a:rPr lang="zh-CN" altLang="en-US" sz="1800" b="1" dirty="0">
                <a:solidFill>
                  <a:srgbClr val="C00000"/>
                </a:solidFill>
              </a:rPr>
              <a:t>面向政府场景</a:t>
            </a:r>
            <a:r>
              <a:rPr lang="zh-CN" altLang="en-US" sz="1800" dirty="0"/>
              <a:t>，工作人员有很强的认知；工作人员是不会随意拉群的，更不会在群里散播无聊的八卦信息；每个进群的人都有自己的职责和原因，用户发每条消息都非常谨慎；因此也根本不会出现微信哪些随意拉群，各种毫不相关的人都随意拉进来，散播很多垃圾信息；</a:t>
            </a:r>
            <a:endParaRPr lang="en-US" altLang="zh-CN" sz="1800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zh-CN" altLang="en-US" sz="1800" dirty="0"/>
              <a:t>微信是以个人为中心，是社交娱乐的平台；面向广大群众；</a:t>
            </a:r>
            <a:endParaRPr lang="en-US" altLang="zh-CN" sz="1800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17142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举例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G</a:t>
            </a:r>
            <a:r>
              <a:rPr lang="zh-CN" altLang="en-US" dirty="0"/>
              <a:t>端用户可以直接使用的城市操作系统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6889" y="1318161"/>
            <a:ext cx="11340934" cy="4858802"/>
          </a:xfrm>
        </p:spPr>
        <p:txBody>
          <a:bodyPr>
            <a:normAutofit/>
          </a:bodyPr>
          <a:lstStyle/>
          <a:p>
            <a:r>
              <a:rPr lang="zh-CN" altLang="en-US" dirty="0"/>
              <a:t>补充背景（为什么要作这样的操作系统）</a:t>
            </a:r>
            <a:endParaRPr lang="en-US" altLang="zh-CN" dirty="0"/>
          </a:p>
          <a:p>
            <a:pPr lvl="1"/>
            <a:r>
              <a:rPr lang="zh-CN" altLang="en-US" sz="2000" dirty="0"/>
              <a:t>项目制周期长、交付重、回款慢、毛利率不高；我们的人又很贵；商业模式很难维系；</a:t>
            </a:r>
            <a:endParaRPr lang="en-US" altLang="zh-CN" sz="2000" dirty="0"/>
          </a:p>
          <a:p>
            <a:pPr lvl="1"/>
            <a:r>
              <a:rPr lang="zh-CN" altLang="en-US" sz="2000" dirty="0"/>
              <a:t>市场空间有限，全国</a:t>
            </a:r>
            <a:r>
              <a:rPr lang="en-US" altLang="zh-CN" sz="2000" dirty="0"/>
              <a:t>300</a:t>
            </a:r>
            <a:r>
              <a:rPr lang="zh-CN" altLang="en-US" sz="2000" dirty="0"/>
              <a:t>个地级市，做完就没有了，过几年再来攻一遍；</a:t>
            </a:r>
            <a:endParaRPr lang="en-US" altLang="zh-CN" sz="2000" dirty="0"/>
          </a:p>
          <a:p>
            <a:pPr lvl="1"/>
            <a:r>
              <a:rPr lang="zh-CN" altLang="en-US" sz="2000" dirty="0"/>
              <a:t>交付后客户有新增需求还得安排团队定制化开发；对客户和我们都不利；</a:t>
            </a:r>
            <a:endParaRPr lang="en-US" altLang="zh-CN" sz="2000" dirty="0"/>
          </a:p>
          <a:p>
            <a:pPr lvl="1"/>
            <a:r>
              <a:rPr lang="zh-CN" altLang="en-US" sz="2000" dirty="0"/>
              <a:t>只有这样才能产生可持续的规模化收入；用标准的产品来满足大部分定制化的需求；（微信、</a:t>
            </a:r>
            <a:r>
              <a:rPr lang="en-US" altLang="zh-CN" sz="2000" dirty="0"/>
              <a:t>windows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zh-CN" altLang="en-US" dirty="0"/>
              <a:t>问题：</a:t>
            </a:r>
            <a:endParaRPr lang="en-US" altLang="zh-CN" dirty="0"/>
          </a:p>
          <a:p>
            <a:pPr lvl="1"/>
            <a:r>
              <a:rPr lang="zh-CN" altLang="en-US" sz="2000" dirty="0"/>
              <a:t>用户调研：产品经理到各指挥中心跟一线工作人员交流，如果有这样一个产品，你们是否需要。大部分用户并不清楚产品经理描述的到底是什么；不少人还是希望有个公司的团队在身边，这样自己会轻松很多。</a:t>
            </a:r>
          </a:p>
          <a:p>
            <a:pPr lvl="1"/>
            <a:r>
              <a:rPr lang="zh-CN" altLang="en-US" sz="2000" dirty="0"/>
              <a:t>因此，产品团队得到结论，用户直接可以使用的城市操作系统没有需求。</a:t>
            </a:r>
            <a:endParaRPr lang="en-US" altLang="zh-CN" sz="2000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8858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2574" y="151370"/>
            <a:ext cx="10515600" cy="715530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举例</a:t>
            </a:r>
            <a:r>
              <a:rPr lang="en-US" altLang="zh-CN" sz="3600" dirty="0"/>
              <a:t>2</a:t>
            </a:r>
            <a:r>
              <a:rPr lang="zh-CN" altLang="en-US" sz="3600" dirty="0"/>
              <a:t>：</a:t>
            </a:r>
            <a:r>
              <a:rPr lang="en-US" altLang="zh-CN" sz="3600" dirty="0"/>
              <a:t>G</a:t>
            </a:r>
            <a:r>
              <a:rPr lang="zh-CN" altLang="en-US" sz="3600" dirty="0"/>
              <a:t>端用户可以直接使用的城市操作系统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7512" y="819399"/>
            <a:ext cx="11388436" cy="578328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深层次原因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混淆了客户和用户：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zh-CN" altLang="en-US" sz="1800" dirty="0"/>
              <a:t>真正的客户是书记和市长（甚至更高级别的领导人）：他们有强烈的意愿度要提高整个政府的工作效率，用更少的人创造更多的价值；这就是领导人为什么反复号召“提升国家治理体系和治理能力现代化”的原因；</a:t>
            </a:r>
            <a:endParaRPr lang="en-US" altLang="zh-CN" sz="1800" dirty="0"/>
          </a:p>
          <a:p>
            <a:pPr lvl="2">
              <a:lnSpc>
                <a:spcPct val="100000"/>
              </a:lnSpc>
            </a:pPr>
            <a:r>
              <a:rPr lang="zh-CN" altLang="en-US" sz="1800" dirty="0"/>
              <a:t>操作人员不是客户，他们只是用户，更多只是执行人员，他们不可能会主动提出这样的需求；但产品出来后，依靠上层的推动，他们可以提出体验上的改进；</a:t>
            </a:r>
            <a:endParaRPr lang="en-US" altLang="zh-CN" sz="1800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挖掘问题根因不足：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zh-CN" altLang="en-US" dirty="0"/>
              <a:t>即便是作为用户的一线操作人员，他们其实也有提高自己工作效率，更快、更多的创造业绩的需求（跟个人职业发展相关）；我们问问题的方式不对，没有跟用户个人关心的诉求挂钩；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zh-CN" altLang="en-US" dirty="0"/>
              <a:t>不是每个人都有推动政府部门立项的能力，也不是每个部门都有预算来新设立项目；政府和企业都嫌麻烦；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把握行业趋势能力不足：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zh-CN" altLang="en-US" dirty="0"/>
              <a:t>当前依靠公司来完成系统开发，是当下不得已而为之的场景；就像没有</a:t>
            </a:r>
            <a:r>
              <a:rPr lang="en-US" altLang="zh-CN" dirty="0"/>
              <a:t>word</a:t>
            </a:r>
            <a:r>
              <a:rPr lang="zh-CN" altLang="en-US" dirty="0"/>
              <a:t>前，政府也会请专业的打字人员，用老旧的打字机来打印文件；举例：</a:t>
            </a:r>
            <a:r>
              <a:rPr lang="en-US" altLang="zh-CN" dirty="0"/>
              <a:t>Windows</a:t>
            </a:r>
            <a:r>
              <a:rPr lang="zh-CN" altLang="en-US" dirty="0"/>
              <a:t>、</a:t>
            </a:r>
            <a:r>
              <a:rPr lang="en-US" altLang="zh-CN" dirty="0"/>
              <a:t>office</a:t>
            </a:r>
            <a:r>
              <a:rPr lang="zh-CN" altLang="en-US" dirty="0"/>
              <a:t>、京办；过去的手工作业</a:t>
            </a:r>
            <a:r>
              <a:rPr lang="en-US" altLang="zh-CN" dirty="0"/>
              <a:t>-</a:t>
            </a:r>
            <a:r>
              <a:rPr lang="zh-CN" altLang="en-US" dirty="0"/>
              <a:t>业务系统</a:t>
            </a:r>
            <a:r>
              <a:rPr lang="en-US" altLang="zh-CN" dirty="0"/>
              <a:t>-</a:t>
            </a:r>
            <a:r>
              <a:rPr lang="zh-CN" altLang="en-US" dirty="0"/>
              <a:t>数据中台</a:t>
            </a:r>
            <a:r>
              <a:rPr lang="en-US" altLang="zh-CN" dirty="0"/>
              <a:t>-</a:t>
            </a:r>
            <a:r>
              <a:rPr lang="zh-CN" altLang="en-US" dirty="0"/>
              <a:t>业务中台</a:t>
            </a:r>
            <a:r>
              <a:rPr lang="en-US" altLang="zh-CN" dirty="0"/>
              <a:t>-</a:t>
            </a:r>
            <a:r>
              <a:rPr lang="zh-CN" altLang="en-US" dirty="0"/>
              <a:t>桌面；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zh-CN" altLang="en-US" dirty="0"/>
              <a:t>政府工作人员的素质越来越高、政府部门信息化程度越来越越高，编制要不断精简；</a:t>
            </a:r>
          </a:p>
        </p:txBody>
      </p:sp>
    </p:spTree>
    <p:extLst>
      <p:ext uri="{BB962C8B-B14F-4D97-AF65-F5344CB8AC3E}">
        <p14:creationId xmlns:p14="http://schemas.microsoft.com/office/powerpoint/2010/main" val="3013728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9050</Words>
  <Application>Microsoft Office PowerPoint</Application>
  <PresentationFormat>宽屏</PresentationFormat>
  <Paragraphs>1622</Paragraphs>
  <Slides>51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66" baseType="lpstr">
      <vt:lpstr>JDLangZhengTi</vt:lpstr>
      <vt:lpstr>JingDongLangZhengTi</vt:lpstr>
      <vt:lpstr>等线</vt:lpstr>
      <vt:lpstr>等线 Light</vt:lpstr>
      <vt:lpstr>京东朗正体</vt:lpstr>
      <vt:lpstr>京东朗正体 玲珑</vt:lpstr>
      <vt:lpstr>京东朗正体 巍峨</vt:lpstr>
      <vt:lpstr>楷体</vt:lpstr>
      <vt:lpstr>微软雅黑</vt:lpstr>
      <vt:lpstr>微软雅黑</vt:lpstr>
      <vt:lpstr>Arial</vt:lpstr>
      <vt:lpstr>Cambria Math</vt:lpstr>
      <vt:lpstr>Wingdings</vt:lpstr>
      <vt:lpstr>Office 主题​​</vt:lpstr>
      <vt:lpstr>1_Office 主题​​</vt:lpstr>
      <vt:lpstr>G/B端产品经理</vt:lpstr>
      <vt:lpstr>产品经理职责</vt:lpstr>
      <vt:lpstr>产品经理职责</vt:lpstr>
      <vt:lpstr>产品经理职责-挖掘问题根因-B端产品经理</vt:lpstr>
      <vt:lpstr>产品经理职责-挖掘问题根因-B端产品经理</vt:lpstr>
      <vt:lpstr>举例1：京办的群消息免打扰功能</vt:lpstr>
      <vt:lpstr>举例1：京办的群消息免打扰功能</vt:lpstr>
      <vt:lpstr>举例2：G端用户可以直接使用的城市操作系统</vt:lpstr>
      <vt:lpstr>举例2：G端用户可以直接使用的城市操作系统</vt:lpstr>
      <vt:lpstr>PowerPoint 演示文稿</vt:lpstr>
      <vt:lpstr>提炼共性需求（Insights）</vt:lpstr>
      <vt:lpstr>找准产品定位（Positioning）</vt:lpstr>
      <vt:lpstr>PowerPoint 演示文稿</vt:lpstr>
      <vt:lpstr>PowerPoint 演示文稿</vt:lpstr>
      <vt:lpstr>PowerPoint 演示文稿</vt:lpstr>
      <vt:lpstr>任务体系-目标</vt:lpstr>
      <vt:lpstr>PowerPoint 演示文稿</vt:lpstr>
      <vt:lpstr>任务体系-结果</vt:lpstr>
      <vt:lpstr>任务体系-挑战</vt:lpstr>
      <vt:lpstr>任务体系</vt:lpstr>
      <vt:lpstr>任务体系</vt:lpstr>
      <vt:lpstr>PowerPoint 演示文稿</vt:lpstr>
      <vt:lpstr>PowerPoint 演示文稿</vt:lpstr>
      <vt:lpstr>细化业务逻辑（Logic）</vt:lpstr>
      <vt:lpstr>人员核酸比对登记簿方案原则</vt:lpstr>
      <vt:lpstr>自上而下整体流程</vt:lpstr>
      <vt:lpstr>隔离点人员入住流程</vt:lpstr>
      <vt:lpstr>PowerPoint 演示文稿</vt:lpstr>
      <vt:lpstr>PowerPoint 演示文稿</vt:lpstr>
      <vt:lpstr>拆解功能模块（Functions）</vt:lpstr>
      <vt:lpstr>PowerPoint 演示文稿</vt:lpstr>
      <vt:lpstr>PowerPoint 演示文稿</vt:lpstr>
      <vt:lpstr>技术架构 以设备、系统和平台为节点，以网络拓扑和信息流为边的图</vt:lpstr>
      <vt:lpstr>部署架构图</vt:lpstr>
      <vt:lpstr>系统架构图</vt:lpstr>
      <vt:lpstr>数据架构 以数据为节点、以数据为边的图</vt:lpstr>
      <vt:lpstr>数据架构图</vt:lpstr>
      <vt:lpstr>PowerPoint 演示文稿</vt:lpstr>
      <vt:lpstr>流调系统跟数据底层的关系</vt:lpstr>
      <vt:lpstr>PowerPoint 演示文稿</vt:lpstr>
      <vt:lpstr>指导产品开发（Tour）</vt:lpstr>
      <vt:lpstr>6.1  市级管理部门：模版统一、规则配置、权限制定</vt:lpstr>
      <vt:lpstr>7.3 基层人员：任务领取、单位管理、编码发放</vt:lpstr>
      <vt:lpstr>9.2 市级管理部门：报表规则、进度追踪</vt:lpstr>
      <vt:lpstr>拟定运营策略（Strategy）</vt:lpstr>
      <vt:lpstr>登记簿简介</vt:lpstr>
      <vt:lpstr>政府领导操作指南</vt:lpstr>
      <vt:lpstr>政府领导操作指南</vt:lpstr>
      <vt:lpstr>基层工作者操作指南</vt:lpstr>
      <vt:lpstr>单位管理员操作指南</vt:lpstr>
      <vt:lpstr>Virility（力量、活力）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郑宇</dc:creator>
  <cp:lastModifiedBy>Yu Zheng</cp:lastModifiedBy>
  <cp:revision>280</cp:revision>
  <dcterms:created xsi:type="dcterms:W3CDTF">2023-03-09T02:01:02Z</dcterms:created>
  <dcterms:modified xsi:type="dcterms:W3CDTF">2024-11-19T12:48:21Z</dcterms:modified>
</cp:coreProperties>
</file>